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theme/theme5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737" r:id="rId2"/>
    <p:sldMasterId id="2147483739" r:id="rId3"/>
    <p:sldMasterId id="2147483741" r:id="rId4"/>
    <p:sldMasterId id="2147483744" r:id="rId5"/>
    <p:sldMasterId id="2147483746" r:id="rId6"/>
  </p:sldMasterIdLst>
  <p:notesMasterIdLst>
    <p:notesMasterId r:id="rId76"/>
  </p:notesMasterIdLst>
  <p:sldIdLst>
    <p:sldId id="256" r:id="rId7"/>
    <p:sldId id="289" r:id="rId8"/>
    <p:sldId id="273" r:id="rId9"/>
    <p:sldId id="274" r:id="rId10"/>
    <p:sldId id="455" r:id="rId11"/>
    <p:sldId id="392" r:id="rId12"/>
    <p:sldId id="401" r:id="rId13"/>
    <p:sldId id="407" r:id="rId14"/>
    <p:sldId id="408" r:id="rId15"/>
    <p:sldId id="409" r:id="rId16"/>
    <p:sldId id="415" r:id="rId17"/>
    <p:sldId id="411" r:id="rId18"/>
    <p:sldId id="412" r:id="rId19"/>
    <p:sldId id="413" r:id="rId20"/>
    <p:sldId id="414" r:id="rId21"/>
    <p:sldId id="416" r:id="rId22"/>
    <p:sldId id="417" r:id="rId23"/>
    <p:sldId id="418" r:id="rId24"/>
    <p:sldId id="419" r:id="rId25"/>
    <p:sldId id="420" r:id="rId26"/>
    <p:sldId id="421" r:id="rId27"/>
    <p:sldId id="422" r:id="rId28"/>
    <p:sldId id="423" r:id="rId29"/>
    <p:sldId id="424" r:id="rId30"/>
    <p:sldId id="269" r:id="rId31"/>
    <p:sldId id="270" r:id="rId32"/>
    <p:sldId id="271" r:id="rId33"/>
    <p:sldId id="272" r:id="rId34"/>
    <p:sldId id="288" r:id="rId35"/>
    <p:sldId id="430" r:id="rId36"/>
    <p:sldId id="429" r:id="rId37"/>
    <p:sldId id="428" r:id="rId38"/>
    <p:sldId id="431" r:id="rId39"/>
    <p:sldId id="432" r:id="rId40"/>
    <p:sldId id="433" r:id="rId41"/>
    <p:sldId id="434" r:id="rId42"/>
    <p:sldId id="435" r:id="rId43"/>
    <p:sldId id="436" r:id="rId44"/>
    <p:sldId id="437" r:id="rId45"/>
    <p:sldId id="438" r:id="rId46"/>
    <p:sldId id="439" r:id="rId47"/>
    <p:sldId id="441" r:id="rId48"/>
    <p:sldId id="442" r:id="rId49"/>
    <p:sldId id="444" r:id="rId50"/>
    <p:sldId id="445" r:id="rId51"/>
    <p:sldId id="446" r:id="rId52"/>
    <p:sldId id="447" r:id="rId53"/>
    <p:sldId id="452" r:id="rId54"/>
    <p:sldId id="344" r:id="rId55"/>
    <p:sldId id="345" r:id="rId56"/>
    <p:sldId id="315" r:id="rId57"/>
    <p:sldId id="456" r:id="rId58"/>
    <p:sldId id="457" r:id="rId59"/>
    <p:sldId id="458" r:id="rId60"/>
    <p:sldId id="459" r:id="rId61"/>
    <p:sldId id="460" r:id="rId62"/>
    <p:sldId id="478" r:id="rId63"/>
    <p:sldId id="361" r:id="rId64"/>
    <p:sldId id="463" r:id="rId65"/>
    <p:sldId id="464" r:id="rId66"/>
    <p:sldId id="473" r:id="rId67"/>
    <p:sldId id="474" r:id="rId68"/>
    <p:sldId id="467" r:id="rId69"/>
    <p:sldId id="468" r:id="rId70"/>
    <p:sldId id="469" r:id="rId71"/>
    <p:sldId id="476" r:id="rId72"/>
    <p:sldId id="477" r:id="rId73"/>
    <p:sldId id="472" r:id="rId74"/>
    <p:sldId id="325" r:id="rId75"/>
  </p:sldIdLst>
  <p:sldSz cx="9144000" cy="5143500" type="screen16x9"/>
  <p:notesSz cx="6858000" cy="9144000"/>
  <p:custDataLst>
    <p:tags r:id="rId7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CC"/>
    <a:srgbClr val="FDF4CF"/>
    <a:srgbClr val="0000FF"/>
    <a:srgbClr val="FFFF66"/>
    <a:srgbClr val="CC66FF"/>
    <a:srgbClr val="FF33CC"/>
    <a:srgbClr val="99FF33"/>
    <a:srgbClr val="FF00FF"/>
    <a:srgbClr val="FF3300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93" autoAdjust="0"/>
    <p:restoredTop sz="98108" autoAdjust="0"/>
  </p:normalViewPr>
  <p:slideViewPr>
    <p:cSldViewPr>
      <p:cViewPr varScale="1">
        <p:scale>
          <a:sx n="104" d="100"/>
          <a:sy n="104" d="100"/>
        </p:scale>
        <p:origin x="931" y="72"/>
      </p:cViewPr>
      <p:guideLst>
        <p:guide orient="horz" pos="3239"/>
        <p:guide pos="5759"/>
      </p:guideLst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tags" Target="tags/tag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48555-18CF-40D6-9E4D-8B90BBF072F2}" type="datetimeFigureOut">
              <a:rPr lang="en-US" smtClean="0"/>
              <a:pPr/>
              <a:t>1/29/2024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A6647-7CE1-40E8-B790-00A458F125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17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0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804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8040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0461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046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5388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8040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4350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8040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435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BF7FF-EDD5-42E1-A590-052F65AE8EA4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936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648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256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594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948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804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804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804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3290" y="3279126"/>
            <a:ext cx="6512511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548639"/>
            <a:ext cx="6400800" cy="260604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2200" y="4629150"/>
            <a:ext cx="2514600" cy="273844"/>
          </a:xfrm>
          <a:prstGeom prst="rect">
            <a:avLst/>
          </a:prstGeom>
        </p:spPr>
        <p:txBody>
          <a:bodyPr/>
          <a:lstStyle/>
          <a:p>
            <a:fld id="{28E80666-FB37-4B36-9149-507F3B0178E3}" type="datetimeFigureOut">
              <a:rPr lang="en-US" smtClean="0"/>
              <a:pPr/>
              <a:t>1/29/2024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4629150"/>
            <a:ext cx="3352801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4629150"/>
            <a:ext cx="1828800" cy="273844"/>
          </a:xfrm>
          <a:prstGeom prst="rect">
            <a:avLst/>
          </a:prstGeom>
        </p:spPr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282388"/>
            <a:ext cx="2057400" cy="3928754"/>
          </a:xfrm>
          <a:prstGeom prst="rect">
            <a:avLst/>
          </a:prstGeo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4" y="548640"/>
            <a:ext cx="4829287" cy="367104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2200" y="4629150"/>
            <a:ext cx="2514600" cy="273844"/>
          </a:xfrm>
          <a:prstGeom prst="rect">
            <a:avLst/>
          </a:prstGeom>
        </p:spPr>
        <p:txBody>
          <a:bodyPr/>
          <a:lstStyle/>
          <a:p>
            <a:fld id="{28E80666-FB37-4B36-9149-507F3B0178E3}" type="datetimeFigureOut">
              <a:rPr lang="en-US" smtClean="0"/>
              <a:pPr/>
              <a:t>1/29/2024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4629150"/>
            <a:ext cx="3352801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4629150"/>
            <a:ext cx="1828800" cy="273844"/>
          </a:xfrm>
          <a:prstGeom prst="rect">
            <a:avLst/>
          </a:prstGeom>
        </p:spPr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92984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45091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667228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20359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86876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95300" y="252132"/>
            <a:ext cx="8135470" cy="4605618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9373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446657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0109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93177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0837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900190"/>
            <a:ext cx="9144000" cy="224331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290019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1989233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1629486"/>
            <a:ext cx="5966666" cy="1817510"/>
          </a:xfrm>
          <a:prstGeom prst="rect">
            <a:avLst/>
          </a:prstGeo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3455633"/>
            <a:ext cx="5970494" cy="626595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2200" y="4629150"/>
            <a:ext cx="2514600" cy="273844"/>
          </a:xfrm>
          <a:prstGeom prst="rect">
            <a:avLst/>
          </a:prstGeom>
        </p:spPr>
        <p:txBody>
          <a:bodyPr/>
          <a:lstStyle/>
          <a:p>
            <a:fld id="{28E80666-FB37-4B36-9149-507F3B0178E3}" type="datetimeFigureOut">
              <a:rPr lang="en-US" smtClean="0"/>
              <a:pPr/>
              <a:t>1/29/2024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4629150"/>
            <a:ext cx="3352801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4629150"/>
            <a:ext cx="1828800" cy="273844"/>
          </a:xfrm>
          <a:prstGeom prst="rect">
            <a:avLst/>
          </a:prstGeom>
        </p:spPr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72200" y="4629150"/>
            <a:ext cx="2514600" cy="273844"/>
          </a:xfrm>
          <a:prstGeom prst="rect">
            <a:avLst/>
          </a:prstGeom>
        </p:spPr>
        <p:txBody>
          <a:bodyPr/>
          <a:lstStyle/>
          <a:p>
            <a:fld id="{28E80666-FB37-4B36-9149-507F3B0178E3}" type="datetimeFigureOut">
              <a:rPr lang="en-US" smtClean="0"/>
              <a:pPr/>
              <a:t>1/29/2024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4629150"/>
            <a:ext cx="3352801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810000" y="4629150"/>
            <a:ext cx="1828800" cy="273844"/>
          </a:xfrm>
          <a:prstGeom prst="rect">
            <a:avLst/>
          </a:prstGeom>
        </p:spPr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793290" y="3279126"/>
            <a:ext cx="6512511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548639"/>
            <a:ext cx="3346704" cy="260604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548640"/>
            <a:ext cx="3346704" cy="260604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548640"/>
            <a:ext cx="3346704" cy="47982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050245"/>
            <a:ext cx="3346704" cy="2057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548640"/>
            <a:ext cx="3346704" cy="47982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049274"/>
            <a:ext cx="3346704" cy="2057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172200" y="4629150"/>
            <a:ext cx="2514600" cy="273844"/>
          </a:xfrm>
          <a:prstGeom prst="rect">
            <a:avLst/>
          </a:prstGeom>
        </p:spPr>
        <p:txBody>
          <a:bodyPr/>
          <a:lstStyle/>
          <a:p>
            <a:fld id="{28E80666-FB37-4B36-9149-507F3B0178E3}" type="datetimeFigureOut">
              <a:rPr lang="en-US" smtClean="0"/>
              <a:pPr/>
              <a:t>1/29/2024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4629150"/>
            <a:ext cx="3352801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3810000" y="4629150"/>
            <a:ext cx="1828800" cy="273844"/>
          </a:xfrm>
          <a:prstGeom prst="rect">
            <a:avLst/>
          </a:prstGeom>
        </p:spPr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793290" y="3279126"/>
            <a:ext cx="6512511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3290" y="3279126"/>
            <a:ext cx="6512511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172200" y="4629150"/>
            <a:ext cx="2514600" cy="273844"/>
          </a:xfrm>
          <a:prstGeom prst="rect">
            <a:avLst/>
          </a:prstGeom>
        </p:spPr>
        <p:txBody>
          <a:bodyPr/>
          <a:lstStyle/>
          <a:p>
            <a:fld id="{28E80666-FB37-4B36-9149-507F3B0178E3}" type="datetimeFigureOut">
              <a:rPr lang="en-US" smtClean="0"/>
              <a:pPr/>
              <a:t>1/29/2024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200" y="4629150"/>
            <a:ext cx="3352801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810000" y="4629150"/>
            <a:ext cx="1828800" cy="273844"/>
          </a:xfrm>
          <a:prstGeom prst="rect">
            <a:avLst/>
          </a:prstGeom>
        </p:spPr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172200" y="4629150"/>
            <a:ext cx="2514600" cy="273844"/>
          </a:xfrm>
          <a:prstGeom prst="rect">
            <a:avLst/>
          </a:prstGeom>
        </p:spPr>
        <p:txBody>
          <a:bodyPr/>
          <a:lstStyle/>
          <a:p>
            <a:fld id="{28E80666-FB37-4B36-9149-507F3B0178E3}" type="datetimeFigureOut">
              <a:rPr lang="en-US" smtClean="0"/>
              <a:pPr/>
              <a:t>1/29/2024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4629150"/>
            <a:ext cx="3352801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810000" y="4629150"/>
            <a:ext cx="1828800" cy="273844"/>
          </a:xfrm>
          <a:prstGeom prst="rect">
            <a:avLst/>
          </a:prstGeom>
        </p:spPr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6" y="1657350"/>
            <a:ext cx="3636085" cy="943870"/>
          </a:xfrm>
          <a:prstGeom prst="rect">
            <a:avLst/>
          </a:prstGeo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6" y="548640"/>
            <a:ext cx="4017085" cy="3671048"/>
          </a:xfrm>
          <a:prstGeom prst="rect">
            <a:avLst/>
          </a:prstGeo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2623351"/>
            <a:ext cx="3388660" cy="16046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72200" y="4629150"/>
            <a:ext cx="2514600" cy="273844"/>
          </a:xfrm>
          <a:prstGeom prst="rect">
            <a:avLst/>
          </a:prstGeom>
        </p:spPr>
        <p:txBody>
          <a:bodyPr/>
          <a:lstStyle/>
          <a:p>
            <a:fld id="{28E80666-FB37-4B36-9149-507F3B0178E3}" type="datetimeFigureOut">
              <a:rPr lang="en-US" smtClean="0"/>
              <a:pPr/>
              <a:t>1/29/2024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4629150"/>
            <a:ext cx="3352801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810000" y="4629150"/>
            <a:ext cx="1828800" cy="273844"/>
          </a:xfrm>
          <a:prstGeom prst="rect">
            <a:avLst/>
          </a:prstGeom>
        </p:spPr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900190"/>
            <a:ext cx="9144000" cy="224331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290019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1989233"/>
            <a:ext cx="9144000" cy="1714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0" y="1200150"/>
            <a:ext cx="9144000" cy="3829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857250"/>
            <a:ext cx="4114800" cy="2345855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757865"/>
            <a:ext cx="3694114" cy="1622265"/>
          </a:xfrm>
          <a:prstGeom prst="rect">
            <a:avLst/>
          </a:prstGeo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72200" y="4629150"/>
            <a:ext cx="2514600" cy="273844"/>
          </a:xfrm>
          <a:prstGeom prst="rect">
            <a:avLst/>
          </a:prstGeom>
        </p:spPr>
        <p:txBody>
          <a:bodyPr/>
          <a:lstStyle/>
          <a:p>
            <a:fld id="{28E80666-FB37-4B36-9149-507F3B0178E3}" type="datetimeFigureOut">
              <a:rPr lang="en-US" smtClean="0"/>
              <a:pPr/>
              <a:t>1/29/2024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4629150"/>
            <a:ext cx="3352801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810000" y="4629150"/>
            <a:ext cx="1828800" cy="273844"/>
          </a:xfrm>
          <a:prstGeom prst="rect">
            <a:avLst/>
          </a:prstGeom>
        </p:spPr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3348316"/>
            <a:ext cx="6383538" cy="85725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</p:sldLayoutIdLst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7212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4000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252132"/>
            <a:ext cx="9144000" cy="4891368"/>
            <a:chOff x="0" y="252132"/>
            <a:chExt cx="9144000" cy="4891368"/>
          </a:xfrm>
        </p:grpSpPr>
        <p:sp>
          <p:nvSpPr>
            <p:cNvPr id="4" name="Rectangle 3"/>
            <p:cNvSpPr>
              <a:spLocks noChangeArrowheads="1"/>
            </p:cNvSpPr>
            <p:nvPr userDrawn="1"/>
          </p:nvSpPr>
          <p:spPr bwMode="white">
            <a:xfrm>
              <a:off x="0" y="5029200"/>
              <a:ext cx="9144000" cy="1143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495300" y="252132"/>
              <a:ext cx="8135470" cy="4605618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647700" y="971550"/>
              <a:ext cx="7820787" cy="367665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Oval 6"/>
            <p:cNvSpPr/>
            <p:nvPr userDrawn="1"/>
          </p:nvSpPr>
          <p:spPr>
            <a:xfrm>
              <a:off x="4302125" y="819150"/>
              <a:ext cx="457200" cy="450669"/>
            </a:xfrm>
            <a:prstGeom prst="ellipse">
              <a:avLst/>
            </a:prstGeom>
            <a:solidFill>
              <a:schemeClr val="bg1"/>
            </a:solidFill>
            <a:ln w="50800" cap="rnd" cmpd="dbl" algn="ctr">
              <a:solidFill>
                <a:srgbClr val="002060"/>
              </a:solidFill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" name="Rectangle 1"/>
            <p:cNvSpPr>
              <a:spLocks noChangeArrowheads="1"/>
            </p:cNvSpPr>
            <p:nvPr userDrawn="1"/>
          </p:nvSpPr>
          <p:spPr bwMode="white">
            <a:xfrm>
              <a:off x="660400" y="266700"/>
              <a:ext cx="7797800" cy="70485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85800" y="1047750"/>
            <a:ext cx="3759200" cy="3429000"/>
            <a:chOff x="584200" y="1047750"/>
            <a:chExt cx="3644900" cy="3632200"/>
          </a:xfrm>
        </p:grpSpPr>
        <p:sp>
          <p:nvSpPr>
            <p:cNvPr id="9" name="Hexagon 8"/>
            <p:cNvSpPr/>
            <p:nvPr/>
          </p:nvSpPr>
          <p:spPr>
            <a:xfrm>
              <a:off x="609600" y="1047750"/>
              <a:ext cx="1981200" cy="1752600"/>
            </a:xfrm>
            <a:prstGeom prst="hexagon">
              <a:avLst/>
            </a:prstGeom>
            <a:blipFill>
              <a:blip r:embed="rId4"/>
              <a:stretch>
                <a:fillRect/>
              </a:stretch>
            </a:blipFill>
            <a:ln>
              <a:solidFill>
                <a:srgbClr val="00206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0" name="Hexagon 9"/>
            <p:cNvSpPr/>
            <p:nvPr/>
          </p:nvSpPr>
          <p:spPr>
            <a:xfrm>
              <a:off x="2247900" y="2038350"/>
              <a:ext cx="1981200" cy="1752600"/>
            </a:xfrm>
            <a:prstGeom prst="hexagon">
              <a:avLst/>
            </a:prstGeom>
            <a:blipFill>
              <a:blip r:embed="rId5"/>
              <a:stretch>
                <a:fillRect/>
              </a:stretch>
            </a:blipFill>
            <a:ln>
              <a:solidFill>
                <a:srgbClr val="00206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Hexagon 10"/>
            <p:cNvSpPr/>
            <p:nvPr/>
          </p:nvSpPr>
          <p:spPr>
            <a:xfrm>
              <a:off x="584200" y="2927350"/>
              <a:ext cx="1981200" cy="1752600"/>
            </a:xfrm>
            <a:prstGeom prst="hexagon">
              <a:avLst/>
            </a:prstGeom>
            <a:blipFill>
              <a:blip r:embed="rId6"/>
              <a:stretch>
                <a:fillRect/>
              </a:stretch>
            </a:blipFill>
            <a:ln>
              <a:solidFill>
                <a:srgbClr val="00206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2310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2910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4862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microsoft.com/office/2007/relationships/hdphoto" Target="../media/hdphoto8.wdp"/><Relationship Id="rId7" Type="http://schemas.openxmlformats.org/officeDocument/2006/relationships/image" Target="../media/image61.png"/><Relationship Id="rId12" Type="http://schemas.openxmlformats.org/officeDocument/2006/relationships/image" Target="../media/image69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8.png"/><Relationship Id="rId5" Type="http://schemas.openxmlformats.org/officeDocument/2006/relationships/image" Target="../media/image59.png"/><Relationship Id="rId10" Type="http://schemas.openxmlformats.org/officeDocument/2006/relationships/image" Target="../media/image67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microsoft.com/office/2007/relationships/hdphoto" Target="../media/hdphoto8.wdp"/><Relationship Id="rId7" Type="http://schemas.openxmlformats.org/officeDocument/2006/relationships/image" Target="../media/image10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10.png"/><Relationship Id="rId5" Type="http://schemas.openxmlformats.org/officeDocument/2006/relationships/image" Target="../media/image81.png"/><Relationship Id="rId10" Type="http://schemas.openxmlformats.org/officeDocument/2006/relationships/image" Target="../media/image109.png"/><Relationship Id="rId4" Type="http://schemas.openxmlformats.org/officeDocument/2006/relationships/image" Target="../media/image72.png"/><Relationship Id="rId9" Type="http://schemas.openxmlformats.org/officeDocument/2006/relationships/image" Target="../media/image10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microsoft.com/office/2007/relationships/hdphoto" Target="../media/hdphoto8.wdp"/><Relationship Id="rId7" Type="http://schemas.openxmlformats.org/officeDocument/2006/relationships/image" Target="../media/image124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126.png"/><Relationship Id="rId5" Type="http://schemas.openxmlformats.org/officeDocument/2006/relationships/image" Target="../media/image63.png"/><Relationship Id="rId10" Type="http://schemas.openxmlformats.org/officeDocument/2006/relationships/image" Target="../media/image69.png"/><Relationship Id="rId4" Type="http://schemas.openxmlformats.org/officeDocument/2006/relationships/image" Target="../media/image123.png"/><Relationship Id="rId9" Type="http://schemas.openxmlformats.org/officeDocument/2006/relationships/image" Target="../media/image1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microsoft.com/office/2007/relationships/hdphoto" Target="../media/hdphoto8.wdp"/><Relationship Id="rId7" Type="http://schemas.openxmlformats.org/officeDocument/2006/relationships/image" Target="../media/image124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132.png"/><Relationship Id="rId5" Type="http://schemas.openxmlformats.org/officeDocument/2006/relationships/image" Target="../media/image63.png"/><Relationship Id="rId10" Type="http://schemas.openxmlformats.org/officeDocument/2006/relationships/image" Target="../media/image69.png"/><Relationship Id="rId4" Type="http://schemas.openxmlformats.org/officeDocument/2006/relationships/image" Target="../media/image1292.png"/><Relationship Id="rId9" Type="http://schemas.openxmlformats.org/officeDocument/2006/relationships/image" Target="../media/image13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143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5" Type="http://schemas.openxmlformats.org/officeDocument/2006/relationships/image" Target="../media/image263.png"/><Relationship Id="rId4" Type="http://schemas.openxmlformats.org/officeDocument/2006/relationships/image" Target="../media/image143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2.png"/><Relationship Id="rId5" Type="http://schemas.openxmlformats.org/officeDocument/2006/relationships/image" Target="../media/image291.png"/><Relationship Id="rId4" Type="http://schemas.openxmlformats.org/officeDocument/2006/relationships/image" Target="../media/image188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356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2.png"/><Relationship Id="rId4" Type="http://schemas.openxmlformats.org/officeDocument/2006/relationships/image" Target="../media/image3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2.png"/><Relationship Id="rId4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50.png"/><Relationship Id="rId5" Type="http://schemas.openxmlformats.org/officeDocument/2006/relationships/image" Target="../media/image3740.png"/><Relationship Id="rId4" Type="http://schemas.openxmlformats.org/officeDocument/2006/relationships/image" Target="../media/image37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3.png"/><Relationship Id="rId13" Type="http://schemas.openxmlformats.org/officeDocument/2006/relationships/image" Target="../media/image438.png"/><Relationship Id="rId3" Type="http://schemas.microsoft.com/office/2007/relationships/hdphoto" Target="../media/hdphoto8.wdp"/><Relationship Id="rId7" Type="http://schemas.openxmlformats.org/officeDocument/2006/relationships/image" Target="../media/image432.png"/><Relationship Id="rId12" Type="http://schemas.openxmlformats.org/officeDocument/2006/relationships/image" Target="../media/image437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1.png"/><Relationship Id="rId11" Type="http://schemas.openxmlformats.org/officeDocument/2006/relationships/image" Target="../media/image436.png"/><Relationship Id="rId5" Type="http://schemas.openxmlformats.org/officeDocument/2006/relationships/image" Target="../media/image430.png"/><Relationship Id="rId10" Type="http://schemas.openxmlformats.org/officeDocument/2006/relationships/image" Target="../media/image435.png"/><Relationship Id="rId4" Type="http://schemas.openxmlformats.org/officeDocument/2006/relationships/image" Target="../media/image429.png"/><Relationship Id="rId9" Type="http://schemas.openxmlformats.org/officeDocument/2006/relationships/image" Target="../media/image434.png"/><Relationship Id="rId14" Type="http://schemas.openxmlformats.org/officeDocument/2006/relationships/image" Target="../media/image43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5.png"/><Relationship Id="rId3" Type="http://schemas.microsoft.com/office/2007/relationships/hdphoto" Target="../media/hdphoto8.wdp"/><Relationship Id="rId7" Type="http://schemas.openxmlformats.org/officeDocument/2006/relationships/image" Target="../media/image494.png"/><Relationship Id="rId12" Type="http://schemas.openxmlformats.org/officeDocument/2006/relationships/image" Target="../media/image49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3.png"/><Relationship Id="rId11" Type="http://schemas.openxmlformats.org/officeDocument/2006/relationships/image" Target="../media/image497.png"/><Relationship Id="rId5" Type="http://schemas.openxmlformats.org/officeDocument/2006/relationships/image" Target="../media/image429.png"/><Relationship Id="rId10" Type="http://schemas.openxmlformats.org/officeDocument/2006/relationships/image" Target="../media/image439.png"/><Relationship Id="rId4" Type="http://schemas.openxmlformats.org/officeDocument/2006/relationships/image" Target="../media/image437.png"/><Relationship Id="rId9" Type="http://schemas.openxmlformats.org/officeDocument/2006/relationships/image" Target="../media/image49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9.png"/><Relationship Id="rId3" Type="http://schemas.microsoft.com/office/2007/relationships/hdphoto" Target="../media/hdphoto8.wdp"/><Relationship Id="rId7" Type="http://schemas.openxmlformats.org/officeDocument/2006/relationships/image" Target="../media/image528.png"/><Relationship Id="rId12" Type="http://schemas.openxmlformats.org/officeDocument/2006/relationships/image" Target="../media/image53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7.png"/><Relationship Id="rId11" Type="http://schemas.openxmlformats.org/officeDocument/2006/relationships/image" Target="../media/image531.png"/><Relationship Id="rId5" Type="http://schemas.openxmlformats.org/officeDocument/2006/relationships/image" Target="../media/image526.png"/><Relationship Id="rId10" Type="http://schemas.openxmlformats.org/officeDocument/2006/relationships/image" Target="../media/image438.png"/><Relationship Id="rId4" Type="http://schemas.openxmlformats.org/officeDocument/2006/relationships/image" Target="../media/image437.png"/><Relationship Id="rId9" Type="http://schemas.openxmlformats.org/officeDocument/2006/relationships/image" Target="../media/image53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9.png"/><Relationship Id="rId3" Type="http://schemas.microsoft.com/office/2007/relationships/hdphoto" Target="../media/hdphoto8.wdp"/><Relationship Id="rId7" Type="http://schemas.openxmlformats.org/officeDocument/2006/relationships/image" Target="../media/image528.png"/><Relationship Id="rId12" Type="http://schemas.openxmlformats.org/officeDocument/2006/relationships/image" Target="../media/image560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7.png"/><Relationship Id="rId11" Type="http://schemas.openxmlformats.org/officeDocument/2006/relationships/image" Target="../media/image531.png"/><Relationship Id="rId5" Type="http://schemas.openxmlformats.org/officeDocument/2006/relationships/image" Target="../media/image526.png"/><Relationship Id="rId10" Type="http://schemas.openxmlformats.org/officeDocument/2006/relationships/image" Target="../media/image438.png"/><Relationship Id="rId4" Type="http://schemas.openxmlformats.org/officeDocument/2006/relationships/image" Target="../media/image437.png"/><Relationship Id="rId9" Type="http://schemas.openxmlformats.org/officeDocument/2006/relationships/image" Target="../media/image55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8.png"/><Relationship Id="rId13" Type="http://schemas.openxmlformats.org/officeDocument/2006/relationships/image" Target="../media/image589.png"/><Relationship Id="rId3" Type="http://schemas.openxmlformats.org/officeDocument/2006/relationships/image" Target="../media/image17.jpeg"/><Relationship Id="rId7" Type="http://schemas.openxmlformats.org/officeDocument/2006/relationships/image" Target="../media/image527.png"/><Relationship Id="rId12" Type="http://schemas.openxmlformats.org/officeDocument/2006/relationships/image" Target="../media/image5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6.png"/><Relationship Id="rId11" Type="http://schemas.openxmlformats.org/officeDocument/2006/relationships/image" Target="../media/image438.png"/><Relationship Id="rId5" Type="http://schemas.openxmlformats.org/officeDocument/2006/relationships/image" Target="../media/image437.png"/><Relationship Id="rId10" Type="http://schemas.openxmlformats.org/officeDocument/2006/relationships/image" Target="../media/image588.png"/><Relationship Id="rId4" Type="http://schemas.microsoft.com/office/2007/relationships/hdphoto" Target="../media/hdphoto8.wdp"/><Relationship Id="rId9" Type="http://schemas.openxmlformats.org/officeDocument/2006/relationships/image" Target="../media/image52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6.png"/><Relationship Id="rId13" Type="http://schemas.openxmlformats.org/officeDocument/2006/relationships/image" Target="../media/image495.png"/><Relationship Id="rId3" Type="http://schemas.microsoft.com/office/2007/relationships/hdphoto" Target="../media/hdphoto8.wdp"/><Relationship Id="rId7" Type="http://schemas.openxmlformats.org/officeDocument/2006/relationships/image" Target="../media/image591.png"/><Relationship Id="rId12" Type="http://schemas.openxmlformats.org/officeDocument/2006/relationships/image" Target="../media/image43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8.png"/><Relationship Id="rId11" Type="http://schemas.openxmlformats.org/officeDocument/2006/relationships/image" Target="../media/image429.png"/><Relationship Id="rId5" Type="http://schemas.openxmlformats.org/officeDocument/2006/relationships/image" Target="../media/image439.png"/><Relationship Id="rId10" Type="http://schemas.openxmlformats.org/officeDocument/2006/relationships/image" Target="../media/image431.png"/><Relationship Id="rId4" Type="http://schemas.openxmlformats.org/officeDocument/2006/relationships/image" Target="../media/image590.png"/><Relationship Id="rId9" Type="http://schemas.openxmlformats.org/officeDocument/2006/relationships/image" Target="../media/image59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6.png"/><Relationship Id="rId13" Type="http://schemas.openxmlformats.org/officeDocument/2006/relationships/image" Target="../media/image435.png"/><Relationship Id="rId3" Type="http://schemas.microsoft.com/office/2007/relationships/hdphoto" Target="../media/hdphoto8.wdp"/><Relationship Id="rId7" Type="http://schemas.openxmlformats.org/officeDocument/2006/relationships/image" Target="../media/image639.png"/><Relationship Id="rId12" Type="http://schemas.openxmlformats.org/officeDocument/2006/relationships/image" Target="../media/image64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8.png"/><Relationship Id="rId11" Type="http://schemas.openxmlformats.org/officeDocument/2006/relationships/image" Target="../media/image429.png"/><Relationship Id="rId5" Type="http://schemas.openxmlformats.org/officeDocument/2006/relationships/image" Target="../media/image439.png"/><Relationship Id="rId10" Type="http://schemas.openxmlformats.org/officeDocument/2006/relationships/image" Target="../media/image641.png"/><Relationship Id="rId4" Type="http://schemas.openxmlformats.org/officeDocument/2006/relationships/image" Target="../media/image638.png"/><Relationship Id="rId9" Type="http://schemas.openxmlformats.org/officeDocument/2006/relationships/image" Target="../media/image64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6.png"/><Relationship Id="rId13" Type="http://schemas.openxmlformats.org/officeDocument/2006/relationships/image" Target="../media/image435.png"/><Relationship Id="rId3" Type="http://schemas.microsoft.com/office/2007/relationships/hdphoto" Target="../media/hdphoto8.wdp"/><Relationship Id="rId7" Type="http://schemas.openxmlformats.org/officeDocument/2006/relationships/image" Target="../media/image639.png"/><Relationship Id="rId12" Type="http://schemas.openxmlformats.org/officeDocument/2006/relationships/image" Target="../media/image64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8.png"/><Relationship Id="rId11" Type="http://schemas.openxmlformats.org/officeDocument/2006/relationships/image" Target="../media/image429.png"/><Relationship Id="rId5" Type="http://schemas.openxmlformats.org/officeDocument/2006/relationships/image" Target="../media/image439.png"/><Relationship Id="rId10" Type="http://schemas.openxmlformats.org/officeDocument/2006/relationships/image" Target="../media/image641.png"/><Relationship Id="rId4" Type="http://schemas.openxmlformats.org/officeDocument/2006/relationships/image" Target="../media/image643.png"/><Relationship Id="rId9" Type="http://schemas.openxmlformats.org/officeDocument/2006/relationships/image" Target="../media/image64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1.png"/><Relationship Id="rId3" Type="http://schemas.microsoft.com/office/2007/relationships/hdphoto" Target="../media/hdphoto8.wdp"/><Relationship Id="rId7" Type="http://schemas.openxmlformats.org/officeDocument/2006/relationships/image" Target="../media/image640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6.png"/><Relationship Id="rId11" Type="http://schemas.openxmlformats.org/officeDocument/2006/relationships/image" Target="../media/image435.png"/><Relationship Id="rId5" Type="http://schemas.openxmlformats.org/officeDocument/2006/relationships/image" Target="../media/image438.png"/><Relationship Id="rId10" Type="http://schemas.openxmlformats.org/officeDocument/2006/relationships/image" Target="../media/image642.png"/><Relationship Id="rId4" Type="http://schemas.openxmlformats.org/officeDocument/2006/relationships/image" Target="../media/image439.png"/><Relationship Id="rId9" Type="http://schemas.openxmlformats.org/officeDocument/2006/relationships/image" Target="../media/image42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1.png"/><Relationship Id="rId3" Type="http://schemas.microsoft.com/office/2007/relationships/hdphoto" Target="../media/hdphoto8.wdp"/><Relationship Id="rId7" Type="http://schemas.openxmlformats.org/officeDocument/2006/relationships/image" Target="../media/image640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6.png"/><Relationship Id="rId11" Type="http://schemas.openxmlformats.org/officeDocument/2006/relationships/image" Target="../media/image435.png"/><Relationship Id="rId5" Type="http://schemas.openxmlformats.org/officeDocument/2006/relationships/image" Target="../media/image439.png"/><Relationship Id="rId10" Type="http://schemas.openxmlformats.org/officeDocument/2006/relationships/image" Target="../media/image642.png"/><Relationship Id="rId4" Type="http://schemas.openxmlformats.org/officeDocument/2006/relationships/image" Target="../media/image438.png"/><Relationship Id="rId9" Type="http://schemas.openxmlformats.org/officeDocument/2006/relationships/image" Target="../media/image429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6.png"/><Relationship Id="rId4" Type="http://schemas.openxmlformats.org/officeDocument/2006/relationships/image" Target="../media/image645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6.png"/><Relationship Id="rId4" Type="http://schemas.openxmlformats.org/officeDocument/2006/relationships/image" Target="../media/image645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3.png"/><Relationship Id="rId4" Type="http://schemas.openxmlformats.org/officeDocument/2006/relationships/image" Target="../media/image692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3.png"/><Relationship Id="rId4" Type="http://schemas.openxmlformats.org/officeDocument/2006/relationships/image" Target="../media/image69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3.png"/><Relationship Id="rId5" Type="http://schemas.openxmlformats.org/officeDocument/2006/relationships/image" Target="../media/image692.png"/><Relationship Id="rId4" Type="http://schemas.microsoft.com/office/2007/relationships/hdphoto" Target="../media/hdphoto8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3.png"/><Relationship Id="rId5" Type="http://schemas.openxmlformats.org/officeDocument/2006/relationships/image" Target="../media/image692.png"/><Relationship Id="rId4" Type="http://schemas.microsoft.com/office/2007/relationships/hdphoto" Target="../media/hdphoto8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2.png"/><Relationship Id="rId4" Type="http://schemas.microsoft.com/office/2007/relationships/hdphoto" Target="../media/hdphoto8.wdp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1.png"/><Relationship Id="rId13" Type="http://schemas.openxmlformats.org/officeDocument/2006/relationships/image" Target="../media/image837.png"/><Relationship Id="rId18" Type="http://schemas.openxmlformats.org/officeDocument/2006/relationships/image" Target="../media/image857.png"/><Relationship Id="rId3" Type="http://schemas.openxmlformats.org/officeDocument/2006/relationships/image" Target="../media/image832.png"/><Relationship Id="rId21" Type="http://schemas.openxmlformats.org/officeDocument/2006/relationships/image" Target="../media/image3420.png"/><Relationship Id="rId7" Type="http://schemas.openxmlformats.org/officeDocument/2006/relationships/image" Target="../media/image7020.png"/><Relationship Id="rId12" Type="http://schemas.openxmlformats.org/officeDocument/2006/relationships/image" Target="../media/image854.png"/><Relationship Id="rId17" Type="http://schemas.openxmlformats.org/officeDocument/2006/relationships/image" Target="../media/image856.png"/><Relationship Id="rId2" Type="http://schemas.openxmlformats.org/officeDocument/2006/relationships/image" Target="../media/image33.png"/><Relationship Id="rId16" Type="http://schemas.openxmlformats.org/officeDocument/2006/relationships/image" Target="../media/image840.png"/><Relationship Id="rId20" Type="http://schemas.openxmlformats.org/officeDocument/2006/relationships/image" Target="../media/image85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012.png"/><Relationship Id="rId11" Type="http://schemas.openxmlformats.org/officeDocument/2006/relationships/image" Target="../media/image846.png"/><Relationship Id="rId5" Type="http://schemas.openxmlformats.org/officeDocument/2006/relationships/image" Target="../media/image852.png"/><Relationship Id="rId15" Type="http://schemas.openxmlformats.org/officeDocument/2006/relationships/image" Target="../media/image839.png"/><Relationship Id="rId10" Type="http://schemas.openxmlformats.org/officeDocument/2006/relationships/image" Target="../media/image853.png"/><Relationship Id="rId19" Type="http://schemas.openxmlformats.org/officeDocument/2006/relationships/image" Target="../media/image858.png"/><Relationship Id="rId4" Type="http://schemas.openxmlformats.org/officeDocument/2006/relationships/image" Target="../media/image851.png"/><Relationship Id="rId9" Type="http://schemas.openxmlformats.org/officeDocument/2006/relationships/image" Target="../media/image847.png"/><Relationship Id="rId14" Type="http://schemas.openxmlformats.org/officeDocument/2006/relationships/image" Target="../media/image855.png"/><Relationship Id="rId22" Type="http://schemas.openxmlformats.org/officeDocument/2006/relationships/image" Target="../media/image84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5.wdp"/><Relationship Id="rId1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17" Type="http://schemas.microsoft.com/office/2007/relationships/hdphoto" Target="../media/hdphoto6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png"/><Relationship Id="rId11" Type="http://schemas.microsoft.com/office/2007/relationships/hdphoto" Target="../media/hdphoto4.wdp"/><Relationship Id="rId5" Type="http://schemas.microsoft.com/office/2007/relationships/hdphoto" Target="../media/hdphoto2.wdp"/><Relationship Id="rId15" Type="http://schemas.openxmlformats.org/officeDocument/2006/relationships/image" Target="../media/image14.png"/><Relationship Id="rId10" Type="http://schemas.openxmlformats.org/officeDocument/2006/relationships/image" Target="../media/image11.png"/><Relationship Id="rId19" Type="http://schemas.microsoft.com/office/2007/relationships/hdphoto" Target="../media/hdphoto7.wdp"/><Relationship Id="rId4" Type="http://schemas.openxmlformats.org/officeDocument/2006/relationships/image" Target="../media/image7.png"/><Relationship Id="rId9" Type="http://schemas.microsoft.com/office/2007/relationships/hdphoto" Target="../media/hdphoto3.wdp"/><Relationship Id="rId1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50.png"/><Relationship Id="rId13" Type="http://schemas.openxmlformats.org/officeDocument/2006/relationships/image" Target="../media/image2860.png"/><Relationship Id="rId18" Type="http://schemas.openxmlformats.org/officeDocument/2006/relationships/image" Target="../media/image871.png"/><Relationship Id="rId3" Type="http://schemas.openxmlformats.org/officeDocument/2006/relationships/image" Target="../media/image860.png"/><Relationship Id="rId7" Type="http://schemas.openxmlformats.org/officeDocument/2006/relationships/image" Target="../media/image7040.png"/><Relationship Id="rId12" Type="http://schemas.openxmlformats.org/officeDocument/2006/relationships/image" Target="../media/image866.png"/><Relationship Id="rId17" Type="http://schemas.openxmlformats.org/officeDocument/2006/relationships/image" Target="../media/image870.png"/><Relationship Id="rId2" Type="http://schemas.openxmlformats.org/officeDocument/2006/relationships/image" Target="../media/image33.png"/><Relationship Id="rId16" Type="http://schemas.openxmlformats.org/officeDocument/2006/relationships/image" Target="../media/image7090.png"/><Relationship Id="rId20" Type="http://schemas.openxmlformats.org/officeDocument/2006/relationships/image" Target="../media/image711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030.png"/><Relationship Id="rId11" Type="http://schemas.openxmlformats.org/officeDocument/2006/relationships/image" Target="../media/image7080.png"/><Relationship Id="rId5" Type="http://schemas.openxmlformats.org/officeDocument/2006/relationships/image" Target="../media/image862.png"/><Relationship Id="rId15" Type="http://schemas.openxmlformats.org/officeDocument/2006/relationships/image" Target="../media/image868.png"/><Relationship Id="rId10" Type="http://schemas.openxmlformats.org/officeDocument/2006/relationships/image" Target="../media/image7070.png"/><Relationship Id="rId19" Type="http://schemas.openxmlformats.org/officeDocument/2006/relationships/image" Target="../media/image7100.png"/><Relationship Id="rId4" Type="http://schemas.openxmlformats.org/officeDocument/2006/relationships/image" Target="../media/image861.png"/><Relationship Id="rId9" Type="http://schemas.openxmlformats.org/officeDocument/2006/relationships/image" Target="../media/image7060.png"/><Relationship Id="rId14" Type="http://schemas.openxmlformats.org/officeDocument/2006/relationships/image" Target="../media/image867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5" Type="http://schemas.openxmlformats.org/officeDocument/2006/relationships/image" Target="../media/image36.png"/><Relationship Id="rId4" Type="http://schemas.microsoft.com/office/2007/relationships/hdphoto" Target="../media/hdphoto8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microsoft.com/office/2007/relationships/hdphoto" Target="../media/hdphoto8.wd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6.png"/><Relationship Id="rId5" Type="http://schemas.openxmlformats.org/officeDocument/2006/relationships/image" Target="../media/image755.png"/><Relationship Id="rId4" Type="http://schemas.microsoft.com/office/2007/relationships/hdphoto" Target="../media/hdphoto8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1.png"/><Relationship Id="rId5" Type="http://schemas.openxmlformats.org/officeDocument/2006/relationships/image" Target="../media/image757.png"/><Relationship Id="rId4" Type="http://schemas.microsoft.com/office/2007/relationships/hdphoto" Target="../media/hdphoto8.wdp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6.png"/><Relationship Id="rId5" Type="http://schemas.openxmlformats.org/officeDocument/2006/relationships/image" Target="../media/image755.png"/><Relationship Id="rId4" Type="http://schemas.microsoft.com/office/2007/relationships/hdphoto" Target="../media/hdphoto8.wdp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1.png"/><Relationship Id="rId5" Type="http://schemas.openxmlformats.org/officeDocument/2006/relationships/image" Target="../media/image757.png"/><Relationship Id="rId4" Type="http://schemas.microsoft.com/office/2007/relationships/hdphoto" Target="../media/hdphoto8.wdp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7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microsoft.com/office/2007/relationships/hdphoto" Target="../media/hdphoto9.wdp"/><Relationship Id="rId5" Type="http://schemas.openxmlformats.org/officeDocument/2006/relationships/image" Target="../media/image18.jpeg"/><Relationship Id="rId4" Type="http://schemas.microsoft.com/office/2007/relationships/hdphoto" Target="../media/hdphoto8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microsoft.com/office/2007/relationships/hdphoto" Target="../media/hdphoto8.wdp"/><Relationship Id="rId7" Type="http://schemas.openxmlformats.org/officeDocument/2006/relationships/image" Target="../media/image46.png"/><Relationship Id="rId12" Type="http://schemas.openxmlformats.org/officeDocument/2006/relationships/image" Target="../media/image4814.png"/><Relationship Id="rId17" Type="http://schemas.openxmlformats.org/officeDocument/2006/relationships/image" Target="../media/image53.png"/><Relationship Id="rId2" Type="http://schemas.openxmlformats.org/officeDocument/2006/relationships/image" Target="../media/image17.jpeg"/><Relationship Id="rId16" Type="http://schemas.openxmlformats.org/officeDocument/2006/relationships/image" Target="../media/image52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23.png"/><Relationship Id="rId5" Type="http://schemas.microsoft.com/office/2007/relationships/hdphoto" Target="../media/hdphoto10.wdp"/><Relationship Id="rId15" Type="http://schemas.openxmlformats.org/officeDocument/2006/relationships/image" Target="../media/image51.png"/><Relationship Id="rId10" Type="http://schemas.openxmlformats.org/officeDocument/2006/relationships/image" Target="../media/image22.jpeg"/><Relationship Id="rId19" Type="http://schemas.openxmlformats.org/officeDocument/2006/relationships/image" Target="../media/image55.png"/><Relationship Id="rId4" Type="http://schemas.openxmlformats.org/officeDocument/2006/relationships/image" Target="../media/image20.png"/><Relationship Id="rId9" Type="http://schemas.openxmlformats.org/officeDocument/2006/relationships/image" Target="../media/image21.jpeg"/><Relationship Id="rId1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0319" y="1813041"/>
            <a:ext cx="76033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Bookman Old Style" pitchFamily="18" charset="0"/>
              </a:rPr>
              <a:t>13. Direct and Inverse Proportions</a:t>
            </a:r>
          </a:p>
        </p:txBody>
      </p:sp>
    </p:spTree>
    <p:extLst>
      <p:ext uri="{BB962C8B-B14F-4D97-AF65-F5344CB8AC3E}">
        <p14:creationId xmlns:p14="http://schemas.microsoft.com/office/powerpoint/2010/main" val="1077235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grupoplascencia.com/img/background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70" y="-45590"/>
            <a:ext cx="9162369" cy="5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472769" y="660390"/>
            <a:ext cx="8165592" cy="520981"/>
          </a:xfrm>
          <a:prstGeom prst="roundRect">
            <a:avLst/>
          </a:prstGeom>
          <a:solidFill>
            <a:srgbClr val="00FFFF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4" name="Pentagon 3"/>
          <p:cNvSpPr/>
          <p:nvPr/>
        </p:nvSpPr>
        <p:spPr>
          <a:xfrm>
            <a:off x="561503" y="206161"/>
            <a:ext cx="1700816" cy="381000"/>
          </a:xfrm>
          <a:prstGeom prst="homePlate">
            <a:avLst/>
          </a:prstGeom>
          <a:solidFill>
            <a:srgbClr val="00206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EXERCISE 13.1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72768" y="1232806"/>
            <a:ext cx="8165592" cy="671002"/>
          </a:xfrm>
          <a:prstGeom prst="roundRect">
            <a:avLst>
              <a:gd name="adj" fmla="val 7639"/>
            </a:avLst>
          </a:prstGeom>
          <a:solidFill>
            <a:srgbClr val="FF0066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72769" y="1937369"/>
            <a:ext cx="8165592" cy="2931267"/>
          </a:xfrm>
          <a:prstGeom prst="roundRect">
            <a:avLst>
              <a:gd name="adj" fmla="val 11614"/>
            </a:avLst>
          </a:prstGeom>
          <a:solidFill>
            <a:srgbClr val="CDAFED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93320" y="1962770"/>
            <a:ext cx="695730" cy="346364"/>
          </a:xfrm>
          <a:prstGeom prst="roundRect">
            <a:avLst>
              <a:gd name="adj" fmla="val 50000"/>
            </a:avLst>
          </a:prstGeom>
          <a:solidFill>
            <a:srgbClr val="FF0000">
              <a:alpha val="50196"/>
            </a:srgbClr>
          </a:solidFill>
          <a:ln>
            <a:solidFill>
              <a:srgbClr val="0033CC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80008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Sol :</a:t>
            </a:r>
          </a:p>
        </p:txBody>
      </p:sp>
      <p:grpSp>
        <p:nvGrpSpPr>
          <p:cNvPr id="142" name="Group 141"/>
          <p:cNvGrpSpPr/>
          <p:nvPr/>
        </p:nvGrpSpPr>
        <p:grpSpPr>
          <a:xfrm>
            <a:off x="2016612" y="1266731"/>
            <a:ext cx="4941725" cy="622491"/>
            <a:chOff x="971556" y="1074190"/>
            <a:chExt cx="4941725" cy="622491"/>
          </a:xfrm>
        </p:grpSpPr>
        <p:grpSp>
          <p:nvGrpSpPr>
            <p:cNvPr id="143" name="Group 142"/>
            <p:cNvGrpSpPr/>
            <p:nvPr/>
          </p:nvGrpSpPr>
          <p:grpSpPr>
            <a:xfrm>
              <a:off x="971556" y="1094007"/>
              <a:ext cx="4941725" cy="578230"/>
              <a:chOff x="1608686" y="4973496"/>
              <a:chExt cx="3171791" cy="762003"/>
            </a:xfrm>
          </p:grpSpPr>
          <p:sp>
            <p:nvSpPr>
              <p:cNvPr id="157" name="Rectangle 156"/>
              <p:cNvSpPr/>
              <p:nvPr/>
            </p:nvSpPr>
            <p:spPr>
              <a:xfrm>
                <a:off x="1611229" y="4973496"/>
                <a:ext cx="3169248" cy="7620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Bookman Old Style" pitchFamily="18" charset="0"/>
                </a:endParaRPr>
              </a:p>
            </p:txBody>
          </p:sp>
          <p:grpSp>
            <p:nvGrpSpPr>
              <p:cNvPr id="158" name="Group 37"/>
              <p:cNvGrpSpPr/>
              <p:nvPr/>
            </p:nvGrpSpPr>
            <p:grpSpPr>
              <a:xfrm>
                <a:off x="1608686" y="4973498"/>
                <a:ext cx="3169248" cy="762001"/>
                <a:chOff x="586485" y="1676401"/>
                <a:chExt cx="5628025" cy="448031"/>
              </a:xfrm>
            </p:grpSpPr>
            <p:sp>
              <p:nvSpPr>
                <p:cNvPr id="159" name="Rectangle 158"/>
                <p:cNvSpPr/>
                <p:nvPr/>
              </p:nvSpPr>
              <p:spPr>
                <a:xfrm>
                  <a:off x="586487" y="1676401"/>
                  <a:ext cx="5628022" cy="4480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b="1">
                    <a:ln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160" name="Straight Connector 159"/>
                <p:cNvCxnSpPr/>
                <p:nvPr/>
              </p:nvCxnSpPr>
              <p:spPr>
                <a:xfrm>
                  <a:off x="586485" y="1904896"/>
                  <a:ext cx="562802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 rot="5400000">
                  <a:off x="5314334" y="1899124"/>
                  <a:ext cx="446238" cy="79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/>
                <p:cNvCxnSpPr/>
                <p:nvPr/>
              </p:nvCxnSpPr>
              <p:spPr>
                <a:xfrm rot="5400000">
                  <a:off x="4021373" y="1899124"/>
                  <a:ext cx="437446" cy="79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/>
                <p:cNvCxnSpPr/>
                <p:nvPr/>
              </p:nvCxnSpPr>
              <p:spPr>
                <a:xfrm rot="5400000">
                  <a:off x="3379030" y="1899124"/>
                  <a:ext cx="437446" cy="79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/>
                <p:cNvCxnSpPr/>
                <p:nvPr/>
              </p:nvCxnSpPr>
              <p:spPr>
                <a:xfrm rot="5400000">
                  <a:off x="2740305" y="1899125"/>
                  <a:ext cx="437446" cy="79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/>
                <p:cNvCxnSpPr/>
                <p:nvPr/>
              </p:nvCxnSpPr>
              <p:spPr>
                <a:xfrm rot="5400000">
                  <a:off x="4644200" y="1899124"/>
                  <a:ext cx="437446" cy="79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4" name="TextBox 143"/>
            <p:cNvSpPr txBox="1"/>
            <p:nvPr/>
          </p:nvSpPr>
          <p:spPr>
            <a:xfrm>
              <a:off x="4299496" y="1388904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 b="1" i="1">
                  <a:solidFill>
                    <a:srgbClr val="0000FF"/>
                  </a:solidFill>
                  <a:latin typeface="Cambria Math"/>
                </a:defRPr>
              </a:lvl1pPr>
            </a:lstStyle>
            <a:p>
              <a:endParaRPr lang="en-US" sz="1400" dirty="0">
                <a:latin typeface="Bookman Old Style" pitchFamily="18" charset="0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978695" y="1074190"/>
              <a:ext cx="21050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  <a:latin typeface="Bookman Old Style" pitchFamily="18" charset="0"/>
                </a:rPr>
                <a:t>Parts of red pigment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978695" y="1381967"/>
              <a:ext cx="13773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  <a:latin typeface="Bookman Old Style" pitchFamily="18" charset="0"/>
                </a:rPr>
                <a:t>Parts of base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3153488" y="1074190"/>
              <a:ext cx="3032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  <a:latin typeface="Bookman Old Style" pitchFamily="18" charset="0"/>
                </a:rPr>
                <a:t>1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3153488" y="1381967"/>
              <a:ext cx="3032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  <a:latin typeface="Bookman Old Style" pitchFamily="18" charset="0"/>
                </a:rPr>
                <a:t>8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3742329" y="1074190"/>
              <a:ext cx="3032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  <a:latin typeface="Bookman Old Style" pitchFamily="18" charset="0"/>
                </a:rPr>
                <a:t>4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3681415" y="1381967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  <a:latin typeface="Bookman Old Style" pitchFamily="18" charset="0"/>
                </a:rPr>
                <a:t>….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290018" y="1074190"/>
              <a:ext cx="3032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  <a:latin typeface="Bookman Old Style" pitchFamily="18" charset="0"/>
                </a:rPr>
                <a:t>7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229104" y="1381967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  <a:latin typeface="Bookman Old Style" pitchFamily="18" charset="0"/>
                </a:rPr>
                <a:t>….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4802203" y="1074190"/>
              <a:ext cx="4219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  <a:latin typeface="Bookman Old Style" pitchFamily="18" charset="0"/>
                </a:rPr>
                <a:t>12</a:t>
              </a: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4800600" y="1381967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  <a:latin typeface="Bookman Old Style" pitchFamily="18" charset="0"/>
                </a:rPr>
                <a:t>….</a:t>
              </a: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5367353" y="1074190"/>
              <a:ext cx="4219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  <a:latin typeface="Bookman Old Style" pitchFamily="18" charset="0"/>
                </a:rPr>
                <a:t>20</a:t>
              </a: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5365750" y="1381967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  <a:latin typeface="Bookman Old Style" pitchFamily="18" charset="0"/>
                </a:rPr>
                <a:t>….</a:t>
              </a:r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4097819" y="1254580"/>
            <a:ext cx="2848739" cy="307777"/>
            <a:chOff x="3315711" y="3612957"/>
            <a:chExt cx="2848739" cy="307777"/>
          </a:xfrm>
        </p:grpSpPr>
        <p:sp>
          <p:nvSpPr>
            <p:cNvPr id="167" name="Rounded Rectangle 166"/>
            <p:cNvSpPr/>
            <p:nvPr/>
          </p:nvSpPr>
          <p:spPr>
            <a:xfrm>
              <a:off x="3315711" y="3668437"/>
              <a:ext cx="2848739" cy="248002"/>
            </a:xfrm>
            <a:prstGeom prst="roundRect">
              <a:avLst/>
            </a:prstGeom>
            <a:gradFill flip="none" rotWithShape="1">
              <a:gsLst>
                <a:gs pos="0">
                  <a:srgbClr val="CC66FF">
                    <a:tint val="66000"/>
                    <a:satMod val="160000"/>
                  </a:srgbClr>
                </a:gs>
                <a:gs pos="50000">
                  <a:srgbClr val="CC66FF">
                    <a:tint val="44500"/>
                    <a:satMod val="160000"/>
                  </a:srgbClr>
                </a:gs>
                <a:gs pos="100000">
                  <a:srgbClr val="CC66FF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3372691" y="3612957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rgbClr val="0000FF"/>
                  </a:solidFill>
                  <a:latin typeface="Bookman Old Style" pitchFamily="18" charset="0"/>
                </a:rPr>
                <a:t>x</a:t>
              </a:r>
              <a:r>
                <a:rPr lang="en-US" sz="1400" b="1" baseline="-25000" dirty="0">
                  <a:solidFill>
                    <a:srgbClr val="0000FF"/>
                  </a:solidFill>
                  <a:latin typeface="Bookman Old Style" pitchFamily="18" charset="0"/>
                </a:rPr>
                <a:t>1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3955320" y="3612957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rgbClr val="0000FF"/>
                  </a:solidFill>
                  <a:latin typeface="Bookman Old Style" pitchFamily="18" charset="0"/>
                </a:rPr>
                <a:t>x</a:t>
              </a:r>
              <a:r>
                <a:rPr lang="en-US" sz="1400" b="1" baseline="-25000" dirty="0">
                  <a:solidFill>
                    <a:srgbClr val="0000FF"/>
                  </a:solidFill>
                  <a:latin typeface="Bookman Old Style" pitchFamily="18" charset="0"/>
                </a:rPr>
                <a:t>2</a:t>
              </a: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4523660" y="3612957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rgbClr val="0000FF"/>
                  </a:solidFill>
                  <a:latin typeface="Bookman Old Style" pitchFamily="18" charset="0"/>
                </a:rPr>
                <a:t>x</a:t>
              </a:r>
              <a:r>
                <a:rPr lang="en-US" sz="1400" b="1" baseline="-25000" dirty="0">
                  <a:solidFill>
                    <a:srgbClr val="0000FF"/>
                  </a:solidFill>
                  <a:latin typeface="Bookman Old Style" pitchFamily="18" charset="0"/>
                </a:rPr>
                <a:t>3</a:t>
              </a: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5106289" y="3612957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rgbClr val="0000FF"/>
                  </a:solidFill>
                  <a:latin typeface="Bookman Old Style" pitchFamily="18" charset="0"/>
                </a:rPr>
                <a:t>x</a:t>
              </a:r>
              <a:r>
                <a:rPr lang="en-US" sz="1400" b="1" baseline="-25000" dirty="0">
                  <a:solidFill>
                    <a:srgbClr val="0000FF"/>
                  </a:solidFill>
                  <a:latin typeface="Bookman Old Style" pitchFamily="18" charset="0"/>
                </a:rPr>
                <a:t>4</a:t>
              </a: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5679393" y="3612957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rgbClr val="0000FF"/>
                  </a:solidFill>
                  <a:latin typeface="Bookman Old Style" pitchFamily="18" charset="0"/>
                </a:rPr>
                <a:t>x</a:t>
              </a:r>
              <a:r>
                <a:rPr lang="en-US" sz="1400" b="1" baseline="-25000" dirty="0">
                  <a:solidFill>
                    <a:srgbClr val="0000FF"/>
                  </a:solidFill>
                  <a:latin typeface="Bookman Old Style" pitchFamily="18" charset="0"/>
                </a:rPr>
                <a:t>5</a:t>
              </a:r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4095280" y="1536944"/>
            <a:ext cx="2848739" cy="307777"/>
            <a:chOff x="3315711" y="3612957"/>
            <a:chExt cx="2848739" cy="307777"/>
          </a:xfrm>
        </p:grpSpPr>
        <p:sp>
          <p:nvSpPr>
            <p:cNvPr id="174" name="Rounded Rectangle 173"/>
            <p:cNvSpPr/>
            <p:nvPr/>
          </p:nvSpPr>
          <p:spPr>
            <a:xfrm>
              <a:off x="3315711" y="3668437"/>
              <a:ext cx="2848739" cy="248002"/>
            </a:xfrm>
            <a:prstGeom prst="roundRect">
              <a:avLst/>
            </a:prstGeom>
            <a:gradFill flip="none" rotWithShape="1">
              <a:gsLst>
                <a:gs pos="0">
                  <a:srgbClr val="CC66FF">
                    <a:tint val="66000"/>
                    <a:satMod val="160000"/>
                  </a:srgbClr>
                </a:gs>
                <a:gs pos="50000">
                  <a:srgbClr val="CC66FF">
                    <a:tint val="44500"/>
                    <a:satMod val="160000"/>
                  </a:srgbClr>
                </a:gs>
                <a:gs pos="100000">
                  <a:srgbClr val="CC66FF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3372691" y="3612957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rgbClr val="0000FF"/>
                  </a:solidFill>
                  <a:latin typeface="Bookman Old Style" pitchFamily="18" charset="0"/>
                </a:rPr>
                <a:t>y</a:t>
              </a:r>
              <a:r>
                <a:rPr lang="en-US" sz="1400" b="1" baseline="-25000" dirty="0">
                  <a:solidFill>
                    <a:srgbClr val="0000FF"/>
                  </a:solidFill>
                  <a:latin typeface="Bookman Old Style" pitchFamily="18" charset="0"/>
                </a:rPr>
                <a:t>1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3955320" y="3612957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rgbClr val="0000FF"/>
                  </a:solidFill>
                  <a:latin typeface="Bookman Old Style" pitchFamily="18" charset="0"/>
                </a:rPr>
                <a:t>y</a:t>
              </a:r>
              <a:r>
                <a:rPr lang="en-US" sz="1400" b="1" baseline="-25000" dirty="0">
                  <a:solidFill>
                    <a:srgbClr val="0000FF"/>
                  </a:solidFill>
                  <a:latin typeface="Bookman Old Style" pitchFamily="18" charset="0"/>
                </a:rPr>
                <a:t>2</a:t>
              </a: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4523660" y="3612957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rgbClr val="0000FF"/>
                  </a:solidFill>
                  <a:latin typeface="Bookman Old Style" pitchFamily="18" charset="0"/>
                </a:rPr>
                <a:t>y</a:t>
              </a:r>
              <a:r>
                <a:rPr lang="en-US" sz="1400" b="1" baseline="-25000" dirty="0">
                  <a:solidFill>
                    <a:srgbClr val="0000FF"/>
                  </a:solidFill>
                  <a:latin typeface="Bookman Old Style" pitchFamily="18" charset="0"/>
                </a:rPr>
                <a:t>3</a:t>
              </a: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5106289" y="3612957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rgbClr val="0000FF"/>
                  </a:solidFill>
                  <a:latin typeface="Bookman Old Style" pitchFamily="18" charset="0"/>
                </a:rPr>
                <a:t>y</a:t>
              </a:r>
              <a:r>
                <a:rPr lang="en-US" sz="1400" b="1" baseline="-25000" dirty="0">
                  <a:solidFill>
                    <a:srgbClr val="0000FF"/>
                  </a:solidFill>
                  <a:latin typeface="Bookman Old Style" pitchFamily="18" charset="0"/>
                </a:rPr>
                <a:t>4</a:t>
              </a: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5679393" y="3612957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rgbClr val="0000FF"/>
                  </a:solidFill>
                  <a:latin typeface="Bookman Old Style" pitchFamily="18" charset="0"/>
                </a:rPr>
                <a:t>y</a:t>
              </a:r>
              <a:r>
                <a:rPr lang="en-US" sz="1400" b="1" baseline="-25000" dirty="0">
                  <a:solidFill>
                    <a:srgbClr val="0000FF"/>
                  </a:solidFill>
                  <a:latin typeface="Bookman Old Style" pitchFamily="18" charset="0"/>
                </a:rPr>
                <a:t>5</a:t>
              </a:r>
            </a:p>
          </p:txBody>
        </p:sp>
      </p:grpSp>
      <p:sp>
        <p:nvSpPr>
          <p:cNvPr id="180" name="TextBox 179"/>
          <p:cNvSpPr txBox="1"/>
          <p:nvPr/>
        </p:nvSpPr>
        <p:spPr>
          <a:xfrm>
            <a:off x="4199736" y="1277028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effectLst>
                  <a:glow rad="76200">
                    <a:srgbClr val="080808"/>
                  </a:glow>
                </a:effectLst>
                <a:latin typeface="Bookman Old Style" pitchFamily="18" charset="0"/>
              </a:rPr>
              <a:t>1</a:t>
            </a:r>
            <a:endParaRPr lang="en-US" sz="1400" b="1" baseline="-25000" dirty="0">
              <a:solidFill>
                <a:srgbClr val="FF0000"/>
              </a:solidFill>
              <a:effectLst>
                <a:glow rad="76200">
                  <a:srgbClr val="080808"/>
                </a:glow>
              </a:effectLst>
              <a:latin typeface="Bookman Old Style" pitchFamily="18" charset="0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4199736" y="1577039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effectLst>
                  <a:glow rad="76200">
                    <a:srgbClr val="080808"/>
                  </a:glow>
                </a:effectLst>
                <a:latin typeface="Bookman Old Style" pitchFamily="18" charset="0"/>
              </a:rPr>
              <a:t>8</a:t>
            </a:r>
            <a:endParaRPr lang="en-US" sz="1400" b="1" baseline="-25000" dirty="0">
              <a:solidFill>
                <a:srgbClr val="FF0000"/>
              </a:solidFill>
              <a:effectLst>
                <a:glow rad="76200">
                  <a:srgbClr val="080808"/>
                </a:glow>
              </a:effectLst>
              <a:latin typeface="Bookman Old Style" pitchFamily="18" charset="0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1365072" y="2005692"/>
            <a:ext cx="5006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Let the red pigment be represented by </a:t>
            </a:r>
            <a:r>
              <a:rPr lang="en-US" sz="1400" b="1" i="1" dirty="0">
                <a:latin typeface="Bookman Old Style" pitchFamily="18" charset="0"/>
              </a:rPr>
              <a:t>x</a:t>
            </a:r>
            <a:r>
              <a:rPr lang="en-US" sz="1400" b="1" baseline="-25000" dirty="0">
                <a:latin typeface="Bookman Old Style" pitchFamily="18" charset="0"/>
              </a:rPr>
              <a:t>1</a:t>
            </a:r>
            <a:r>
              <a:rPr lang="en-US" sz="1400" b="1" dirty="0">
                <a:latin typeface="Bookman Old Style" pitchFamily="18" charset="0"/>
              </a:rPr>
              <a:t>, </a:t>
            </a:r>
            <a:r>
              <a:rPr lang="en-US" sz="1400" b="1" i="1" dirty="0">
                <a:latin typeface="Bookman Old Style" pitchFamily="18" charset="0"/>
              </a:rPr>
              <a:t>x</a:t>
            </a:r>
            <a:r>
              <a:rPr lang="en-US" sz="1400" b="1" baseline="-25000" dirty="0">
                <a:latin typeface="Bookman Old Style" pitchFamily="18" charset="0"/>
              </a:rPr>
              <a:t>2</a:t>
            </a:r>
            <a:r>
              <a:rPr lang="en-US" sz="1400" b="1" dirty="0">
                <a:latin typeface="Bookman Old Style" pitchFamily="18" charset="0"/>
              </a:rPr>
              <a:t>, </a:t>
            </a:r>
            <a:r>
              <a:rPr lang="en-US" sz="1400" b="1" i="1" dirty="0">
                <a:latin typeface="Bookman Old Style" pitchFamily="18" charset="0"/>
              </a:rPr>
              <a:t>x</a:t>
            </a:r>
            <a:r>
              <a:rPr lang="en-US" sz="1400" b="1" baseline="-25000" dirty="0">
                <a:latin typeface="Bookman Old Style" pitchFamily="18" charset="0"/>
              </a:rPr>
              <a:t>3</a:t>
            </a:r>
            <a:r>
              <a:rPr lang="en-US" sz="1400" b="1" dirty="0">
                <a:latin typeface="Bookman Old Style" pitchFamily="18" charset="0"/>
              </a:rPr>
              <a:t>,..</a:t>
            </a:r>
          </a:p>
          <a:p>
            <a:r>
              <a:rPr lang="en-US" sz="1400" b="1" dirty="0">
                <a:latin typeface="Bookman Old Style" pitchFamily="18" charset="0"/>
              </a:rPr>
              <a:t>And parts of base be denoted by </a:t>
            </a:r>
            <a:r>
              <a:rPr lang="en-US" sz="1400" b="1" i="1" dirty="0">
                <a:latin typeface="Bookman Old Style" pitchFamily="18" charset="0"/>
              </a:rPr>
              <a:t>y</a:t>
            </a:r>
            <a:r>
              <a:rPr lang="en-US" sz="1400" b="1" baseline="-25000" dirty="0">
                <a:latin typeface="Bookman Old Style" pitchFamily="18" charset="0"/>
              </a:rPr>
              <a:t>1</a:t>
            </a:r>
            <a:r>
              <a:rPr lang="en-US" sz="1400" b="1" dirty="0">
                <a:latin typeface="Bookman Old Style" pitchFamily="18" charset="0"/>
              </a:rPr>
              <a:t>, </a:t>
            </a:r>
            <a:r>
              <a:rPr lang="en-US" sz="1400" b="1" i="1" dirty="0">
                <a:latin typeface="Bookman Old Style" pitchFamily="18" charset="0"/>
              </a:rPr>
              <a:t>y</a:t>
            </a:r>
            <a:r>
              <a:rPr lang="en-US" sz="1400" b="1" baseline="-25000" dirty="0">
                <a:latin typeface="Bookman Old Style" pitchFamily="18" charset="0"/>
              </a:rPr>
              <a:t>2</a:t>
            </a:r>
            <a:r>
              <a:rPr lang="en-US" sz="1400" b="1" dirty="0">
                <a:latin typeface="Bookman Old Style" pitchFamily="18" charset="0"/>
              </a:rPr>
              <a:t>, </a:t>
            </a:r>
            <a:r>
              <a:rPr lang="en-US" sz="1400" b="1" i="1" dirty="0">
                <a:latin typeface="Bookman Old Style" pitchFamily="18" charset="0"/>
              </a:rPr>
              <a:t>y</a:t>
            </a:r>
            <a:r>
              <a:rPr lang="en-US" sz="1400" b="1" baseline="-25000" dirty="0">
                <a:latin typeface="Bookman Old Style" pitchFamily="18" charset="0"/>
              </a:rPr>
              <a:t>3</a:t>
            </a:r>
            <a:r>
              <a:rPr lang="en-US" sz="1400" b="1" dirty="0">
                <a:latin typeface="Bookman Old Style" pitchFamily="18" charset="0"/>
              </a:rPr>
              <a:t>,,..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1365072" y="2443842"/>
            <a:ext cx="4450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As the part of red pigment increase, the required number of bases will also increase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1365072" y="2881992"/>
            <a:ext cx="3249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It is a case of  direct proportion.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1370380" y="3171552"/>
            <a:ext cx="504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i.e.</a:t>
            </a:r>
          </a:p>
        </p:txBody>
      </p:sp>
      <p:cxnSp>
        <p:nvCxnSpPr>
          <p:cNvPr id="186" name="Straight Connector 185"/>
          <p:cNvCxnSpPr/>
          <p:nvPr/>
        </p:nvCxnSpPr>
        <p:spPr>
          <a:xfrm>
            <a:off x="1939052" y="3377962"/>
            <a:ext cx="2238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/>
          <p:cNvSpPr txBox="1"/>
          <p:nvPr/>
        </p:nvSpPr>
        <p:spPr>
          <a:xfrm>
            <a:off x="2171230" y="322572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2394084" y="3078223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x</a:t>
            </a:r>
            <a:r>
              <a:rPr lang="en-US" sz="1400" b="1" baseline="-25000" dirty="0">
                <a:latin typeface="Bookman Old Style" pitchFamily="18" charset="0"/>
              </a:rPr>
              <a:t>2</a:t>
            </a:r>
          </a:p>
        </p:txBody>
      </p:sp>
      <p:cxnSp>
        <p:nvCxnSpPr>
          <p:cNvPr id="189" name="Straight Connector 188"/>
          <p:cNvCxnSpPr/>
          <p:nvPr/>
        </p:nvCxnSpPr>
        <p:spPr>
          <a:xfrm>
            <a:off x="2462661" y="3377962"/>
            <a:ext cx="2238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TextBox 189"/>
          <p:cNvSpPr txBox="1"/>
          <p:nvPr/>
        </p:nvSpPr>
        <p:spPr>
          <a:xfrm>
            <a:off x="2377192" y="329827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y</a:t>
            </a:r>
            <a:r>
              <a:rPr lang="en-US" sz="1400" b="1" baseline="-25000" dirty="0">
                <a:latin typeface="Bookman Old Style" pitchFamily="18" charset="0"/>
              </a:rPr>
              <a:t>2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2694839" y="322572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2951936" y="3078223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x</a:t>
            </a:r>
            <a:r>
              <a:rPr lang="en-US" sz="1400" b="1" baseline="-25000" dirty="0">
                <a:latin typeface="Bookman Old Style" pitchFamily="18" charset="0"/>
              </a:rPr>
              <a:t>3</a:t>
            </a:r>
          </a:p>
        </p:txBody>
      </p:sp>
      <p:cxnSp>
        <p:nvCxnSpPr>
          <p:cNvPr id="193" name="Straight Connector 192"/>
          <p:cNvCxnSpPr/>
          <p:nvPr/>
        </p:nvCxnSpPr>
        <p:spPr>
          <a:xfrm>
            <a:off x="3020513" y="3377962"/>
            <a:ext cx="2238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/>
          <p:cNvSpPr txBox="1"/>
          <p:nvPr/>
        </p:nvSpPr>
        <p:spPr>
          <a:xfrm>
            <a:off x="2935044" y="329827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y</a:t>
            </a:r>
            <a:r>
              <a:rPr lang="en-US" sz="1400" b="1" baseline="-25000" dirty="0">
                <a:latin typeface="Bookman Old Style" pitchFamily="18" charset="0"/>
              </a:rPr>
              <a:t>3</a:t>
            </a:r>
          </a:p>
        </p:txBody>
      </p:sp>
      <p:sp>
        <p:nvSpPr>
          <p:cNvPr id="195" name="TextBox 194"/>
          <p:cNvSpPr txBox="1"/>
          <p:nvPr/>
        </p:nvSpPr>
        <p:spPr>
          <a:xfrm>
            <a:off x="3252691" y="3225723"/>
            <a:ext cx="425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….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1378558" y="3621026"/>
            <a:ext cx="504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For</a:t>
            </a:r>
          </a:p>
        </p:txBody>
      </p:sp>
      <p:sp>
        <p:nvSpPr>
          <p:cNvPr id="197" name="TextBox 196"/>
          <p:cNvSpPr txBox="1"/>
          <p:nvPr/>
        </p:nvSpPr>
        <p:spPr>
          <a:xfrm>
            <a:off x="1870475" y="3627414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x</a:t>
            </a:r>
            <a:r>
              <a:rPr lang="en-US" sz="1400" b="1" baseline="-25000" dirty="0">
                <a:latin typeface="Bookman Old Style" pitchFamily="18" charset="0"/>
              </a:rPr>
              <a:t>1</a:t>
            </a:r>
          </a:p>
        </p:txBody>
      </p:sp>
      <p:sp>
        <p:nvSpPr>
          <p:cNvPr id="198" name="TextBox 197"/>
          <p:cNvSpPr txBox="1"/>
          <p:nvPr/>
        </p:nvSpPr>
        <p:spPr>
          <a:xfrm>
            <a:off x="2140407" y="3627414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2311857" y="362741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1,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200" name="TextBox 199"/>
          <p:cNvSpPr txBox="1"/>
          <p:nvPr/>
        </p:nvSpPr>
        <p:spPr>
          <a:xfrm>
            <a:off x="2640490" y="3627414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y</a:t>
            </a:r>
            <a:r>
              <a:rPr lang="en-US" sz="1400" b="1" baseline="-25000" dirty="0">
                <a:latin typeface="Bookman Old Style" pitchFamily="18" charset="0"/>
              </a:rPr>
              <a:t>1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2910422" y="3627414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202" name="TextBox 201"/>
          <p:cNvSpPr txBox="1"/>
          <p:nvPr/>
        </p:nvSpPr>
        <p:spPr>
          <a:xfrm>
            <a:off x="3081872" y="3627414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8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1370380" y="3980892"/>
            <a:ext cx="360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1875238" y="3887563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x</a:t>
            </a:r>
            <a:r>
              <a:rPr lang="en-US" sz="1400" b="1" baseline="-25000" dirty="0">
                <a:latin typeface="Bookman Old Style" pitchFamily="18" charset="0"/>
              </a:rPr>
              <a:t>1</a:t>
            </a:r>
          </a:p>
        </p:txBody>
      </p:sp>
      <p:cxnSp>
        <p:nvCxnSpPr>
          <p:cNvPr id="205" name="Straight Connector 204"/>
          <p:cNvCxnSpPr/>
          <p:nvPr/>
        </p:nvCxnSpPr>
        <p:spPr>
          <a:xfrm>
            <a:off x="1939052" y="4187302"/>
            <a:ext cx="2238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/>
          <p:cNvSpPr txBox="1"/>
          <p:nvPr/>
        </p:nvSpPr>
        <p:spPr>
          <a:xfrm>
            <a:off x="1868823" y="410761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y</a:t>
            </a:r>
            <a:r>
              <a:rPr lang="en-US" sz="1400" b="1" baseline="-25000" dirty="0">
                <a:latin typeface="Bookman Old Style" pitchFamily="18" charset="0"/>
              </a:rPr>
              <a:t>1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2171230" y="403506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2424564" y="3925663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1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cxnSp>
        <p:nvCxnSpPr>
          <p:cNvPr id="209" name="Straight Connector 208"/>
          <p:cNvCxnSpPr/>
          <p:nvPr/>
        </p:nvCxnSpPr>
        <p:spPr>
          <a:xfrm>
            <a:off x="2462661" y="4187302"/>
            <a:ext cx="2238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/>
          <p:cNvSpPr txBox="1"/>
          <p:nvPr/>
        </p:nvSpPr>
        <p:spPr>
          <a:xfrm>
            <a:off x="2422912" y="4141281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8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211" name="Rounded Rectangle 210"/>
          <p:cNvSpPr/>
          <p:nvPr/>
        </p:nvSpPr>
        <p:spPr>
          <a:xfrm>
            <a:off x="1929660" y="3184709"/>
            <a:ext cx="249068" cy="172292"/>
          </a:xfrm>
          <a:prstGeom prst="roundRect">
            <a:avLst>
              <a:gd name="adj" fmla="val 11905"/>
            </a:avLst>
          </a:prstGeom>
          <a:solidFill>
            <a:srgbClr val="FFFF99"/>
          </a:solidFill>
          <a:ln w="1270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12" name="Rounded Rectangle 211"/>
          <p:cNvSpPr/>
          <p:nvPr/>
        </p:nvSpPr>
        <p:spPr>
          <a:xfrm>
            <a:off x="1916536" y="3404608"/>
            <a:ext cx="246888" cy="173736"/>
          </a:xfrm>
          <a:prstGeom prst="roundRect">
            <a:avLst>
              <a:gd name="adj" fmla="val 11905"/>
            </a:avLst>
          </a:prstGeom>
          <a:solidFill>
            <a:srgbClr val="FFFF99"/>
          </a:solidFill>
          <a:ln w="1270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1870475" y="3078223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x</a:t>
            </a:r>
            <a:r>
              <a:rPr lang="en-US" sz="1400" b="1" baseline="-25000" dirty="0">
                <a:latin typeface="Bookman Old Style" pitchFamily="18" charset="0"/>
              </a:rPr>
              <a:t>1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1853583" y="329827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y</a:t>
            </a:r>
            <a:r>
              <a:rPr lang="en-US" sz="1400" b="1" baseline="-25000" dirty="0">
                <a:latin typeface="Bookman Old Style" pitchFamily="18" charset="0"/>
              </a:rPr>
              <a:t>1</a:t>
            </a:r>
          </a:p>
        </p:txBody>
      </p:sp>
      <p:sp>
        <p:nvSpPr>
          <p:cNvPr id="215" name="Rounded Rectangle 214"/>
          <p:cNvSpPr/>
          <p:nvPr/>
        </p:nvSpPr>
        <p:spPr>
          <a:xfrm>
            <a:off x="6386365" y="1962150"/>
            <a:ext cx="1975215" cy="73120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Which are the two quantities that are varying ?</a:t>
            </a:r>
          </a:p>
        </p:txBody>
      </p:sp>
      <p:sp>
        <p:nvSpPr>
          <p:cNvPr id="216" name="Rounded Rectangle 215"/>
          <p:cNvSpPr/>
          <p:nvPr/>
        </p:nvSpPr>
        <p:spPr>
          <a:xfrm>
            <a:off x="6386365" y="1962150"/>
            <a:ext cx="1975215" cy="73120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Therefore we will take the ratio of the quantities</a:t>
            </a:r>
          </a:p>
        </p:txBody>
      </p:sp>
      <p:sp>
        <p:nvSpPr>
          <p:cNvPr id="217" name="Rounded Rectangle 216"/>
          <p:cNvSpPr/>
          <p:nvPr/>
        </p:nvSpPr>
        <p:spPr>
          <a:xfrm>
            <a:off x="4546177" y="660390"/>
            <a:ext cx="2192047" cy="320307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8" name="Rounded Rectangle 217"/>
          <p:cNvSpPr/>
          <p:nvPr/>
        </p:nvSpPr>
        <p:spPr>
          <a:xfrm>
            <a:off x="7150823" y="653485"/>
            <a:ext cx="1458482" cy="320040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8080" y="655654"/>
            <a:ext cx="8447320" cy="4986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228600" algn="ctr"/>
              </a:tabLst>
            </a:pP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	 </a:t>
            </a: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A Mixture of paint is prepared by mixing 1 part of red pigments with 8 parts of base.  	           </a:t>
            </a:r>
            <a:b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</a:b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   In the following table. Find the parts of base that need to be added</a:t>
            </a:r>
          </a:p>
        </p:txBody>
      </p:sp>
    </p:spTree>
    <p:extLst>
      <p:ext uri="{BB962C8B-B14F-4D97-AF65-F5344CB8AC3E}">
        <p14:creationId xmlns:p14="http://schemas.microsoft.com/office/powerpoint/2010/main" val="408316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8" grpId="0" animBg="1"/>
      <p:bldP spid="9" grpId="0" animBg="1"/>
      <p:bldP spid="180" grpId="0"/>
      <p:bldP spid="180" grpId="1"/>
      <p:bldP spid="181" grpId="0"/>
      <p:bldP spid="181" grpId="1"/>
      <p:bldP spid="182" grpId="0"/>
      <p:bldP spid="182" grpId="1"/>
      <p:bldP spid="183" grpId="0"/>
      <p:bldP spid="184" grpId="0"/>
      <p:bldP spid="185" grpId="0"/>
      <p:bldP spid="187" grpId="0"/>
      <p:bldP spid="188" grpId="0"/>
      <p:bldP spid="190" grpId="0"/>
      <p:bldP spid="191" grpId="0"/>
      <p:bldP spid="192" grpId="0"/>
      <p:bldP spid="194" grpId="0"/>
      <p:bldP spid="195" grpId="0"/>
      <p:bldP spid="196" grpId="0"/>
      <p:bldP spid="197" grpId="0"/>
      <p:bldP spid="198" grpId="0"/>
      <p:bldP spid="199" grpId="0"/>
      <p:bldP spid="200" grpId="0"/>
      <p:bldP spid="201" grpId="0"/>
      <p:bldP spid="202" grpId="0"/>
      <p:bldP spid="203" grpId="0"/>
      <p:bldP spid="204" grpId="0"/>
      <p:bldP spid="206" grpId="0"/>
      <p:bldP spid="207" grpId="0"/>
      <p:bldP spid="208" grpId="0"/>
      <p:bldP spid="210" grpId="0"/>
      <p:bldP spid="211" grpId="0" animBg="1"/>
      <p:bldP spid="211" grpId="1" animBg="1"/>
      <p:bldP spid="212" grpId="0" animBg="1"/>
      <p:bldP spid="212" grpId="1" animBg="1"/>
      <p:bldP spid="213" grpId="0"/>
      <p:bldP spid="214" grpId="0"/>
      <p:bldP spid="215" grpId="0" animBg="1"/>
      <p:bldP spid="215" grpId="1" animBg="1"/>
      <p:bldP spid="216" grpId="0" animBg="1"/>
      <p:bldP spid="216" grpId="1" animBg="1"/>
      <p:bldP spid="217" grpId="0" animBg="1"/>
      <p:bldP spid="217" grpId="1" animBg="1"/>
      <p:bldP spid="218" grpId="0" animBg="1"/>
      <p:bldP spid="218" grpId="1" animBg="1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grupoplascencia.com/img/background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70" y="-45590"/>
            <a:ext cx="9162369" cy="5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472769" y="660390"/>
            <a:ext cx="8165592" cy="520981"/>
          </a:xfrm>
          <a:prstGeom prst="roundRect">
            <a:avLst/>
          </a:prstGeom>
          <a:solidFill>
            <a:srgbClr val="00FFFF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4" name="Pentagon 3"/>
          <p:cNvSpPr/>
          <p:nvPr/>
        </p:nvSpPr>
        <p:spPr>
          <a:xfrm>
            <a:off x="561503" y="206161"/>
            <a:ext cx="1700816" cy="381000"/>
          </a:xfrm>
          <a:prstGeom prst="homePlate">
            <a:avLst/>
          </a:prstGeom>
          <a:solidFill>
            <a:srgbClr val="00206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EXERCISE 13.1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72768" y="1232806"/>
            <a:ext cx="8165592" cy="671002"/>
          </a:xfrm>
          <a:prstGeom prst="roundRect">
            <a:avLst>
              <a:gd name="adj" fmla="val 7639"/>
            </a:avLst>
          </a:prstGeom>
          <a:solidFill>
            <a:srgbClr val="FF0066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72769" y="1937369"/>
            <a:ext cx="8165592" cy="2931267"/>
          </a:xfrm>
          <a:prstGeom prst="roundRect">
            <a:avLst>
              <a:gd name="adj" fmla="val 11614"/>
            </a:avLst>
          </a:prstGeom>
          <a:solidFill>
            <a:srgbClr val="CDAFED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93320" y="1962770"/>
            <a:ext cx="695730" cy="346364"/>
          </a:xfrm>
          <a:prstGeom prst="roundRect">
            <a:avLst>
              <a:gd name="adj" fmla="val 50000"/>
            </a:avLst>
          </a:prstGeom>
          <a:solidFill>
            <a:srgbClr val="FF0000">
              <a:alpha val="50196"/>
            </a:srgbClr>
          </a:solidFill>
          <a:ln>
            <a:solidFill>
              <a:srgbClr val="0033CC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80008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Sol :</a:t>
            </a:r>
          </a:p>
        </p:txBody>
      </p:sp>
      <p:grpSp>
        <p:nvGrpSpPr>
          <p:cNvPr id="142" name="Group 141"/>
          <p:cNvGrpSpPr/>
          <p:nvPr/>
        </p:nvGrpSpPr>
        <p:grpSpPr>
          <a:xfrm>
            <a:off x="2016612" y="1266731"/>
            <a:ext cx="4941725" cy="622491"/>
            <a:chOff x="971556" y="1074190"/>
            <a:chExt cx="4941725" cy="622491"/>
          </a:xfrm>
        </p:grpSpPr>
        <p:grpSp>
          <p:nvGrpSpPr>
            <p:cNvPr id="143" name="Group 142"/>
            <p:cNvGrpSpPr/>
            <p:nvPr/>
          </p:nvGrpSpPr>
          <p:grpSpPr>
            <a:xfrm>
              <a:off x="971556" y="1094007"/>
              <a:ext cx="4941725" cy="578230"/>
              <a:chOff x="1608686" y="4973496"/>
              <a:chExt cx="3171791" cy="762003"/>
            </a:xfrm>
          </p:grpSpPr>
          <p:sp>
            <p:nvSpPr>
              <p:cNvPr id="157" name="Rectangle 156"/>
              <p:cNvSpPr/>
              <p:nvPr/>
            </p:nvSpPr>
            <p:spPr>
              <a:xfrm>
                <a:off x="1611229" y="4973496"/>
                <a:ext cx="3169248" cy="7620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Bookman Old Style" pitchFamily="18" charset="0"/>
                </a:endParaRPr>
              </a:p>
            </p:txBody>
          </p:sp>
          <p:grpSp>
            <p:nvGrpSpPr>
              <p:cNvPr id="158" name="Group 37"/>
              <p:cNvGrpSpPr/>
              <p:nvPr/>
            </p:nvGrpSpPr>
            <p:grpSpPr>
              <a:xfrm>
                <a:off x="1608686" y="4973498"/>
                <a:ext cx="3169248" cy="762001"/>
                <a:chOff x="586485" y="1676401"/>
                <a:chExt cx="5628025" cy="448031"/>
              </a:xfrm>
            </p:grpSpPr>
            <p:sp>
              <p:nvSpPr>
                <p:cNvPr id="159" name="Rectangle 158"/>
                <p:cNvSpPr/>
                <p:nvPr/>
              </p:nvSpPr>
              <p:spPr>
                <a:xfrm>
                  <a:off x="586487" y="1676401"/>
                  <a:ext cx="5628022" cy="4480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b="1">
                    <a:ln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160" name="Straight Connector 159"/>
                <p:cNvCxnSpPr/>
                <p:nvPr/>
              </p:nvCxnSpPr>
              <p:spPr>
                <a:xfrm>
                  <a:off x="586485" y="1904896"/>
                  <a:ext cx="562802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 rot="5400000">
                  <a:off x="5314334" y="1899124"/>
                  <a:ext cx="446238" cy="79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/>
                <p:cNvCxnSpPr/>
                <p:nvPr/>
              </p:nvCxnSpPr>
              <p:spPr>
                <a:xfrm rot="5400000">
                  <a:off x="4021373" y="1899124"/>
                  <a:ext cx="437446" cy="79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/>
                <p:cNvCxnSpPr/>
                <p:nvPr/>
              </p:nvCxnSpPr>
              <p:spPr>
                <a:xfrm rot="5400000">
                  <a:off x="3379030" y="1899124"/>
                  <a:ext cx="437446" cy="79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/>
                <p:cNvCxnSpPr/>
                <p:nvPr/>
              </p:nvCxnSpPr>
              <p:spPr>
                <a:xfrm rot="5400000">
                  <a:off x="2740305" y="1899125"/>
                  <a:ext cx="437446" cy="79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/>
                <p:cNvCxnSpPr/>
                <p:nvPr/>
              </p:nvCxnSpPr>
              <p:spPr>
                <a:xfrm rot="5400000">
                  <a:off x="4644200" y="1899124"/>
                  <a:ext cx="437446" cy="79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4" name="TextBox 143"/>
            <p:cNvSpPr txBox="1"/>
            <p:nvPr/>
          </p:nvSpPr>
          <p:spPr>
            <a:xfrm>
              <a:off x="4299496" y="1388904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 b="1" i="1">
                  <a:solidFill>
                    <a:srgbClr val="0000FF"/>
                  </a:solidFill>
                  <a:latin typeface="Cambria Math"/>
                </a:defRPr>
              </a:lvl1pPr>
            </a:lstStyle>
            <a:p>
              <a:endParaRPr lang="en-US" sz="1400" dirty="0">
                <a:latin typeface="Bookman Old Style" pitchFamily="18" charset="0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978695" y="1074190"/>
              <a:ext cx="21050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  <a:latin typeface="Bookman Old Style" pitchFamily="18" charset="0"/>
                </a:rPr>
                <a:t>Parts of red pigment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978695" y="1381967"/>
              <a:ext cx="13773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  <a:latin typeface="Bookman Old Style" pitchFamily="18" charset="0"/>
                </a:rPr>
                <a:t>Parts of base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3153488" y="1074190"/>
              <a:ext cx="3032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  <a:latin typeface="Bookman Old Style" pitchFamily="18" charset="0"/>
                </a:rPr>
                <a:t>1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3153488" y="1381967"/>
              <a:ext cx="3032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  <a:latin typeface="Bookman Old Style" pitchFamily="18" charset="0"/>
                </a:rPr>
                <a:t>8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3742329" y="1074190"/>
              <a:ext cx="3032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  <a:latin typeface="Bookman Old Style" pitchFamily="18" charset="0"/>
                </a:rPr>
                <a:t>4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3681415" y="1381967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  <a:latin typeface="Bookman Old Style" pitchFamily="18" charset="0"/>
                </a:rPr>
                <a:t>….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290018" y="1074190"/>
              <a:ext cx="3032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  <a:latin typeface="Bookman Old Style" pitchFamily="18" charset="0"/>
                </a:rPr>
                <a:t>7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229104" y="1381967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  <a:latin typeface="Bookman Old Style" pitchFamily="18" charset="0"/>
                </a:rPr>
                <a:t>….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4802203" y="1074190"/>
              <a:ext cx="4219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  <a:latin typeface="Bookman Old Style" pitchFamily="18" charset="0"/>
                </a:rPr>
                <a:t>12</a:t>
              </a: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4800600" y="1381967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  <a:latin typeface="Bookman Old Style" pitchFamily="18" charset="0"/>
                </a:rPr>
                <a:t>….</a:t>
              </a: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5367353" y="1074190"/>
              <a:ext cx="4219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  <a:latin typeface="Bookman Old Style" pitchFamily="18" charset="0"/>
                </a:rPr>
                <a:t>20</a:t>
              </a: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5365750" y="1381967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  <a:latin typeface="Bookman Old Style" pitchFamily="18" charset="0"/>
                </a:rPr>
                <a:t>….</a:t>
              </a:r>
            </a:p>
          </p:txBody>
        </p:sp>
      </p:grpSp>
      <p:sp>
        <p:nvSpPr>
          <p:cNvPr id="5" name="Rectangle 4"/>
          <p:cNvSpPr/>
          <p:nvPr/>
        </p:nvSpPr>
        <p:spPr>
          <a:xfrm>
            <a:off x="468080" y="655654"/>
            <a:ext cx="8447320" cy="4986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228600" algn="ctr"/>
              </a:tabLst>
            </a:pP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	 </a:t>
            </a: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A Mixture of paint is prepared by mixing 1 part of red pigments with 8 parts of base.  	           </a:t>
            </a:r>
            <a:b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</a:b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   In the following table. Find the parts of base that need to be added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788503" y="1263096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effectLst>
                  <a:glow rad="76200">
                    <a:srgbClr val="080808"/>
                  </a:glow>
                </a:effectLst>
                <a:latin typeface="Bookman Old Style" pitchFamily="18" charset="0"/>
              </a:rPr>
              <a:t>4</a:t>
            </a:r>
            <a:endParaRPr lang="en-US" sz="1400" b="1" baseline="-25000" dirty="0">
              <a:solidFill>
                <a:srgbClr val="FF0000"/>
              </a:solidFill>
              <a:effectLst>
                <a:glow rad="76200">
                  <a:srgbClr val="080808"/>
                </a:glow>
              </a:effectLst>
              <a:latin typeface="Bookman Old Style" pitchFamily="18" charset="0"/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6405355" y="2183474"/>
            <a:ext cx="1378150" cy="258531"/>
          </a:xfrm>
          <a:prstGeom prst="roundRect">
            <a:avLst/>
          </a:prstGeom>
          <a:solidFill>
            <a:srgbClr val="66FFFF"/>
          </a:solidFill>
          <a:ln w="19050">
            <a:solidFill>
              <a:srgbClr val="FF006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ounded Rectangle 87"/>
              <p:cNvSpPr/>
              <p:nvPr/>
            </p:nvSpPr>
            <p:spPr>
              <a:xfrm>
                <a:off x="4853803" y="1539013"/>
                <a:ext cx="237038" cy="361474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1" dirty="0">
                          <a:solidFill>
                            <a:prstClr val="black"/>
                          </a:solidFill>
                          <a:effectLst>
                            <a:glow rad="139700">
                              <a:srgbClr val="FFFF00"/>
                            </a:glow>
                          </a:effectLst>
                          <a:latin typeface="Bookman Old Style" pitchFamily="18" charset="0"/>
                        </a:rPr>
                        <m:t>?</m:t>
                      </m:r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effectLst>
                    <a:glow rad="139700">
                      <a:srgbClr val="FFFF00"/>
                    </a:glow>
                  </a:effectLst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88" name="Rounded 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3803" y="1539013"/>
                <a:ext cx="237038" cy="361474"/>
              </a:xfrm>
              <a:prstGeom prst="round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/>
          <p:cNvSpPr/>
          <p:nvPr/>
        </p:nvSpPr>
        <p:spPr>
          <a:xfrm>
            <a:off x="4715532" y="1589950"/>
            <a:ext cx="456758" cy="267062"/>
          </a:xfrm>
          <a:prstGeom prst="rect">
            <a:avLst/>
          </a:prstGeom>
          <a:solidFill>
            <a:srgbClr val="990099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>
                  <a:solidFill>
                    <a:prstClr val="white"/>
                  </a:solidFill>
                </a:ln>
                <a:solidFill>
                  <a:srgbClr val="FFFF00"/>
                </a:solidFill>
                <a:effectLst>
                  <a:glow rad="88900">
                    <a:srgbClr val="000000"/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Bookman Old Style" pitchFamily="18" charset="0"/>
              </a:rPr>
              <a:t>32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770959" y="2222276"/>
            <a:ext cx="668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Now,</a:t>
            </a:r>
            <a:endParaRPr lang="en-US" sz="1400" b="1" dirty="0">
              <a:latin typeface="Symbol" pitchFamily="18" charset="2"/>
            </a:endParaRPr>
          </a:p>
        </p:txBody>
      </p:sp>
      <p:cxnSp>
        <p:nvCxnSpPr>
          <p:cNvPr id="91" name="Straight Connector 90"/>
          <p:cNvCxnSpPr/>
          <p:nvPr/>
        </p:nvCxnSpPr>
        <p:spPr>
          <a:xfrm>
            <a:off x="2470907" y="2428686"/>
            <a:ext cx="2238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2703085" y="227644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956419" y="2167047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1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cxnSp>
        <p:nvCxnSpPr>
          <p:cNvPr id="94" name="Straight Connector 93"/>
          <p:cNvCxnSpPr/>
          <p:nvPr/>
        </p:nvCxnSpPr>
        <p:spPr>
          <a:xfrm>
            <a:off x="2994516" y="2428686"/>
            <a:ext cx="2238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2954767" y="2382665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8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2462830" y="2229285"/>
            <a:ext cx="249068" cy="172292"/>
          </a:xfrm>
          <a:prstGeom prst="roundRect">
            <a:avLst>
              <a:gd name="adj" fmla="val 11905"/>
            </a:avLst>
          </a:prstGeom>
          <a:solidFill>
            <a:srgbClr val="FFFF99"/>
          </a:solidFill>
          <a:ln w="1270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2451310" y="2451009"/>
            <a:ext cx="246888" cy="173736"/>
          </a:xfrm>
          <a:prstGeom prst="roundRect">
            <a:avLst>
              <a:gd name="adj" fmla="val 11905"/>
            </a:avLst>
          </a:prstGeom>
          <a:solidFill>
            <a:srgbClr val="FFFF99"/>
          </a:solidFill>
          <a:ln w="1270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407093" y="2128947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x</a:t>
            </a:r>
            <a:r>
              <a:rPr lang="en-US" sz="1400" b="1" baseline="-25000" dirty="0">
                <a:latin typeface="Bookman Old Style" pitchFamily="18" charset="0"/>
              </a:rPr>
              <a:t>2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2400678" y="234899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y</a:t>
            </a:r>
            <a:r>
              <a:rPr lang="en-US" sz="1400" b="1" baseline="-25000" dirty="0">
                <a:latin typeface="Bookman Old Style" pitchFamily="18" charset="0"/>
              </a:rPr>
              <a:t>2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1770960" y="2787164"/>
            <a:ext cx="272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cxnSp>
        <p:nvCxnSpPr>
          <p:cNvPr id="101" name="Straight Connector 100"/>
          <p:cNvCxnSpPr/>
          <p:nvPr/>
        </p:nvCxnSpPr>
        <p:spPr>
          <a:xfrm>
            <a:off x="2470907" y="2993574"/>
            <a:ext cx="2238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2703085" y="2841335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2956419" y="2731935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1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>
            <a:off x="2994516" y="2993574"/>
            <a:ext cx="2238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2954767" y="2947553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8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407093" y="2693835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4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2400678" y="2913883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y</a:t>
            </a:r>
            <a:r>
              <a:rPr lang="en-US" sz="1400" b="1" baseline="-25000" dirty="0">
                <a:latin typeface="Bookman Old Style" pitchFamily="18" charset="0"/>
              </a:rPr>
              <a:t>2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1770960" y="3252710"/>
            <a:ext cx="272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2400678" y="3252710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y</a:t>
            </a:r>
            <a:r>
              <a:rPr lang="en-US" sz="1400" b="1" baseline="-25000" dirty="0">
                <a:latin typeface="Bookman Old Style" pitchFamily="18" charset="0"/>
              </a:rPr>
              <a:t>2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2703085" y="3252710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  <a:endParaRPr lang="en-US" sz="1400" b="1" baseline="-25000" dirty="0"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/>
              <p:cNvSpPr txBox="1"/>
              <p:nvPr/>
            </p:nvSpPr>
            <p:spPr>
              <a:xfrm>
                <a:off x="2954767" y="3252710"/>
                <a:ext cx="6303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Bookman Old Style" pitchFamily="18" charset="0"/>
                  </a:rPr>
                  <a:t>4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400" b="1" dirty="0">
                        <a:solidFill>
                          <a:prstClr val="black"/>
                        </a:solidFill>
                        <a:latin typeface="Bookman Old Style" pitchFamily="18" charset="0"/>
                      </a:rPr>
                      <m:t>×</m:t>
                    </m:r>
                    <m:r>
                      <a:rPr lang="en-US" sz="1400" b="1" i="1" dirty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1400" b="1" dirty="0">
                    <a:latin typeface="Bookman Old Style" pitchFamily="18" charset="0"/>
                  </a:rPr>
                  <a:t>8</a:t>
                </a:r>
                <a:endParaRPr lang="en-US" sz="1400" b="1" baseline="-25000" dirty="0"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11" name="TextBox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767" y="3252710"/>
                <a:ext cx="630301" cy="307777"/>
              </a:xfrm>
              <a:prstGeom prst="rect">
                <a:avLst/>
              </a:prstGeom>
              <a:blipFill rotWithShape="1">
                <a:blip r:embed="rId5"/>
                <a:stretch>
                  <a:fillRect l="-2913" t="-2000" r="-194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TextBox 111"/>
          <p:cNvSpPr txBox="1"/>
          <p:nvPr/>
        </p:nvSpPr>
        <p:spPr>
          <a:xfrm>
            <a:off x="1770960" y="3535939"/>
            <a:ext cx="272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2400678" y="352641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y</a:t>
            </a:r>
            <a:r>
              <a:rPr lang="en-US" sz="1400" b="1" baseline="-25000" dirty="0">
                <a:latin typeface="Bookman Old Style" pitchFamily="18" charset="0"/>
              </a:rPr>
              <a:t>2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2703085" y="3545465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954767" y="3545465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32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2669534" y="2884923"/>
            <a:ext cx="332049" cy="19181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/>
              <p:cNvSpPr txBox="1"/>
              <p:nvPr/>
            </p:nvSpPr>
            <p:spPr>
              <a:xfrm>
                <a:off x="6635768" y="2135952"/>
                <a:ext cx="352981" cy="376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=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768" y="2135952"/>
                <a:ext cx="352981" cy="37613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/>
              <p:cNvSpPr txBox="1"/>
              <p:nvPr/>
            </p:nvSpPr>
            <p:spPr>
              <a:xfrm>
                <a:off x="6946608" y="2135952"/>
                <a:ext cx="260008" cy="376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8" name="TextBox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6608" y="2135952"/>
                <a:ext cx="260008" cy="37613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/>
              <p:cNvSpPr txBox="1"/>
              <p:nvPr/>
            </p:nvSpPr>
            <p:spPr>
              <a:xfrm>
                <a:off x="7050523" y="2135952"/>
                <a:ext cx="431528" cy="376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1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sz="1400" b="1" baseline="-25000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2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19" name="TextBox 1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523" y="2135952"/>
                <a:ext cx="431528" cy="376136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/>
              <p:cNvSpPr txBox="1"/>
              <p:nvPr/>
            </p:nvSpPr>
            <p:spPr>
              <a:xfrm>
                <a:off x="7283468" y="2135952"/>
                <a:ext cx="352981" cy="376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=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20" name="TextBox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468" y="2135952"/>
                <a:ext cx="352981" cy="376136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/>
              <p:cNvSpPr txBox="1"/>
              <p:nvPr/>
            </p:nvSpPr>
            <p:spPr>
              <a:xfrm>
                <a:off x="6379568" y="2135952"/>
                <a:ext cx="434734" cy="376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1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1400" b="1" baseline="-25000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2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21" name="TextBox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568" y="2135952"/>
                <a:ext cx="434734" cy="376136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/>
              <p:cNvSpPr txBox="1"/>
              <p:nvPr/>
            </p:nvSpPr>
            <p:spPr>
              <a:xfrm>
                <a:off x="6822226" y="2135952"/>
                <a:ext cx="364202" cy="376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4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22" name="TextBox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2226" y="2135952"/>
                <a:ext cx="364202" cy="376136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7469926" y="2135952"/>
                <a:ext cx="364202" cy="376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?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926" y="2135952"/>
                <a:ext cx="364202" cy="376136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Rounded Rectangle 123"/>
          <p:cNvSpPr/>
          <p:nvPr/>
        </p:nvSpPr>
        <p:spPr>
          <a:xfrm>
            <a:off x="2455773" y="3597267"/>
            <a:ext cx="840816" cy="221393"/>
          </a:xfrm>
          <a:prstGeom prst="roundRect">
            <a:avLst/>
          </a:prstGeom>
          <a:noFill/>
          <a:ln>
            <a:solidFill>
              <a:srgbClr val="FF0066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50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500"/>
                            </p:stCondLst>
                            <p:childTnLst>
                              <p:par>
                                <p:cTn id="1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 tmFilter="0, 0; .2, .5; .8, .5; 1, 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2" dur="250" autoRev="1" fill="hold"/>
                                        <p:tgtEl>
                                          <p:spTgt spid="8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2000"/>
                            </p:stCondLst>
                            <p:childTnLst>
                              <p:par>
                                <p:cTn id="1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86" grpId="1"/>
      <p:bldP spid="87" grpId="0" animBg="1"/>
      <p:bldP spid="88" grpId="0" animBg="1"/>
      <p:bldP spid="88" grpId="1" animBg="1"/>
      <p:bldP spid="89" grpId="0" animBg="1"/>
      <p:bldP spid="89" grpId="1" animBg="1"/>
      <p:bldP spid="90" grpId="0"/>
      <p:bldP spid="92" grpId="0"/>
      <p:bldP spid="93" grpId="0"/>
      <p:bldP spid="95" grpId="0"/>
      <p:bldP spid="96" grpId="0" animBg="1"/>
      <p:bldP spid="96" grpId="1" animBg="1"/>
      <p:bldP spid="97" grpId="0" animBg="1"/>
      <p:bldP spid="97" grpId="1" animBg="1"/>
      <p:bldP spid="98" grpId="0"/>
      <p:bldP spid="99" grpId="0"/>
      <p:bldP spid="100" grpId="0"/>
      <p:bldP spid="102" grpId="0"/>
      <p:bldP spid="103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grupoplascencia.com/img/background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70" y="-45590"/>
            <a:ext cx="9162369" cy="5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472769" y="660390"/>
            <a:ext cx="8165592" cy="520981"/>
          </a:xfrm>
          <a:prstGeom prst="roundRect">
            <a:avLst/>
          </a:prstGeom>
          <a:solidFill>
            <a:srgbClr val="00FFFF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4" name="Pentagon 3"/>
          <p:cNvSpPr/>
          <p:nvPr/>
        </p:nvSpPr>
        <p:spPr>
          <a:xfrm>
            <a:off x="561503" y="206161"/>
            <a:ext cx="1700816" cy="381000"/>
          </a:xfrm>
          <a:prstGeom prst="homePlate">
            <a:avLst/>
          </a:prstGeom>
          <a:solidFill>
            <a:srgbClr val="00206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EXERCISE 13.1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72768" y="1232806"/>
            <a:ext cx="8165592" cy="671002"/>
          </a:xfrm>
          <a:prstGeom prst="roundRect">
            <a:avLst>
              <a:gd name="adj" fmla="val 7639"/>
            </a:avLst>
          </a:prstGeom>
          <a:solidFill>
            <a:srgbClr val="FF0066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72769" y="1937369"/>
            <a:ext cx="8165592" cy="2931267"/>
          </a:xfrm>
          <a:prstGeom prst="roundRect">
            <a:avLst>
              <a:gd name="adj" fmla="val 11614"/>
            </a:avLst>
          </a:prstGeom>
          <a:solidFill>
            <a:srgbClr val="CDAFED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93320" y="1962770"/>
            <a:ext cx="695730" cy="346364"/>
          </a:xfrm>
          <a:prstGeom prst="roundRect">
            <a:avLst>
              <a:gd name="adj" fmla="val 50000"/>
            </a:avLst>
          </a:prstGeom>
          <a:solidFill>
            <a:srgbClr val="FF0000">
              <a:alpha val="50196"/>
            </a:srgbClr>
          </a:solidFill>
          <a:ln>
            <a:solidFill>
              <a:srgbClr val="0033CC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80008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Sol :</a:t>
            </a:r>
          </a:p>
        </p:txBody>
      </p:sp>
      <p:grpSp>
        <p:nvGrpSpPr>
          <p:cNvPr id="142" name="Group 141"/>
          <p:cNvGrpSpPr/>
          <p:nvPr/>
        </p:nvGrpSpPr>
        <p:grpSpPr>
          <a:xfrm>
            <a:off x="2016612" y="1266731"/>
            <a:ext cx="4941725" cy="622491"/>
            <a:chOff x="971556" y="1074190"/>
            <a:chExt cx="4941725" cy="622491"/>
          </a:xfrm>
        </p:grpSpPr>
        <p:grpSp>
          <p:nvGrpSpPr>
            <p:cNvPr id="143" name="Group 142"/>
            <p:cNvGrpSpPr/>
            <p:nvPr/>
          </p:nvGrpSpPr>
          <p:grpSpPr>
            <a:xfrm>
              <a:off x="971556" y="1094007"/>
              <a:ext cx="4941725" cy="578230"/>
              <a:chOff x="1608686" y="4973496"/>
              <a:chExt cx="3171791" cy="762003"/>
            </a:xfrm>
          </p:grpSpPr>
          <p:sp>
            <p:nvSpPr>
              <p:cNvPr id="157" name="Rectangle 156"/>
              <p:cNvSpPr/>
              <p:nvPr/>
            </p:nvSpPr>
            <p:spPr>
              <a:xfrm>
                <a:off x="1611229" y="4973496"/>
                <a:ext cx="3169248" cy="7620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Bookman Old Style" pitchFamily="18" charset="0"/>
                </a:endParaRPr>
              </a:p>
            </p:txBody>
          </p:sp>
          <p:grpSp>
            <p:nvGrpSpPr>
              <p:cNvPr id="158" name="Group 37"/>
              <p:cNvGrpSpPr/>
              <p:nvPr/>
            </p:nvGrpSpPr>
            <p:grpSpPr>
              <a:xfrm>
                <a:off x="1608686" y="4973498"/>
                <a:ext cx="3169248" cy="762001"/>
                <a:chOff x="586485" y="1676401"/>
                <a:chExt cx="5628025" cy="448031"/>
              </a:xfrm>
            </p:grpSpPr>
            <p:sp>
              <p:nvSpPr>
                <p:cNvPr id="159" name="Rectangle 158"/>
                <p:cNvSpPr/>
                <p:nvPr/>
              </p:nvSpPr>
              <p:spPr>
                <a:xfrm>
                  <a:off x="586487" y="1676401"/>
                  <a:ext cx="5628022" cy="4480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b="1">
                    <a:ln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160" name="Straight Connector 159"/>
                <p:cNvCxnSpPr/>
                <p:nvPr/>
              </p:nvCxnSpPr>
              <p:spPr>
                <a:xfrm>
                  <a:off x="586485" y="1904896"/>
                  <a:ext cx="562802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 rot="5400000">
                  <a:off x="5314334" y="1899124"/>
                  <a:ext cx="446238" cy="79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/>
                <p:cNvCxnSpPr/>
                <p:nvPr/>
              </p:nvCxnSpPr>
              <p:spPr>
                <a:xfrm rot="5400000">
                  <a:off x="4021373" y="1899124"/>
                  <a:ext cx="437446" cy="79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/>
                <p:cNvCxnSpPr/>
                <p:nvPr/>
              </p:nvCxnSpPr>
              <p:spPr>
                <a:xfrm rot="5400000">
                  <a:off x="3379030" y="1899124"/>
                  <a:ext cx="437446" cy="79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/>
                <p:cNvCxnSpPr/>
                <p:nvPr/>
              </p:nvCxnSpPr>
              <p:spPr>
                <a:xfrm rot="5400000">
                  <a:off x="2740305" y="1899125"/>
                  <a:ext cx="437446" cy="79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/>
                <p:cNvCxnSpPr/>
                <p:nvPr/>
              </p:nvCxnSpPr>
              <p:spPr>
                <a:xfrm rot="5400000">
                  <a:off x="4644200" y="1899124"/>
                  <a:ext cx="437446" cy="79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4" name="TextBox 143"/>
            <p:cNvSpPr txBox="1"/>
            <p:nvPr/>
          </p:nvSpPr>
          <p:spPr>
            <a:xfrm>
              <a:off x="4299496" y="1388904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 b="1" i="1">
                  <a:solidFill>
                    <a:srgbClr val="0000FF"/>
                  </a:solidFill>
                  <a:latin typeface="Cambria Math"/>
                </a:defRPr>
              </a:lvl1pPr>
            </a:lstStyle>
            <a:p>
              <a:endParaRPr lang="en-US" sz="1400" dirty="0">
                <a:latin typeface="Bookman Old Style" pitchFamily="18" charset="0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978695" y="1074190"/>
              <a:ext cx="21050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  <a:latin typeface="Bookman Old Style" pitchFamily="18" charset="0"/>
                </a:rPr>
                <a:t>Parts of red pigment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978695" y="1381967"/>
              <a:ext cx="13773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  <a:latin typeface="Bookman Old Style" pitchFamily="18" charset="0"/>
                </a:rPr>
                <a:t>Parts of base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3153488" y="1074190"/>
              <a:ext cx="3032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  <a:latin typeface="Bookman Old Style" pitchFamily="18" charset="0"/>
                </a:rPr>
                <a:t>1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3153488" y="1381967"/>
              <a:ext cx="3032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  <a:latin typeface="Bookman Old Style" pitchFamily="18" charset="0"/>
                </a:rPr>
                <a:t>8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3742329" y="1074190"/>
              <a:ext cx="3032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  <a:latin typeface="Bookman Old Style" pitchFamily="18" charset="0"/>
                </a:rPr>
                <a:t>4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3681415" y="1381967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  <a:latin typeface="Bookman Old Style" pitchFamily="18" charset="0"/>
                </a:rPr>
                <a:t>….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290018" y="1074190"/>
              <a:ext cx="3032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  <a:latin typeface="Bookman Old Style" pitchFamily="18" charset="0"/>
                </a:rPr>
                <a:t>7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229104" y="1381967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  <a:latin typeface="Bookman Old Style" pitchFamily="18" charset="0"/>
                </a:rPr>
                <a:t>….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4802203" y="1074190"/>
              <a:ext cx="4219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  <a:latin typeface="Bookman Old Style" pitchFamily="18" charset="0"/>
                </a:rPr>
                <a:t>12</a:t>
              </a: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4800600" y="1381967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  <a:latin typeface="Bookman Old Style" pitchFamily="18" charset="0"/>
                </a:rPr>
                <a:t>….</a:t>
              </a: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5367353" y="1074190"/>
              <a:ext cx="4219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  <a:latin typeface="Bookman Old Style" pitchFamily="18" charset="0"/>
                </a:rPr>
                <a:t>20</a:t>
              </a: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5365750" y="1381967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  <a:latin typeface="Bookman Old Style" pitchFamily="18" charset="0"/>
                </a:rPr>
                <a:t>….</a:t>
              </a:r>
            </a:p>
          </p:txBody>
        </p:sp>
      </p:grpSp>
      <p:sp>
        <p:nvSpPr>
          <p:cNvPr id="5" name="Rectangle 4"/>
          <p:cNvSpPr/>
          <p:nvPr/>
        </p:nvSpPr>
        <p:spPr>
          <a:xfrm>
            <a:off x="468080" y="655654"/>
            <a:ext cx="8447320" cy="4986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228600" algn="ctr"/>
              </a:tabLst>
            </a:pP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	 </a:t>
            </a: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A Mixture of paint is prepared by mixing 1 part of red pigments with 8 parts of base.  	           </a:t>
            </a:r>
            <a:b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</a:b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   In the following table. Find the parts of base that need to be added</a:t>
            </a:r>
          </a:p>
        </p:txBody>
      </p:sp>
      <p:sp>
        <p:nvSpPr>
          <p:cNvPr id="72" name="Rectangle 71"/>
          <p:cNvSpPr/>
          <p:nvPr/>
        </p:nvSpPr>
        <p:spPr>
          <a:xfrm>
            <a:off x="4715671" y="1583804"/>
            <a:ext cx="456758" cy="267062"/>
          </a:xfrm>
          <a:prstGeom prst="rect">
            <a:avLst/>
          </a:prstGeom>
          <a:solidFill>
            <a:srgbClr val="990099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>
                  <a:solidFill>
                    <a:prstClr val="white"/>
                  </a:solidFill>
                </a:ln>
                <a:solidFill>
                  <a:srgbClr val="FFFF00"/>
                </a:solidFill>
                <a:effectLst>
                  <a:glow rad="88900">
                    <a:srgbClr val="000000"/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Bookman Old Style" pitchFamily="18" charset="0"/>
              </a:rPr>
              <a:t>32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336272" y="1260662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effectLst>
                  <a:glow rad="76200">
                    <a:srgbClr val="080808"/>
                  </a:glow>
                </a:effectLst>
                <a:latin typeface="Bookman Old Style" pitchFamily="18" charset="0"/>
              </a:rPr>
              <a:t>7</a:t>
            </a:r>
            <a:endParaRPr lang="en-US" sz="1400" b="1" baseline="-25000" dirty="0">
              <a:solidFill>
                <a:srgbClr val="FF0000"/>
              </a:solidFill>
              <a:effectLst>
                <a:glow rad="76200">
                  <a:srgbClr val="080808"/>
                </a:glow>
              </a:effectLst>
              <a:latin typeface="Bookman Old Style" pitchFamily="18" charset="0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6834268" y="2168588"/>
            <a:ext cx="1378150" cy="258531"/>
          </a:xfrm>
          <a:prstGeom prst="roundRect">
            <a:avLst/>
          </a:prstGeom>
          <a:solidFill>
            <a:srgbClr val="66FFFF"/>
          </a:solidFill>
          <a:ln w="19050">
            <a:solidFill>
              <a:srgbClr val="FF006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263301" y="1587516"/>
            <a:ext cx="456758" cy="267062"/>
          </a:xfrm>
          <a:prstGeom prst="rect">
            <a:avLst/>
          </a:prstGeom>
          <a:solidFill>
            <a:srgbClr val="990099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>
                  <a:solidFill>
                    <a:prstClr val="white"/>
                  </a:solidFill>
                </a:ln>
                <a:solidFill>
                  <a:srgbClr val="FFFF00"/>
                </a:solidFill>
                <a:effectLst>
                  <a:glow rad="88900">
                    <a:srgbClr val="000000"/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Bookman Old Style" pitchFamily="18" charset="0"/>
              </a:rPr>
              <a:t>56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556002" y="2103735"/>
            <a:ext cx="668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Now,</a:t>
            </a:r>
            <a:endParaRPr lang="en-US" sz="1400" b="1" dirty="0">
              <a:latin typeface="Symbol" pitchFamily="18" charset="2"/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2255950" y="2310145"/>
            <a:ext cx="2238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2488128" y="215790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741462" y="2048506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1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cxnSp>
        <p:nvCxnSpPr>
          <p:cNvPr id="80" name="Straight Connector 79"/>
          <p:cNvCxnSpPr/>
          <p:nvPr/>
        </p:nvCxnSpPr>
        <p:spPr>
          <a:xfrm>
            <a:off x="2779559" y="2310145"/>
            <a:ext cx="2238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2739810" y="2264124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8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2247873" y="2110744"/>
            <a:ext cx="249068" cy="172292"/>
          </a:xfrm>
          <a:prstGeom prst="roundRect">
            <a:avLst>
              <a:gd name="adj" fmla="val 11905"/>
            </a:avLst>
          </a:prstGeom>
          <a:solidFill>
            <a:srgbClr val="FFFF99"/>
          </a:solidFill>
          <a:ln w="1270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236353" y="2332468"/>
            <a:ext cx="246888" cy="173736"/>
          </a:xfrm>
          <a:prstGeom prst="roundRect">
            <a:avLst>
              <a:gd name="adj" fmla="val 11905"/>
            </a:avLst>
          </a:prstGeom>
          <a:solidFill>
            <a:srgbClr val="FFFF99"/>
          </a:solidFill>
          <a:ln w="1270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192136" y="2010406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x</a:t>
            </a:r>
            <a:r>
              <a:rPr lang="en-US" sz="1400" b="1" baseline="-25000" dirty="0">
                <a:latin typeface="Bookman Old Style" pitchFamily="18" charset="0"/>
              </a:rPr>
              <a:t>3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2185721" y="2230454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y</a:t>
            </a:r>
            <a:r>
              <a:rPr lang="en-US" sz="1400" b="1" baseline="-25000" dirty="0">
                <a:latin typeface="Bookman Old Style" pitchFamily="18" charset="0"/>
              </a:rPr>
              <a:t>3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556003" y="2668623"/>
            <a:ext cx="272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cxnSp>
        <p:nvCxnSpPr>
          <p:cNvPr id="126" name="Straight Connector 125"/>
          <p:cNvCxnSpPr/>
          <p:nvPr/>
        </p:nvCxnSpPr>
        <p:spPr>
          <a:xfrm>
            <a:off x="2255950" y="2875033"/>
            <a:ext cx="2238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2488128" y="2722794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2741462" y="2613394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1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cxnSp>
        <p:nvCxnSpPr>
          <p:cNvPr id="129" name="Straight Connector 128"/>
          <p:cNvCxnSpPr/>
          <p:nvPr/>
        </p:nvCxnSpPr>
        <p:spPr>
          <a:xfrm>
            <a:off x="2779559" y="2875033"/>
            <a:ext cx="2238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2739810" y="2829012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8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2192136" y="2575294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7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2185721" y="2795342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y</a:t>
            </a:r>
            <a:r>
              <a:rPr lang="en-US" sz="1400" b="1" baseline="-25000" dirty="0">
                <a:latin typeface="Bookman Old Style" pitchFamily="18" charset="0"/>
              </a:rPr>
              <a:t>3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1556003" y="3134169"/>
            <a:ext cx="272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2185721" y="31341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y</a:t>
            </a:r>
            <a:r>
              <a:rPr lang="en-US" sz="1400" b="1" baseline="-25000" dirty="0">
                <a:latin typeface="Bookman Old Style" pitchFamily="18" charset="0"/>
              </a:rPr>
              <a:t>3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2488128" y="313416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  <a:endParaRPr lang="en-US" sz="1400" b="1" baseline="-25000" dirty="0"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2739810" y="3134169"/>
                <a:ext cx="6303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Bookman Old Style" pitchFamily="18" charset="0"/>
                  </a:rPr>
                  <a:t>7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400" b="1" dirty="0">
                        <a:solidFill>
                          <a:prstClr val="black"/>
                        </a:solidFill>
                        <a:latin typeface="Bookman Old Style" pitchFamily="18" charset="0"/>
                      </a:rPr>
                      <m:t>×</m:t>
                    </m:r>
                    <m:r>
                      <a:rPr lang="en-US" sz="1400" b="1" i="1" dirty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1400" b="1" dirty="0">
                    <a:latin typeface="Bookman Old Style" pitchFamily="18" charset="0"/>
                  </a:rPr>
                  <a:t>8</a:t>
                </a:r>
                <a:endParaRPr lang="en-US" sz="1400" b="1" baseline="-25000" dirty="0"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810" y="3134169"/>
                <a:ext cx="630301" cy="307777"/>
              </a:xfrm>
              <a:prstGeom prst="rect">
                <a:avLst/>
              </a:prstGeom>
              <a:blipFill rotWithShape="1">
                <a:blip r:embed="rId4"/>
                <a:stretch>
                  <a:fillRect l="-1923" t="-1961" r="-1923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TextBox 136"/>
          <p:cNvSpPr txBox="1"/>
          <p:nvPr/>
        </p:nvSpPr>
        <p:spPr>
          <a:xfrm>
            <a:off x="1556003" y="3417398"/>
            <a:ext cx="272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2185721" y="3385648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y</a:t>
            </a:r>
            <a:r>
              <a:rPr lang="en-US" sz="1400" b="1" baseline="-25000" dirty="0">
                <a:latin typeface="Bookman Old Style" pitchFamily="18" charset="0"/>
              </a:rPr>
              <a:t>3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2488128" y="341739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2739810" y="3417398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56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cxnSp>
        <p:nvCxnSpPr>
          <p:cNvPr id="141" name="Straight Arrow Connector 140"/>
          <p:cNvCxnSpPr/>
          <p:nvPr/>
        </p:nvCxnSpPr>
        <p:spPr>
          <a:xfrm>
            <a:off x="2454577" y="2766382"/>
            <a:ext cx="332049" cy="19181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/>
              <p:cNvSpPr txBox="1"/>
              <p:nvPr/>
            </p:nvSpPr>
            <p:spPr>
              <a:xfrm>
                <a:off x="7064681" y="2121066"/>
                <a:ext cx="352981" cy="376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=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66" name="TextBox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4681" y="2121066"/>
                <a:ext cx="352981" cy="37613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/>
              <p:cNvSpPr txBox="1"/>
              <p:nvPr/>
            </p:nvSpPr>
            <p:spPr>
              <a:xfrm>
                <a:off x="7375521" y="2121066"/>
                <a:ext cx="260008" cy="376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7" name="TextBox 1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521" y="2121066"/>
                <a:ext cx="260008" cy="37613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/>
              <p:cNvSpPr txBox="1"/>
              <p:nvPr/>
            </p:nvSpPr>
            <p:spPr>
              <a:xfrm>
                <a:off x="7479436" y="2121066"/>
                <a:ext cx="431528" cy="376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1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sz="1400" b="1" baseline="-25000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2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68" name="TextBox 1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9436" y="2121066"/>
                <a:ext cx="431528" cy="37613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/>
              <p:cNvSpPr txBox="1"/>
              <p:nvPr/>
            </p:nvSpPr>
            <p:spPr>
              <a:xfrm>
                <a:off x="7712381" y="2121066"/>
                <a:ext cx="352981" cy="376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=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69" name="TextBox 1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381" y="2121066"/>
                <a:ext cx="352981" cy="37613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/>
              <p:cNvSpPr txBox="1"/>
              <p:nvPr/>
            </p:nvSpPr>
            <p:spPr>
              <a:xfrm>
                <a:off x="6808481" y="2121066"/>
                <a:ext cx="434734" cy="376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1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1400" b="1" baseline="-25000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2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70" name="TextBox 1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481" y="2121066"/>
                <a:ext cx="434734" cy="376136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/>
              <p:cNvSpPr txBox="1"/>
              <p:nvPr/>
            </p:nvSpPr>
            <p:spPr>
              <a:xfrm>
                <a:off x="7251139" y="2121066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7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71" name="TextBox 1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139" y="2121066"/>
                <a:ext cx="364202" cy="30777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/>
              <p:cNvSpPr txBox="1"/>
              <p:nvPr/>
            </p:nvSpPr>
            <p:spPr>
              <a:xfrm>
                <a:off x="7898839" y="2121066"/>
                <a:ext cx="364202" cy="376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?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72" name="TextBox 1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839" y="2121066"/>
                <a:ext cx="364202" cy="376136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Rounded Rectangle 172"/>
          <p:cNvSpPr/>
          <p:nvPr/>
        </p:nvSpPr>
        <p:spPr>
          <a:xfrm>
            <a:off x="2208129" y="3467081"/>
            <a:ext cx="910483" cy="221393"/>
          </a:xfrm>
          <a:prstGeom prst="roundRect">
            <a:avLst/>
          </a:prstGeom>
          <a:noFill/>
          <a:ln>
            <a:solidFill>
              <a:srgbClr val="FF0066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Rounded Rectangle 173"/>
              <p:cNvSpPr/>
              <p:nvPr/>
            </p:nvSpPr>
            <p:spPr>
              <a:xfrm>
                <a:off x="5393418" y="1541932"/>
                <a:ext cx="237038" cy="361474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1" dirty="0">
                          <a:solidFill>
                            <a:prstClr val="black"/>
                          </a:solidFill>
                          <a:effectLst>
                            <a:glow rad="139700">
                              <a:srgbClr val="FFFF00"/>
                            </a:glow>
                          </a:effectLst>
                          <a:latin typeface="Bookman Old Style" pitchFamily="18" charset="0"/>
                        </a:rPr>
                        <m:t>?</m:t>
                      </m:r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effectLst>
                    <a:glow rad="139700">
                      <a:srgbClr val="FFFF00"/>
                    </a:glow>
                  </a:effectLst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74" name="Rounded Rectangle 1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418" y="1541932"/>
                <a:ext cx="237038" cy="361474"/>
              </a:xfrm>
              <a:prstGeom prst="roundRect">
                <a:avLst/>
              </a:prstGeom>
              <a:blipFill rotWithShape="1"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925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 tmFilter="0, 0; .2, .5; .8, .5; 1, 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3" dur="250" autoRev="1" fill="hold"/>
                                        <p:tgtEl>
                                          <p:spTgt spid="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500"/>
                            </p:stCondLst>
                            <p:childTnLst>
                              <p:par>
                                <p:cTn id="1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3" grpId="1"/>
      <p:bldP spid="74" grpId="0" animBg="1"/>
      <p:bldP spid="75" grpId="0" animBg="1"/>
      <p:bldP spid="75" grpId="1" animBg="1"/>
      <p:bldP spid="76" grpId="0"/>
      <p:bldP spid="78" grpId="0"/>
      <p:bldP spid="79" grpId="0"/>
      <p:bldP spid="81" grpId="0"/>
      <p:bldP spid="82" grpId="0" animBg="1"/>
      <p:bldP spid="82" grpId="1" animBg="1"/>
      <p:bldP spid="83" grpId="0" animBg="1"/>
      <p:bldP spid="83" grpId="1" animBg="1"/>
      <p:bldP spid="84" grpId="0"/>
      <p:bldP spid="85" grpId="0"/>
      <p:bldP spid="125" grpId="0"/>
      <p:bldP spid="127" grpId="0"/>
      <p:bldP spid="128" grpId="0"/>
      <p:bldP spid="130" grpId="0"/>
      <p:bldP spid="131" grpId="0"/>
      <p:bldP spid="132" grpId="0"/>
      <p:bldP spid="133" grpId="0"/>
      <p:bldP spid="134" grpId="0"/>
      <p:bldP spid="135" grpId="0"/>
      <p:bldP spid="136" grpId="0"/>
      <p:bldP spid="137" grpId="0"/>
      <p:bldP spid="138" grpId="0"/>
      <p:bldP spid="139" grpId="0"/>
      <p:bldP spid="140" grpId="0"/>
      <p:bldP spid="166" grpId="0"/>
      <p:bldP spid="167" grpId="0"/>
      <p:bldP spid="168" grpId="0"/>
      <p:bldP spid="169" grpId="0"/>
      <p:bldP spid="170" grpId="0"/>
      <p:bldP spid="171" grpId="0"/>
      <p:bldP spid="172" grpId="0"/>
      <p:bldP spid="173" grpId="0" animBg="1"/>
      <p:bldP spid="174" grpId="0" animBg="1"/>
      <p:bldP spid="174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grupoplascencia.com/img/background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70" y="-45590"/>
            <a:ext cx="9162369" cy="5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472769" y="660390"/>
            <a:ext cx="8165592" cy="520981"/>
          </a:xfrm>
          <a:prstGeom prst="roundRect">
            <a:avLst/>
          </a:prstGeom>
          <a:solidFill>
            <a:srgbClr val="00FFFF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4" name="Pentagon 3"/>
          <p:cNvSpPr/>
          <p:nvPr/>
        </p:nvSpPr>
        <p:spPr>
          <a:xfrm>
            <a:off x="561503" y="206161"/>
            <a:ext cx="1700816" cy="381000"/>
          </a:xfrm>
          <a:prstGeom prst="homePlate">
            <a:avLst/>
          </a:prstGeom>
          <a:solidFill>
            <a:srgbClr val="00206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EXERCISE 13.1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72768" y="1232806"/>
            <a:ext cx="8165592" cy="671002"/>
          </a:xfrm>
          <a:prstGeom prst="roundRect">
            <a:avLst>
              <a:gd name="adj" fmla="val 7639"/>
            </a:avLst>
          </a:prstGeom>
          <a:solidFill>
            <a:srgbClr val="FF0066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72769" y="1937369"/>
            <a:ext cx="8165592" cy="2931267"/>
          </a:xfrm>
          <a:prstGeom prst="roundRect">
            <a:avLst>
              <a:gd name="adj" fmla="val 11614"/>
            </a:avLst>
          </a:prstGeom>
          <a:solidFill>
            <a:srgbClr val="CDAFED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93320" y="1962770"/>
            <a:ext cx="695730" cy="346364"/>
          </a:xfrm>
          <a:prstGeom prst="roundRect">
            <a:avLst>
              <a:gd name="adj" fmla="val 50000"/>
            </a:avLst>
          </a:prstGeom>
          <a:solidFill>
            <a:srgbClr val="FF0000">
              <a:alpha val="50196"/>
            </a:srgbClr>
          </a:solidFill>
          <a:ln>
            <a:solidFill>
              <a:srgbClr val="0033CC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80008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Sol :</a:t>
            </a:r>
          </a:p>
        </p:txBody>
      </p:sp>
      <p:grpSp>
        <p:nvGrpSpPr>
          <p:cNvPr id="142" name="Group 141"/>
          <p:cNvGrpSpPr/>
          <p:nvPr/>
        </p:nvGrpSpPr>
        <p:grpSpPr>
          <a:xfrm>
            <a:off x="2016612" y="1266731"/>
            <a:ext cx="4941725" cy="622491"/>
            <a:chOff x="971556" y="1074190"/>
            <a:chExt cx="4941725" cy="622491"/>
          </a:xfrm>
        </p:grpSpPr>
        <p:grpSp>
          <p:nvGrpSpPr>
            <p:cNvPr id="143" name="Group 142"/>
            <p:cNvGrpSpPr/>
            <p:nvPr/>
          </p:nvGrpSpPr>
          <p:grpSpPr>
            <a:xfrm>
              <a:off x="971556" y="1094007"/>
              <a:ext cx="4941725" cy="578230"/>
              <a:chOff x="1608686" y="4973496"/>
              <a:chExt cx="3171791" cy="762003"/>
            </a:xfrm>
          </p:grpSpPr>
          <p:sp>
            <p:nvSpPr>
              <p:cNvPr id="157" name="Rectangle 156"/>
              <p:cNvSpPr/>
              <p:nvPr/>
            </p:nvSpPr>
            <p:spPr>
              <a:xfrm>
                <a:off x="1611229" y="4973496"/>
                <a:ext cx="3169248" cy="7620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Bookman Old Style" pitchFamily="18" charset="0"/>
                </a:endParaRPr>
              </a:p>
            </p:txBody>
          </p:sp>
          <p:grpSp>
            <p:nvGrpSpPr>
              <p:cNvPr id="158" name="Group 37"/>
              <p:cNvGrpSpPr/>
              <p:nvPr/>
            </p:nvGrpSpPr>
            <p:grpSpPr>
              <a:xfrm>
                <a:off x="1608686" y="4973498"/>
                <a:ext cx="3169248" cy="762001"/>
                <a:chOff x="586485" y="1676401"/>
                <a:chExt cx="5628025" cy="448031"/>
              </a:xfrm>
            </p:grpSpPr>
            <p:sp>
              <p:nvSpPr>
                <p:cNvPr id="159" name="Rectangle 158"/>
                <p:cNvSpPr/>
                <p:nvPr/>
              </p:nvSpPr>
              <p:spPr>
                <a:xfrm>
                  <a:off x="586487" y="1676401"/>
                  <a:ext cx="5628022" cy="4480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b="1">
                    <a:ln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160" name="Straight Connector 159"/>
                <p:cNvCxnSpPr/>
                <p:nvPr/>
              </p:nvCxnSpPr>
              <p:spPr>
                <a:xfrm>
                  <a:off x="586485" y="1904896"/>
                  <a:ext cx="562802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 rot="5400000">
                  <a:off x="5314334" y="1899124"/>
                  <a:ext cx="446238" cy="79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/>
                <p:cNvCxnSpPr/>
                <p:nvPr/>
              </p:nvCxnSpPr>
              <p:spPr>
                <a:xfrm rot="5400000">
                  <a:off x="4021373" y="1899124"/>
                  <a:ext cx="437446" cy="79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/>
                <p:cNvCxnSpPr/>
                <p:nvPr/>
              </p:nvCxnSpPr>
              <p:spPr>
                <a:xfrm rot="5400000">
                  <a:off x="3379030" y="1899124"/>
                  <a:ext cx="437446" cy="79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/>
                <p:cNvCxnSpPr/>
                <p:nvPr/>
              </p:nvCxnSpPr>
              <p:spPr>
                <a:xfrm rot="5400000">
                  <a:off x="2740305" y="1899125"/>
                  <a:ext cx="437446" cy="79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/>
                <p:cNvCxnSpPr/>
                <p:nvPr/>
              </p:nvCxnSpPr>
              <p:spPr>
                <a:xfrm rot="5400000">
                  <a:off x="4644200" y="1899124"/>
                  <a:ext cx="437446" cy="79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4" name="TextBox 143"/>
            <p:cNvSpPr txBox="1"/>
            <p:nvPr/>
          </p:nvSpPr>
          <p:spPr>
            <a:xfrm>
              <a:off x="4299496" y="1388904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 b="1" i="1">
                  <a:solidFill>
                    <a:srgbClr val="0000FF"/>
                  </a:solidFill>
                  <a:latin typeface="Cambria Math"/>
                </a:defRPr>
              </a:lvl1pPr>
            </a:lstStyle>
            <a:p>
              <a:endParaRPr lang="en-US" sz="1400" dirty="0">
                <a:latin typeface="Bookman Old Style" pitchFamily="18" charset="0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978695" y="1074190"/>
              <a:ext cx="21050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  <a:latin typeface="Bookman Old Style" pitchFamily="18" charset="0"/>
                </a:rPr>
                <a:t>Parts of red pigment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978695" y="1381967"/>
              <a:ext cx="13773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  <a:latin typeface="Bookman Old Style" pitchFamily="18" charset="0"/>
                </a:rPr>
                <a:t>Parts of base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3153488" y="1074190"/>
              <a:ext cx="3032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  <a:latin typeface="Bookman Old Style" pitchFamily="18" charset="0"/>
                </a:rPr>
                <a:t>1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3153488" y="1381967"/>
              <a:ext cx="3032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  <a:latin typeface="Bookman Old Style" pitchFamily="18" charset="0"/>
                </a:rPr>
                <a:t>8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3742329" y="1074190"/>
              <a:ext cx="3032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  <a:latin typeface="Bookman Old Style" pitchFamily="18" charset="0"/>
                </a:rPr>
                <a:t>4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3681415" y="1381967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  <a:latin typeface="Bookman Old Style" pitchFamily="18" charset="0"/>
                </a:rPr>
                <a:t>….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290018" y="1074190"/>
              <a:ext cx="3032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  <a:latin typeface="Bookman Old Style" pitchFamily="18" charset="0"/>
                </a:rPr>
                <a:t>7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229104" y="1381967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  <a:latin typeface="Bookman Old Style" pitchFamily="18" charset="0"/>
                </a:rPr>
                <a:t>….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4802203" y="1074190"/>
              <a:ext cx="4219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  <a:latin typeface="Bookman Old Style" pitchFamily="18" charset="0"/>
                </a:rPr>
                <a:t>12</a:t>
              </a: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4800600" y="1381967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  <a:latin typeface="Bookman Old Style" pitchFamily="18" charset="0"/>
                </a:rPr>
                <a:t>….</a:t>
              </a: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5367353" y="1074190"/>
              <a:ext cx="4219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  <a:latin typeface="Bookman Old Style" pitchFamily="18" charset="0"/>
                </a:rPr>
                <a:t>20</a:t>
              </a: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5365750" y="1381967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  <a:latin typeface="Bookman Old Style" pitchFamily="18" charset="0"/>
                </a:rPr>
                <a:t>….</a:t>
              </a:r>
            </a:p>
          </p:txBody>
        </p:sp>
      </p:grpSp>
      <p:sp>
        <p:nvSpPr>
          <p:cNvPr id="5" name="Rectangle 4"/>
          <p:cNvSpPr/>
          <p:nvPr/>
        </p:nvSpPr>
        <p:spPr>
          <a:xfrm>
            <a:off x="468080" y="655654"/>
            <a:ext cx="8447320" cy="4986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228600" algn="ctr"/>
              </a:tabLst>
            </a:pP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	 </a:t>
            </a: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A Mixture of paint is prepared by mixing 1 part of red pigments with 8 parts of base.  	           </a:t>
            </a:r>
            <a:b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</a:b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   In the following table. Find the parts of base that need to be added</a:t>
            </a:r>
          </a:p>
        </p:txBody>
      </p:sp>
      <p:sp>
        <p:nvSpPr>
          <p:cNvPr id="86" name="Rectangle 85"/>
          <p:cNvSpPr/>
          <p:nvPr/>
        </p:nvSpPr>
        <p:spPr>
          <a:xfrm>
            <a:off x="4714876" y="1589175"/>
            <a:ext cx="456758" cy="267062"/>
          </a:xfrm>
          <a:prstGeom prst="rect">
            <a:avLst/>
          </a:prstGeom>
          <a:solidFill>
            <a:srgbClr val="990099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>
                  <a:solidFill>
                    <a:prstClr val="white"/>
                  </a:solidFill>
                </a:ln>
                <a:solidFill>
                  <a:srgbClr val="FFFF00"/>
                </a:solidFill>
                <a:effectLst>
                  <a:glow rad="88900">
                    <a:srgbClr val="000000"/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Bookman Old Style" pitchFamily="18" charset="0"/>
              </a:rPr>
              <a:t>32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5856173" y="1259683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effectLst>
                  <a:glow rad="76200">
                    <a:srgbClr val="080808"/>
                  </a:glow>
                </a:effectLst>
                <a:latin typeface="Bookman Old Style" pitchFamily="18" charset="0"/>
              </a:rPr>
              <a:t>12</a:t>
            </a:r>
            <a:endParaRPr lang="en-US" sz="1400" b="1" baseline="-25000" dirty="0">
              <a:solidFill>
                <a:srgbClr val="FF0000"/>
              </a:solidFill>
              <a:effectLst>
                <a:glow rad="76200">
                  <a:srgbClr val="080808"/>
                </a:glow>
              </a:effectLst>
              <a:latin typeface="Bookman Old Style" pitchFamily="18" charset="0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6508200" y="2238272"/>
            <a:ext cx="1378150" cy="258531"/>
          </a:xfrm>
          <a:prstGeom prst="roundRect">
            <a:avLst/>
          </a:prstGeom>
          <a:solidFill>
            <a:srgbClr val="66FFFF"/>
          </a:solidFill>
          <a:ln w="19050">
            <a:solidFill>
              <a:srgbClr val="FF006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5850265" y="1592887"/>
            <a:ext cx="456758" cy="267062"/>
          </a:xfrm>
          <a:prstGeom prst="rect">
            <a:avLst/>
          </a:prstGeom>
          <a:solidFill>
            <a:srgbClr val="990099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>
                  <a:solidFill>
                    <a:prstClr val="white"/>
                  </a:solidFill>
                </a:ln>
                <a:solidFill>
                  <a:srgbClr val="FFFF00"/>
                </a:solidFill>
                <a:effectLst>
                  <a:glow rad="88900">
                    <a:srgbClr val="000000"/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Bookman Old Style" pitchFamily="18" charset="0"/>
              </a:rPr>
              <a:t>96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560741" y="2102835"/>
            <a:ext cx="668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Now,</a:t>
            </a:r>
            <a:endParaRPr lang="en-US" sz="1400" b="1" dirty="0">
              <a:latin typeface="Symbol" pitchFamily="18" charset="2"/>
            </a:endParaRPr>
          </a:p>
        </p:txBody>
      </p:sp>
      <p:cxnSp>
        <p:nvCxnSpPr>
          <p:cNvPr id="91" name="Straight Connector 90"/>
          <p:cNvCxnSpPr/>
          <p:nvPr/>
        </p:nvCxnSpPr>
        <p:spPr>
          <a:xfrm>
            <a:off x="2260689" y="2309245"/>
            <a:ext cx="2238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2492867" y="215700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746201" y="2047606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1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cxnSp>
        <p:nvCxnSpPr>
          <p:cNvPr id="94" name="Straight Connector 93"/>
          <p:cNvCxnSpPr/>
          <p:nvPr/>
        </p:nvCxnSpPr>
        <p:spPr>
          <a:xfrm>
            <a:off x="2784298" y="2309245"/>
            <a:ext cx="2238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2744549" y="2263224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8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2252612" y="2109844"/>
            <a:ext cx="249068" cy="172292"/>
          </a:xfrm>
          <a:prstGeom prst="roundRect">
            <a:avLst>
              <a:gd name="adj" fmla="val 11905"/>
            </a:avLst>
          </a:prstGeom>
          <a:solidFill>
            <a:srgbClr val="FFFF99"/>
          </a:solidFill>
          <a:ln w="1270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2241092" y="2331568"/>
            <a:ext cx="246888" cy="173736"/>
          </a:xfrm>
          <a:prstGeom prst="roundRect">
            <a:avLst>
              <a:gd name="adj" fmla="val 11905"/>
            </a:avLst>
          </a:prstGeom>
          <a:solidFill>
            <a:srgbClr val="FFFF99"/>
          </a:solidFill>
          <a:ln w="1270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196875" y="2009506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x</a:t>
            </a:r>
            <a:r>
              <a:rPr lang="en-US" sz="1400" b="1" baseline="-25000" dirty="0">
                <a:latin typeface="Bookman Old Style" pitchFamily="18" charset="0"/>
              </a:rPr>
              <a:t>4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2190460" y="2229554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y</a:t>
            </a:r>
            <a:r>
              <a:rPr lang="en-US" sz="1400" b="1" baseline="-25000" dirty="0">
                <a:latin typeface="Bookman Old Style" pitchFamily="18" charset="0"/>
              </a:rPr>
              <a:t>4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1560742" y="2667723"/>
            <a:ext cx="272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cxnSp>
        <p:nvCxnSpPr>
          <p:cNvPr id="101" name="Straight Connector 100"/>
          <p:cNvCxnSpPr/>
          <p:nvPr/>
        </p:nvCxnSpPr>
        <p:spPr>
          <a:xfrm>
            <a:off x="2260689" y="2874133"/>
            <a:ext cx="2238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2492867" y="2721894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2746201" y="2612494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1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>
            <a:off x="2784298" y="2874133"/>
            <a:ext cx="2238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2744549" y="2828112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8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157407" y="2574394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12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2190460" y="2794442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y</a:t>
            </a:r>
            <a:r>
              <a:rPr lang="en-US" sz="1400" b="1" baseline="-25000" dirty="0">
                <a:latin typeface="Bookman Old Style" pitchFamily="18" charset="0"/>
              </a:rPr>
              <a:t>4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1560742" y="3133269"/>
            <a:ext cx="272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2190460" y="313326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y</a:t>
            </a:r>
            <a:r>
              <a:rPr lang="en-US" sz="1400" b="1" baseline="-25000" dirty="0">
                <a:latin typeface="Bookman Old Style" pitchFamily="18" charset="0"/>
              </a:rPr>
              <a:t>4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2492867" y="313326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  <a:endParaRPr lang="en-US" sz="1400" b="1" baseline="-25000" dirty="0"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/>
              <p:cNvSpPr txBox="1"/>
              <p:nvPr/>
            </p:nvSpPr>
            <p:spPr>
              <a:xfrm>
                <a:off x="2744549" y="3133269"/>
                <a:ext cx="74892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Bookman Old Style" pitchFamily="18" charset="0"/>
                  </a:rPr>
                  <a:t>12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400" b="1" dirty="0">
                        <a:solidFill>
                          <a:prstClr val="black"/>
                        </a:solidFill>
                        <a:latin typeface="Bookman Old Style" pitchFamily="18" charset="0"/>
                      </a:rPr>
                      <m:t>×</m:t>
                    </m:r>
                    <m:r>
                      <a:rPr lang="en-US" sz="1400" b="1" i="1" dirty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1400" b="1" dirty="0">
                    <a:latin typeface="Bookman Old Style" pitchFamily="18" charset="0"/>
                  </a:rPr>
                  <a:t>8</a:t>
                </a:r>
                <a:endParaRPr lang="en-US" sz="1400" b="1" baseline="-25000" dirty="0"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11" name="TextBox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549" y="3133269"/>
                <a:ext cx="748923" cy="307777"/>
              </a:xfrm>
              <a:prstGeom prst="rect">
                <a:avLst/>
              </a:prstGeom>
              <a:blipFill rotWithShape="1">
                <a:blip r:embed="rId4"/>
                <a:stretch>
                  <a:fillRect l="-1626" t="-2000" r="-1626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TextBox 111"/>
          <p:cNvSpPr txBox="1"/>
          <p:nvPr/>
        </p:nvSpPr>
        <p:spPr>
          <a:xfrm>
            <a:off x="1560742" y="3416498"/>
            <a:ext cx="272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2190460" y="3384748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y</a:t>
            </a:r>
            <a:r>
              <a:rPr lang="en-US" sz="1400" b="1" baseline="-25000" dirty="0">
                <a:latin typeface="Bookman Old Style" pitchFamily="18" charset="0"/>
              </a:rPr>
              <a:t>4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2492867" y="341649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744549" y="3416498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96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2459316" y="2765482"/>
            <a:ext cx="332049" cy="19181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/>
              <p:cNvSpPr txBox="1"/>
              <p:nvPr/>
            </p:nvSpPr>
            <p:spPr>
              <a:xfrm>
                <a:off x="6686220" y="2190750"/>
                <a:ext cx="352981" cy="376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=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220" y="2190750"/>
                <a:ext cx="352981" cy="37613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/>
              <p:cNvSpPr txBox="1"/>
              <p:nvPr/>
            </p:nvSpPr>
            <p:spPr>
              <a:xfrm>
                <a:off x="7137295" y="2190750"/>
                <a:ext cx="260008" cy="376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8" name="TextBox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7295" y="2190750"/>
                <a:ext cx="260008" cy="37613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/>
              <p:cNvSpPr txBox="1"/>
              <p:nvPr/>
            </p:nvSpPr>
            <p:spPr>
              <a:xfrm>
                <a:off x="7217395" y="2190750"/>
                <a:ext cx="431528" cy="376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1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sz="1400" b="1" baseline="-25000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2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19" name="TextBox 1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7395" y="2190750"/>
                <a:ext cx="431528" cy="37613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/>
              <p:cNvSpPr txBox="1"/>
              <p:nvPr/>
            </p:nvSpPr>
            <p:spPr>
              <a:xfrm>
                <a:off x="7450340" y="2190750"/>
                <a:ext cx="352981" cy="376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=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20" name="TextBox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340" y="2190750"/>
                <a:ext cx="352981" cy="37613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/>
              <p:cNvSpPr txBox="1"/>
              <p:nvPr/>
            </p:nvSpPr>
            <p:spPr>
              <a:xfrm>
                <a:off x="6430020" y="2190750"/>
                <a:ext cx="434734" cy="376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1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1400" b="1" baseline="-25000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2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21" name="TextBox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020" y="2190750"/>
                <a:ext cx="434734" cy="376136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/>
              <p:cNvSpPr txBox="1"/>
              <p:nvPr/>
            </p:nvSpPr>
            <p:spPr>
              <a:xfrm>
                <a:off x="6872678" y="2190750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12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22" name="TextBox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678" y="2190750"/>
                <a:ext cx="482824" cy="30777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7636798" y="2190750"/>
                <a:ext cx="364202" cy="376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?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6798" y="2190750"/>
                <a:ext cx="364202" cy="376136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Rounded Rectangle 123"/>
          <p:cNvSpPr/>
          <p:nvPr/>
        </p:nvSpPr>
        <p:spPr>
          <a:xfrm>
            <a:off x="2243020" y="3466181"/>
            <a:ext cx="849224" cy="221393"/>
          </a:xfrm>
          <a:prstGeom prst="roundRect">
            <a:avLst/>
          </a:prstGeom>
          <a:noFill/>
          <a:ln>
            <a:solidFill>
              <a:srgbClr val="FF0066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Rounded Rectangle 174"/>
              <p:cNvSpPr/>
              <p:nvPr/>
            </p:nvSpPr>
            <p:spPr>
              <a:xfrm>
                <a:off x="5980382" y="1547303"/>
                <a:ext cx="237038" cy="361474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1" dirty="0">
                          <a:solidFill>
                            <a:prstClr val="black"/>
                          </a:solidFill>
                          <a:effectLst>
                            <a:glow rad="139700">
                              <a:srgbClr val="FFFF00"/>
                            </a:glow>
                          </a:effectLst>
                          <a:latin typeface="Bookman Old Style" pitchFamily="18" charset="0"/>
                        </a:rPr>
                        <m:t>?</m:t>
                      </m:r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effectLst>
                    <a:glow rad="139700">
                      <a:srgbClr val="FFFF00"/>
                    </a:glow>
                  </a:effectLst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75" name="Rounded Rectangle 1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382" y="1547303"/>
                <a:ext cx="237038" cy="361474"/>
              </a:xfrm>
              <a:prstGeom prst="roundRect">
                <a:avLst/>
              </a:prstGeom>
              <a:blipFill rotWithShape="1"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6" name="Rectangle 175"/>
          <p:cNvSpPr/>
          <p:nvPr/>
        </p:nvSpPr>
        <p:spPr>
          <a:xfrm>
            <a:off x="5278327" y="1592887"/>
            <a:ext cx="456758" cy="267062"/>
          </a:xfrm>
          <a:prstGeom prst="rect">
            <a:avLst/>
          </a:prstGeom>
          <a:solidFill>
            <a:srgbClr val="990099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>
                  <a:solidFill>
                    <a:prstClr val="white"/>
                  </a:solidFill>
                </a:ln>
                <a:solidFill>
                  <a:srgbClr val="FFFF00"/>
                </a:solidFill>
                <a:effectLst>
                  <a:glow rad="88900">
                    <a:srgbClr val="000000"/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Bookman Old Style" pitchFamily="18" charset="0"/>
              </a:rPr>
              <a:t>56</a:t>
            </a:r>
          </a:p>
        </p:txBody>
      </p:sp>
    </p:spTree>
    <p:extLst>
      <p:ext uri="{BB962C8B-B14F-4D97-AF65-F5344CB8AC3E}">
        <p14:creationId xmlns:p14="http://schemas.microsoft.com/office/powerpoint/2010/main" val="420315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 tmFilter="0, 0; .2, .5; .8, .5; 1, 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3" dur="250" autoRev="1" fill="hold"/>
                                        <p:tgtEl>
                                          <p:spTgt spid="8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500"/>
                            </p:stCondLst>
                            <p:childTnLst>
                              <p:par>
                                <p:cTn id="1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87" grpId="1"/>
      <p:bldP spid="88" grpId="0" animBg="1"/>
      <p:bldP spid="89" grpId="0" animBg="1"/>
      <p:bldP spid="89" grpId="1" animBg="1"/>
      <p:bldP spid="90" grpId="0"/>
      <p:bldP spid="92" grpId="0"/>
      <p:bldP spid="93" grpId="0"/>
      <p:bldP spid="95" grpId="0"/>
      <p:bldP spid="96" grpId="0" animBg="1"/>
      <p:bldP spid="96" grpId="1" animBg="1"/>
      <p:bldP spid="97" grpId="0" animBg="1"/>
      <p:bldP spid="97" grpId="1" animBg="1"/>
      <p:bldP spid="98" grpId="0"/>
      <p:bldP spid="99" grpId="0"/>
      <p:bldP spid="100" grpId="0"/>
      <p:bldP spid="102" grpId="0"/>
      <p:bldP spid="103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 animBg="1"/>
      <p:bldP spid="175" grpId="0" animBg="1"/>
      <p:bldP spid="17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grupoplascencia.com/img/background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70" y="-45590"/>
            <a:ext cx="9162369" cy="5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472769" y="660390"/>
            <a:ext cx="8165592" cy="520981"/>
          </a:xfrm>
          <a:prstGeom prst="roundRect">
            <a:avLst/>
          </a:prstGeom>
          <a:solidFill>
            <a:srgbClr val="00FFFF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4" name="Pentagon 3"/>
          <p:cNvSpPr/>
          <p:nvPr/>
        </p:nvSpPr>
        <p:spPr>
          <a:xfrm>
            <a:off x="561503" y="206161"/>
            <a:ext cx="1700816" cy="381000"/>
          </a:xfrm>
          <a:prstGeom prst="homePlate">
            <a:avLst/>
          </a:prstGeom>
          <a:solidFill>
            <a:srgbClr val="00206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EXERCISE 13.1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72768" y="1232806"/>
            <a:ext cx="8165592" cy="671002"/>
          </a:xfrm>
          <a:prstGeom prst="roundRect">
            <a:avLst>
              <a:gd name="adj" fmla="val 7639"/>
            </a:avLst>
          </a:prstGeom>
          <a:solidFill>
            <a:srgbClr val="FF0066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72769" y="1937369"/>
            <a:ext cx="8165592" cy="2931267"/>
          </a:xfrm>
          <a:prstGeom prst="roundRect">
            <a:avLst>
              <a:gd name="adj" fmla="val 11614"/>
            </a:avLst>
          </a:prstGeom>
          <a:solidFill>
            <a:srgbClr val="CDAFED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93320" y="1962770"/>
            <a:ext cx="695730" cy="346364"/>
          </a:xfrm>
          <a:prstGeom prst="roundRect">
            <a:avLst>
              <a:gd name="adj" fmla="val 50000"/>
            </a:avLst>
          </a:prstGeom>
          <a:solidFill>
            <a:srgbClr val="FF0000">
              <a:alpha val="50196"/>
            </a:srgbClr>
          </a:solidFill>
          <a:ln>
            <a:solidFill>
              <a:srgbClr val="0033CC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80008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Sol :</a:t>
            </a:r>
          </a:p>
        </p:txBody>
      </p:sp>
      <p:grpSp>
        <p:nvGrpSpPr>
          <p:cNvPr id="142" name="Group 141"/>
          <p:cNvGrpSpPr/>
          <p:nvPr/>
        </p:nvGrpSpPr>
        <p:grpSpPr>
          <a:xfrm>
            <a:off x="2016612" y="1266731"/>
            <a:ext cx="4941725" cy="622491"/>
            <a:chOff x="971556" y="1074190"/>
            <a:chExt cx="4941725" cy="622491"/>
          </a:xfrm>
        </p:grpSpPr>
        <p:grpSp>
          <p:nvGrpSpPr>
            <p:cNvPr id="143" name="Group 142"/>
            <p:cNvGrpSpPr/>
            <p:nvPr/>
          </p:nvGrpSpPr>
          <p:grpSpPr>
            <a:xfrm>
              <a:off x="971556" y="1094007"/>
              <a:ext cx="4941725" cy="578230"/>
              <a:chOff x="1608686" y="4973496"/>
              <a:chExt cx="3171791" cy="762003"/>
            </a:xfrm>
          </p:grpSpPr>
          <p:sp>
            <p:nvSpPr>
              <p:cNvPr id="157" name="Rectangle 156"/>
              <p:cNvSpPr/>
              <p:nvPr/>
            </p:nvSpPr>
            <p:spPr>
              <a:xfrm>
                <a:off x="1611229" y="4973496"/>
                <a:ext cx="3169248" cy="7620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Bookman Old Style" pitchFamily="18" charset="0"/>
                </a:endParaRPr>
              </a:p>
            </p:txBody>
          </p:sp>
          <p:grpSp>
            <p:nvGrpSpPr>
              <p:cNvPr id="158" name="Group 37"/>
              <p:cNvGrpSpPr/>
              <p:nvPr/>
            </p:nvGrpSpPr>
            <p:grpSpPr>
              <a:xfrm>
                <a:off x="1608686" y="4973498"/>
                <a:ext cx="3169248" cy="762001"/>
                <a:chOff x="586485" y="1676401"/>
                <a:chExt cx="5628025" cy="448031"/>
              </a:xfrm>
            </p:grpSpPr>
            <p:sp>
              <p:nvSpPr>
                <p:cNvPr id="159" name="Rectangle 158"/>
                <p:cNvSpPr/>
                <p:nvPr/>
              </p:nvSpPr>
              <p:spPr>
                <a:xfrm>
                  <a:off x="586487" y="1676401"/>
                  <a:ext cx="5628022" cy="44803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b="1">
                    <a:ln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160" name="Straight Connector 159"/>
                <p:cNvCxnSpPr/>
                <p:nvPr/>
              </p:nvCxnSpPr>
              <p:spPr>
                <a:xfrm>
                  <a:off x="586485" y="1904896"/>
                  <a:ext cx="562802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 rot="5400000">
                  <a:off x="5314334" y="1899124"/>
                  <a:ext cx="446238" cy="79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/>
                <p:cNvCxnSpPr/>
                <p:nvPr/>
              </p:nvCxnSpPr>
              <p:spPr>
                <a:xfrm rot="5400000">
                  <a:off x="4021373" y="1899124"/>
                  <a:ext cx="437446" cy="79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/>
                <p:cNvCxnSpPr/>
                <p:nvPr/>
              </p:nvCxnSpPr>
              <p:spPr>
                <a:xfrm rot="5400000">
                  <a:off x="3379030" y="1899124"/>
                  <a:ext cx="437446" cy="79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/>
                <p:cNvCxnSpPr/>
                <p:nvPr/>
              </p:nvCxnSpPr>
              <p:spPr>
                <a:xfrm rot="5400000">
                  <a:off x="2740305" y="1899125"/>
                  <a:ext cx="437446" cy="79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/>
                <p:cNvCxnSpPr/>
                <p:nvPr/>
              </p:nvCxnSpPr>
              <p:spPr>
                <a:xfrm rot="5400000">
                  <a:off x="4644200" y="1899124"/>
                  <a:ext cx="437446" cy="79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4" name="TextBox 143"/>
            <p:cNvSpPr txBox="1"/>
            <p:nvPr/>
          </p:nvSpPr>
          <p:spPr>
            <a:xfrm>
              <a:off x="4299496" y="1388904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 b="1" i="1">
                  <a:solidFill>
                    <a:srgbClr val="0000FF"/>
                  </a:solidFill>
                  <a:latin typeface="Cambria Math"/>
                </a:defRPr>
              </a:lvl1pPr>
            </a:lstStyle>
            <a:p>
              <a:endParaRPr lang="en-US" sz="1400" dirty="0">
                <a:latin typeface="Bookman Old Style" pitchFamily="18" charset="0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978695" y="1074190"/>
              <a:ext cx="21050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  <a:latin typeface="Bookman Old Style" pitchFamily="18" charset="0"/>
                </a:rPr>
                <a:t>Parts of red pigment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978695" y="1381967"/>
              <a:ext cx="13773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  <a:latin typeface="Bookman Old Style" pitchFamily="18" charset="0"/>
                </a:rPr>
                <a:t>Parts of base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3153488" y="1074190"/>
              <a:ext cx="3032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  <a:latin typeface="Bookman Old Style" pitchFamily="18" charset="0"/>
                </a:rPr>
                <a:t>1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3153488" y="1381967"/>
              <a:ext cx="3032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  <a:latin typeface="Bookman Old Style" pitchFamily="18" charset="0"/>
                </a:rPr>
                <a:t>8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3742329" y="1074190"/>
              <a:ext cx="3032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  <a:latin typeface="Bookman Old Style" pitchFamily="18" charset="0"/>
                </a:rPr>
                <a:t>4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3681415" y="1381967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  <a:latin typeface="Bookman Old Style" pitchFamily="18" charset="0"/>
                </a:rPr>
                <a:t>….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290018" y="1074190"/>
              <a:ext cx="3032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  <a:latin typeface="Bookman Old Style" pitchFamily="18" charset="0"/>
                </a:rPr>
                <a:t>7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229104" y="1381967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  <a:latin typeface="Bookman Old Style" pitchFamily="18" charset="0"/>
                </a:rPr>
                <a:t>….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4802203" y="1074190"/>
              <a:ext cx="4219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  <a:latin typeface="Bookman Old Style" pitchFamily="18" charset="0"/>
                </a:rPr>
                <a:t>12</a:t>
              </a: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4800600" y="1381967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  <a:latin typeface="Bookman Old Style" pitchFamily="18" charset="0"/>
                </a:rPr>
                <a:t>….</a:t>
              </a: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5367353" y="1074190"/>
              <a:ext cx="4219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  <a:latin typeface="Bookman Old Style" pitchFamily="18" charset="0"/>
                </a:rPr>
                <a:t>20</a:t>
              </a: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5365750" y="1381967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  <a:latin typeface="Bookman Old Style" pitchFamily="18" charset="0"/>
                </a:rPr>
                <a:t>….</a:t>
              </a:r>
            </a:p>
          </p:txBody>
        </p:sp>
      </p:grpSp>
      <p:sp>
        <p:nvSpPr>
          <p:cNvPr id="5" name="Rectangle 4"/>
          <p:cNvSpPr/>
          <p:nvPr/>
        </p:nvSpPr>
        <p:spPr>
          <a:xfrm>
            <a:off x="468080" y="655654"/>
            <a:ext cx="8447320" cy="4986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228600" algn="ctr"/>
              </a:tabLst>
            </a:pP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	 </a:t>
            </a: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A Mixture of paint is prepared by mixing 1 part of red pigments with 8 parts of base.  	           </a:t>
            </a:r>
            <a:b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</a:b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   In the following table. Find the parts of base that need to be added</a:t>
            </a:r>
          </a:p>
        </p:txBody>
      </p:sp>
      <p:sp>
        <p:nvSpPr>
          <p:cNvPr id="75" name="Rectangle 74"/>
          <p:cNvSpPr/>
          <p:nvPr/>
        </p:nvSpPr>
        <p:spPr>
          <a:xfrm>
            <a:off x="4718097" y="1592547"/>
            <a:ext cx="456758" cy="267062"/>
          </a:xfrm>
          <a:prstGeom prst="rect">
            <a:avLst/>
          </a:prstGeom>
          <a:solidFill>
            <a:srgbClr val="990099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>
                  <a:solidFill>
                    <a:prstClr val="white"/>
                  </a:solidFill>
                </a:ln>
                <a:solidFill>
                  <a:srgbClr val="FFFF00"/>
                </a:solidFill>
                <a:effectLst>
                  <a:glow rad="88900">
                    <a:srgbClr val="000000"/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Bookman Old Style" pitchFamily="18" charset="0"/>
              </a:rPr>
              <a:t>32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408034" y="1263055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effectLst>
                  <a:glow rad="76200">
                    <a:srgbClr val="080808"/>
                  </a:glow>
                </a:effectLst>
                <a:latin typeface="Bookman Old Style" pitchFamily="18" charset="0"/>
              </a:rPr>
              <a:t>20</a:t>
            </a:r>
            <a:endParaRPr lang="en-US" sz="1400" b="1" baseline="-25000" dirty="0">
              <a:solidFill>
                <a:srgbClr val="FF0000"/>
              </a:solidFill>
              <a:effectLst>
                <a:glow rad="76200">
                  <a:srgbClr val="080808"/>
                </a:glow>
              </a:effectLst>
              <a:latin typeface="Bookman Old Style" pitchFamily="18" charset="0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6834319" y="2150471"/>
            <a:ext cx="1396389" cy="258531"/>
          </a:xfrm>
          <a:prstGeom prst="roundRect">
            <a:avLst/>
          </a:prstGeom>
          <a:solidFill>
            <a:srgbClr val="66FFFF"/>
          </a:solidFill>
          <a:ln w="19050">
            <a:solidFill>
              <a:srgbClr val="FF006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369195" y="1596259"/>
            <a:ext cx="595966" cy="267062"/>
          </a:xfrm>
          <a:prstGeom prst="rect">
            <a:avLst/>
          </a:prstGeom>
          <a:solidFill>
            <a:srgbClr val="990099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>
                  <a:solidFill>
                    <a:prstClr val="white"/>
                  </a:solidFill>
                </a:ln>
                <a:solidFill>
                  <a:srgbClr val="FFFF00"/>
                </a:solidFill>
                <a:effectLst>
                  <a:glow rad="88900">
                    <a:srgbClr val="000000"/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Bookman Old Style" pitchFamily="18" charset="0"/>
              </a:rPr>
              <a:t>160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635036" y="2115952"/>
            <a:ext cx="668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Now,</a:t>
            </a:r>
            <a:endParaRPr lang="en-US" sz="1400" b="1" dirty="0">
              <a:latin typeface="Symbol" pitchFamily="18" charset="2"/>
            </a:endParaRPr>
          </a:p>
        </p:txBody>
      </p:sp>
      <p:cxnSp>
        <p:nvCxnSpPr>
          <p:cNvPr id="80" name="Straight Connector 79"/>
          <p:cNvCxnSpPr/>
          <p:nvPr/>
        </p:nvCxnSpPr>
        <p:spPr>
          <a:xfrm>
            <a:off x="2334984" y="2322362"/>
            <a:ext cx="2238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2567162" y="217012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820496" y="2060723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1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cxnSp>
        <p:nvCxnSpPr>
          <p:cNvPr id="83" name="Straight Connector 82"/>
          <p:cNvCxnSpPr/>
          <p:nvPr/>
        </p:nvCxnSpPr>
        <p:spPr>
          <a:xfrm>
            <a:off x="2858593" y="2322362"/>
            <a:ext cx="2238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2818844" y="2276341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8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2326907" y="2122961"/>
            <a:ext cx="249068" cy="172292"/>
          </a:xfrm>
          <a:prstGeom prst="roundRect">
            <a:avLst>
              <a:gd name="adj" fmla="val 11905"/>
            </a:avLst>
          </a:prstGeom>
          <a:solidFill>
            <a:srgbClr val="FFFF99"/>
          </a:solidFill>
          <a:ln w="1270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25" name="Rounded Rectangle 124"/>
          <p:cNvSpPr/>
          <p:nvPr/>
        </p:nvSpPr>
        <p:spPr>
          <a:xfrm>
            <a:off x="2315387" y="2344685"/>
            <a:ext cx="246888" cy="173736"/>
          </a:xfrm>
          <a:prstGeom prst="roundRect">
            <a:avLst>
              <a:gd name="adj" fmla="val 11905"/>
            </a:avLst>
          </a:prstGeom>
          <a:solidFill>
            <a:srgbClr val="FFFF99"/>
          </a:solidFill>
          <a:ln w="1270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2271170" y="2022623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x</a:t>
            </a:r>
            <a:r>
              <a:rPr lang="en-US" sz="1400" b="1" baseline="-25000" dirty="0">
                <a:latin typeface="Bookman Old Style" pitchFamily="18" charset="0"/>
              </a:rPr>
              <a:t>4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2264755" y="224267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y</a:t>
            </a:r>
            <a:r>
              <a:rPr lang="en-US" sz="1400" b="1" baseline="-25000" dirty="0">
                <a:latin typeface="Bookman Old Style" pitchFamily="18" charset="0"/>
              </a:rPr>
              <a:t>4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1635037" y="2680840"/>
            <a:ext cx="272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cxnSp>
        <p:nvCxnSpPr>
          <p:cNvPr id="129" name="Straight Connector 128"/>
          <p:cNvCxnSpPr/>
          <p:nvPr/>
        </p:nvCxnSpPr>
        <p:spPr>
          <a:xfrm>
            <a:off x="2334984" y="2887250"/>
            <a:ext cx="2238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2567162" y="273501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2820496" y="2625611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1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cxnSp>
        <p:nvCxnSpPr>
          <p:cNvPr id="132" name="Straight Connector 131"/>
          <p:cNvCxnSpPr/>
          <p:nvPr/>
        </p:nvCxnSpPr>
        <p:spPr>
          <a:xfrm>
            <a:off x="2858593" y="2887250"/>
            <a:ext cx="2238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2818844" y="2841229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8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2231702" y="2587511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20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2264755" y="280755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y</a:t>
            </a:r>
            <a:r>
              <a:rPr lang="en-US" sz="1400" b="1" baseline="-25000" dirty="0">
                <a:latin typeface="Bookman Old Style" pitchFamily="18" charset="0"/>
              </a:rPr>
              <a:t>4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1635037" y="3146386"/>
            <a:ext cx="272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2264755" y="3146386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y</a:t>
            </a:r>
            <a:r>
              <a:rPr lang="en-US" sz="1400" b="1" baseline="-25000" dirty="0">
                <a:latin typeface="Bookman Old Style" pitchFamily="18" charset="0"/>
              </a:rPr>
              <a:t>4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2567162" y="314638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  <a:endParaRPr lang="en-US" sz="1400" b="1" baseline="-25000" dirty="0"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/>
              <p:cNvSpPr txBox="1"/>
              <p:nvPr/>
            </p:nvSpPr>
            <p:spPr>
              <a:xfrm>
                <a:off x="2818844" y="3146386"/>
                <a:ext cx="74892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Bookman Old Style" pitchFamily="18" charset="0"/>
                  </a:rPr>
                  <a:t>20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400" b="1" dirty="0">
                        <a:solidFill>
                          <a:prstClr val="black"/>
                        </a:solidFill>
                        <a:latin typeface="Bookman Old Style" pitchFamily="18" charset="0"/>
                      </a:rPr>
                      <m:t>×</m:t>
                    </m:r>
                    <m:r>
                      <a:rPr lang="en-US" sz="1400" b="1" i="1" dirty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1400" b="1" dirty="0">
                    <a:latin typeface="Bookman Old Style" pitchFamily="18" charset="0"/>
                  </a:rPr>
                  <a:t>8</a:t>
                </a:r>
                <a:endParaRPr lang="en-US" sz="1400" b="1" baseline="-25000" dirty="0"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39" name="TextBox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844" y="3146386"/>
                <a:ext cx="748923" cy="307777"/>
              </a:xfrm>
              <a:prstGeom prst="rect">
                <a:avLst/>
              </a:prstGeom>
              <a:blipFill rotWithShape="1">
                <a:blip r:embed="rId4"/>
                <a:stretch>
                  <a:fillRect l="-1626" t="-1961" r="-1626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TextBox 139"/>
          <p:cNvSpPr txBox="1"/>
          <p:nvPr/>
        </p:nvSpPr>
        <p:spPr>
          <a:xfrm>
            <a:off x="1635037" y="3429615"/>
            <a:ext cx="272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2264755" y="3397865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y</a:t>
            </a:r>
            <a:r>
              <a:rPr lang="en-US" sz="1400" b="1" baseline="-25000" dirty="0">
                <a:latin typeface="Bookman Old Style" pitchFamily="18" charset="0"/>
              </a:rPr>
              <a:t>4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2567162" y="3429615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2818844" y="3429615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160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cxnSp>
        <p:nvCxnSpPr>
          <p:cNvPr id="168" name="Straight Arrow Connector 167"/>
          <p:cNvCxnSpPr/>
          <p:nvPr/>
        </p:nvCxnSpPr>
        <p:spPr>
          <a:xfrm>
            <a:off x="2533611" y="2778599"/>
            <a:ext cx="332049" cy="19181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/>
              <p:cNvSpPr txBox="1"/>
              <p:nvPr/>
            </p:nvSpPr>
            <p:spPr>
              <a:xfrm>
                <a:off x="7030875" y="2102949"/>
                <a:ext cx="352981" cy="376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=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69" name="TextBox 1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875" y="2102949"/>
                <a:ext cx="352981" cy="37613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/>
              <p:cNvSpPr txBox="1"/>
              <p:nvPr/>
            </p:nvSpPr>
            <p:spPr>
              <a:xfrm>
                <a:off x="7453376" y="2102949"/>
                <a:ext cx="260008" cy="376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0" name="TextBox 1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376" y="2102949"/>
                <a:ext cx="260008" cy="37613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/>
              <p:cNvSpPr txBox="1"/>
              <p:nvPr/>
            </p:nvSpPr>
            <p:spPr>
              <a:xfrm>
                <a:off x="7553364" y="2102949"/>
                <a:ext cx="431528" cy="376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1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sz="1400" b="1" baseline="-25000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2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71" name="TextBox 1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364" y="2102949"/>
                <a:ext cx="431528" cy="37613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/>
              <p:cNvSpPr txBox="1"/>
              <p:nvPr/>
            </p:nvSpPr>
            <p:spPr>
              <a:xfrm>
                <a:off x="7786309" y="2102949"/>
                <a:ext cx="352981" cy="376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=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72" name="TextBox 1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309" y="2102949"/>
                <a:ext cx="352981" cy="37613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/>
              <p:cNvSpPr txBox="1"/>
              <p:nvPr/>
            </p:nvSpPr>
            <p:spPr>
              <a:xfrm>
                <a:off x="6774675" y="2102949"/>
                <a:ext cx="434734" cy="376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1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1400" b="1" baseline="-25000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2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73" name="TextBox 1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675" y="2102949"/>
                <a:ext cx="434734" cy="376136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/>
              <p:cNvSpPr txBox="1"/>
              <p:nvPr/>
            </p:nvSpPr>
            <p:spPr>
              <a:xfrm>
                <a:off x="7217333" y="2102949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20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74" name="TextBox 1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7333" y="2102949"/>
                <a:ext cx="482824" cy="30777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TextBox 176"/>
              <p:cNvSpPr txBox="1"/>
              <p:nvPr/>
            </p:nvSpPr>
            <p:spPr>
              <a:xfrm>
                <a:off x="7969592" y="2102949"/>
                <a:ext cx="364202" cy="376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?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77" name="TextBox 1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592" y="2102949"/>
                <a:ext cx="364202" cy="376136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8" name="Rounded Rectangle 177"/>
          <p:cNvSpPr/>
          <p:nvPr/>
        </p:nvSpPr>
        <p:spPr>
          <a:xfrm>
            <a:off x="2322053" y="3479298"/>
            <a:ext cx="966910" cy="221393"/>
          </a:xfrm>
          <a:prstGeom prst="roundRect">
            <a:avLst/>
          </a:prstGeom>
          <a:noFill/>
          <a:ln>
            <a:solidFill>
              <a:srgbClr val="FF0066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Rounded Rectangle 178"/>
              <p:cNvSpPr/>
              <p:nvPr/>
            </p:nvSpPr>
            <p:spPr>
              <a:xfrm>
                <a:off x="6585583" y="1550675"/>
                <a:ext cx="237038" cy="361474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1" dirty="0">
                          <a:solidFill>
                            <a:prstClr val="black"/>
                          </a:solidFill>
                          <a:effectLst>
                            <a:glow rad="139700">
                              <a:srgbClr val="FFFF00"/>
                            </a:glow>
                          </a:effectLst>
                          <a:latin typeface="Bookman Old Style" pitchFamily="18" charset="0"/>
                        </a:rPr>
                        <m:t>?</m:t>
                      </m:r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effectLst>
                    <a:glow rad="139700">
                      <a:srgbClr val="FFFF00"/>
                    </a:glow>
                  </a:effectLst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79" name="Rounded Rectangle 1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583" y="1550675"/>
                <a:ext cx="237038" cy="361474"/>
              </a:xfrm>
              <a:prstGeom prst="roundRect">
                <a:avLst/>
              </a:prstGeom>
              <a:blipFill rotWithShape="1"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0" name="Rectangle 179"/>
          <p:cNvSpPr/>
          <p:nvPr/>
        </p:nvSpPr>
        <p:spPr>
          <a:xfrm>
            <a:off x="5281548" y="1596259"/>
            <a:ext cx="456758" cy="267062"/>
          </a:xfrm>
          <a:prstGeom prst="rect">
            <a:avLst/>
          </a:prstGeom>
          <a:solidFill>
            <a:srgbClr val="990099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>
                  <a:solidFill>
                    <a:prstClr val="white"/>
                  </a:solidFill>
                </a:ln>
                <a:solidFill>
                  <a:srgbClr val="FFFF00"/>
                </a:solidFill>
                <a:effectLst>
                  <a:glow rad="88900">
                    <a:srgbClr val="000000"/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Bookman Old Style" pitchFamily="18" charset="0"/>
              </a:rPr>
              <a:t>56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5853044" y="1596259"/>
            <a:ext cx="456758" cy="267062"/>
          </a:xfrm>
          <a:prstGeom prst="rect">
            <a:avLst/>
          </a:prstGeom>
          <a:solidFill>
            <a:srgbClr val="990099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>
                  <a:solidFill>
                    <a:prstClr val="white"/>
                  </a:solidFill>
                </a:ln>
                <a:solidFill>
                  <a:srgbClr val="FFFF00"/>
                </a:solidFill>
                <a:effectLst>
                  <a:glow rad="88900">
                    <a:srgbClr val="000000"/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Bookman Old Style" pitchFamily="18" charset="0"/>
              </a:rPr>
              <a:t>96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655320" y="3846393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183" name="Rounded Rectangle 182"/>
          <p:cNvSpPr/>
          <p:nvPr/>
        </p:nvSpPr>
        <p:spPr>
          <a:xfrm>
            <a:off x="1047166" y="3861206"/>
            <a:ext cx="5031993" cy="278150"/>
          </a:xfrm>
          <a:prstGeom prst="roundRect">
            <a:avLst/>
          </a:prstGeom>
          <a:gradFill flip="none" rotWithShape="1">
            <a:gsLst>
              <a:gs pos="0">
                <a:srgbClr val="00FFFF">
                  <a:tint val="66000"/>
                  <a:satMod val="160000"/>
                </a:srgbClr>
              </a:gs>
              <a:gs pos="29000">
                <a:srgbClr val="00FFFF">
                  <a:tint val="44500"/>
                  <a:satMod val="160000"/>
                </a:srgbClr>
              </a:gs>
              <a:gs pos="100000">
                <a:srgbClr val="00FFFF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>
            <a:solidFill>
              <a:srgbClr val="CC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1030844" y="3846393"/>
            <a:ext cx="5205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</a:rPr>
              <a:t>Thus the required part of base are 8, 32, 56, 96, 160.</a:t>
            </a:r>
          </a:p>
        </p:txBody>
      </p:sp>
    </p:spTree>
    <p:extLst>
      <p:ext uri="{BB962C8B-B14F-4D97-AF65-F5344CB8AC3E}">
        <p14:creationId xmlns:p14="http://schemas.microsoft.com/office/powerpoint/2010/main" val="415836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 tmFilter="0, 0; .2, .5; .8, .5; 1, 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3" dur="250" autoRev="1" fill="hold"/>
                                        <p:tgtEl>
                                          <p:spTgt spid="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500"/>
                            </p:stCondLst>
                            <p:childTnLst>
                              <p:par>
                                <p:cTn id="1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500"/>
                            </p:stCondLst>
                            <p:childTnLst>
                              <p:par>
                                <p:cTn id="2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6" grpId="1"/>
      <p:bldP spid="77" grpId="0" animBg="1"/>
      <p:bldP spid="78" grpId="0" animBg="1"/>
      <p:bldP spid="78" grpId="1" animBg="1"/>
      <p:bldP spid="79" grpId="0"/>
      <p:bldP spid="81" grpId="0"/>
      <p:bldP spid="82" grpId="0"/>
      <p:bldP spid="84" grpId="0"/>
      <p:bldP spid="85" grpId="0" animBg="1"/>
      <p:bldP spid="85" grpId="1" animBg="1"/>
      <p:bldP spid="125" grpId="0" animBg="1"/>
      <p:bldP spid="125" grpId="1" animBg="1"/>
      <p:bldP spid="126" grpId="0"/>
      <p:bldP spid="127" grpId="0"/>
      <p:bldP spid="128" grpId="0"/>
      <p:bldP spid="130" grpId="0"/>
      <p:bldP spid="131" grpId="0"/>
      <p:bldP spid="133" grpId="0"/>
      <p:bldP spid="134" grpId="0"/>
      <p:bldP spid="135" grpId="0"/>
      <p:bldP spid="136" grpId="0"/>
      <p:bldP spid="137" grpId="0"/>
      <p:bldP spid="138" grpId="0"/>
      <p:bldP spid="139" grpId="0"/>
      <p:bldP spid="140" grpId="0"/>
      <p:bldP spid="141" grpId="0"/>
      <p:bldP spid="166" grpId="0"/>
      <p:bldP spid="167" grpId="0"/>
      <p:bldP spid="169" grpId="0"/>
      <p:bldP spid="170" grpId="0"/>
      <p:bldP spid="171" grpId="0"/>
      <p:bldP spid="172" grpId="0"/>
      <p:bldP spid="173" grpId="0"/>
      <p:bldP spid="174" grpId="0"/>
      <p:bldP spid="177" grpId="0"/>
      <p:bldP spid="178" grpId="0" animBg="1"/>
      <p:bldP spid="179" grpId="0" animBg="1"/>
      <p:bldP spid="179" grpId="1" animBg="1"/>
      <p:bldP spid="182" grpId="0"/>
      <p:bldP spid="183" grpId="0" animBg="1"/>
      <p:bldP spid="18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grupoplascencia.com/img/background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70" y="-45590"/>
            <a:ext cx="9162369" cy="5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472769" y="660390"/>
            <a:ext cx="8165592" cy="520981"/>
          </a:xfrm>
          <a:prstGeom prst="roundRect">
            <a:avLst/>
          </a:prstGeom>
          <a:solidFill>
            <a:srgbClr val="00FFFF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4" name="Pentagon 3"/>
          <p:cNvSpPr/>
          <p:nvPr/>
        </p:nvSpPr>
        <p:spPr>
          <a:xfrm>
            <a:off x="561503" y="206161"/>
            <a:ext cx="1700816" cy="381000"/>
          </a:xfrm>
          <a:prstGeom prst="homePlate">
            <a:avLst/>
          </a:prstGeom>
          <a:solidFill>
            <a:srgbClr val="00206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EXERCISE 13.1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72769" y="1232808"/>
            <a:ext cx="8165592" cy="3701142"/>
          </a:xfrm>
          <a:prstGeom prst="roundRect">
            <a:avLst>
              <a:gd name="adj" fmla="val 11614"/>
            </a:avLst>
          </a:prstGeom>
          <a:solidFill>
            <a:srgbClr val="CDAFED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93320" y="1258209"/>
            <a:ext cx="695730" cy="346364"/>
          </a:xfrm>
          <a:prstGeom prst="roundRect">
            <a:avLst>
              <a:gd name="adj" fmla="val 50000"/>
            </a:avLst>
          </a:prstGeom>
          <a:solidFill>
            <a:srgbClr val="FF0000">
              <a:alpha val="50196"/>
            </a:srgbClr>
          </a:solidFill>
          <a:ln>
            <a:solidFill>
              <a:srgbClr val="0033CC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80008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Sol :</a:t>
            </a:r>
          </a:p>
        </p:txBody>
      </p:sp>
      <p:sp>
        <p:nvSpPr>
          <p:cNvPr id="86" name="Rounded Rectangle 85"/>
          <p:cNvSpPr/>
          <p:nvPr/>
        </p:nvSpPr>
        <p:spPr>
          <a:xfrm>
            <a:off x="3662681" y="866885"/>
            <a:ext cx="944730" cy="320040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6486163" y="1396047"/>
            <a:ext cx="1975215" cy="73120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Therefore we will take the ratio of the quantities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6033528" y="1469106"/>
            <a:ext cx="2427850" cy="58163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Therefore this is a case of direct variation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4870738" y="1365250"/>
            <a:ext cx="2977862" cy="1055608"/>
          </a:xfrm>
          <a:prstGeom prst="roundRect">
            <a:avLst/>
          </a:prstGeom>
          <a:gradFill flip="none" rotWithShape="1">
            <a:gsLst>
              <a:gs pos="0">
                <a:srgbClr val="CCFF33">
                  <a:tint val="66000"/>
                  <a:satMod val="160000"/>
                </a:srgbClr>
              </a:gs>
              <a:gs pos="50000">
                <a:srgbClr val="CCFF33">
                  <a:tint val="44500"/>
                  <a:satMod val="160000"/>
                </a:srgbClr>
              </a:gs>
              <a:gs pos="100000">
                <a:srgbClr val="CCFF33">
                  <a:tint val="23500"/>
                  <a:satMod val="160000"/>
                </a:srgbClr>
              </a:gs>
            </a:gsLst>
            <a:lin ang="2700000" scaled="1"/>
            <a:tileRect/>
          </a:gra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Which are the two quantities that are varying ?</a:t>
            </a:r>
          </a:p>
          <a:p>
            <a:pPr algn="ctr"/>
            <a:endParaRPr lang="en-US" sz="1400" b="1" dirty="0">
              <a:solidFill>
                <a:srgbClr val="0000FF"/>
              </a:solidFill>
              <a:latin typeface="Bookman Old Style" pitchFamily="18" charset="0"/>
              <a:ea typeface="Cambria Math" panose="02040503050406030204" pitchFamily="18" charset="0"/>
            </a:endParaRPr>
          </a:p>
          <a:p>
            <a:pPr algn="ctr"/>
            <a:endParaRPr lang="en-US" sz="1400" b="1" dirty="0">
              <a:solidFill>
                <a:srgbClr val="0000FF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4830247" y="1892831"/>
            <a:ext cx="1282050" cy="487416"/>
            <a:chOff x="9128932" y="2804739"/>
            <a:chExt cx="1706402" cy="589772"/>
          </a:xfrm>
        </p:grpSpPr>
        <p:sp>
          <p:nvSpPr>
            <p:cNvPr id="91" name="Rounded Rectangle 90"/>
            <p:cNvSpPr/>
            <p:nvPr/>
          </p:nvSpPr>
          <p:spPr>
            <a:xfrm>
              <a:off x="9211311" y="2863427"/>
              <a:ext cx="1530961" cy="531084"/>
            </a:xfrm>
            <a:prstGeom prst="roundRect">
              <a:avLst/>
            </a:prstGeom>
            <a:solidFill>
              <a:srgbClr val="FFCC66"/>
            </a:solidFill>
            <a:ln w="19050">
              <a:solidFill>
                <a:srgbClr val="FF0066"/>
              </a:solidFill>
            </a:ln>
            <a:scene3d>
              <a:camera prst="orthographicFront">
                <a:rot lat="0" lon="0" rev="0"/>
              </a:camera>
              <a:lightRig rig="balanced" dir="tr"/>
            </a:scene3d>
            <a:sp3d prstMaterial="matte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endParaRPr lang="en-US" sz="1600" b="1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9128932" y="2804739"/>
              <a:ext cx="1706402" cy="5507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Bookman Old Style" pitchFamily="18" charset="0"/>
                  <a:ea typeface="Cambria Math" panose="02040503050406030204" pitchFamily="18" charset="0"/>
                </a:rPr>
                <a:t>Parts of red pigment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6812228" y="1892822"/>
            <a:ext cx="963223" cy="523220"/>
            <a:chOff x="9341111" y="2804739"/>
            <a:chExt cx="1282045" cy="633097"/>
          </a:xfrm>
        </p:grpSpPr>
        <p:sp>
          <p:nvSpPr>
            <p:cNvPr id="94" name="Rounded Rectangle 93"/>
            <p:cNvSpPr/>
            <p:nvPr/>
          </p:nvSpPr>
          <p:spPr>
            <a:xfrm>
              <a:off x="9362970" y="2876380"/>
              <a:ext cx="1240326" cy="527835"/>
            </a:xfrm>
            <a:prstGeom prst="roundRect">
              <a:avLst/>
            </a:prstGeom>
            <a:solidFill>
              <a:srgbClr val="FFCC66"/>
            </a:solidFill>
            <a:ln w="19050">
              <a:solidFill>
                <a:srgbClr val="FF0066"/>
              </a:solidFill>
            </a:ln>
            <a:scene3d>
              <a:camera prst="orthographicFront">
                <a:rot lat="0" lon="0" rev="0"/>
              </a:camera>
              <a:lightRig rig="balanced" dir="tr"/>
            </a:scene3d>
            <a:sp3d prstMaterial="matte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endParaRPr lang="en-US" sz="1600" b="1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9341111" y="2804739"/>
              <a:ext cx="1282045" cy="6330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Bookman Old Style" pitchFamily="18" charset="0"/>
                  <a:ea typeface="Cambria Math" panose="02040503050406030204" pitchFamily="18" charset="0"/>
                </a:rPr>
                <a:t>Parts of base</a:t>
              </a:r>
            </a:p>
          </p:txBody>
        </p:sp>
      </p:grpSp>
      <p:sp>
        <p:nvSpPr>
          <p:cNvPr id="96" name="Rectangle 95"/>
          <p:cNvSpPr/>
          <p:nvPr/>
        </p:nvSpPr>
        <p:spPr>
          <a:xfrm>
            <a:off x="6146252" y="1975921"/>
            <a:ext cx="5778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</a:rPr>
              <a:t>And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644034" y="1410851"/>
            <a:ext cx="1077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We have,</a:t>
            </a:r>
            <a:endParaRPr lang="en-US" sz="1400" b="1" dirty="0">
              <a:latin typeface="Symbol" pitchFamily="18" charset="2"/>
            </a:endParaRPr>
          </a:p>
        </p:txBody>
      </p:sp>
      <p:cxnSp>
        <p:nvCxnSpPr>
          <p:cNvPr id="98" name="Straight Connector 97"/>
          <p:cNvCxnSpPr/>
          <p:nvPr/>
        </p:nvCxnSpPr>
        <p:spPr>
          <a:xfrm>
            <a:off x="2715754" y="1614035"/>
            <a:ext cx="2238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947932" y="146179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cxnSp>
        <p:nvCxnSpPr>
          <p:cNvPr id="100" name="Straight Connector 99"/>
          <p:cNvCxnSpPr/>
          <p:nvPr/>
        </p:nvCxnSpPr>
        <p:spPr>
          <a:xfrm>
            <a:off x="3239363" y="1614035"/>
            <a:ext cx="2238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3429782" y="146179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cxnSp>
        <p:nvCxnSpPr>
          <p:cNvPr id="102" name="Straight Connector 101"/>
          <p:cNvCxnSpPr/>
          <p:nvPr/>
        </p:nvCxnSpPr>
        <p:spPr>
          <a:xfrm>
            <a:off x="3746879" y="1614035"/>
            <a:ext cx="2238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3683065" y="1314296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x</a:t>
            </a:r>
            <a:r>
              <a:rPr lang="en-US" sz="1400" b="1" baseline="-25000" dirty="0">
                <a:latin typeface="Bookman Old Style" pitchFamily="18" charset="0"/>
              </a:rPr>
              <a:t>2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3676650" y="1534344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y</a:t>
            </a:r>
            <a:r>
              <a:rPr lang="en-US" sz="1400" b="1" baseline="-25000" dirty="0">
                <a:latin typeface="Bookman Old Style" pitchFamily="18" charset="0"/>
              </a:rPr>
              <a:t>2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644035" y="1982878"/>
            <a:ext cx="696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Here,</a:t>
            </a:r>
            <a:endParaRPr lang="en-US" sz="1400" b="1" dirty="0">
              <a:latin typeface="Symbol" pitchFamily="18" charset="2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508607" y="198287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2674311" y="1982878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1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2246905" y="1952398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x</a:t>
            </a:r>
            <a:r>
              <a:rPr lang="en-US" sz="1400" b="1" baseline="-25000" dirty="0">
                <a:latin typeface="Bookman Old Style" pitchFamily="18" charset="0"/>
              </a:rPr>
              <a:t>1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2862695" y="1982878"/>
            <a:ext cx="526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and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3536489" y="198287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3709813" y="1982878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75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3290027" y="1952398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y</a:t>
            </a:r>
            <a:r>
              <a:rPr lang="en-US" sz="1400" b="1" baseline="-25000" dirty="0">
                <a:latin typeface="Bookman Old Style" pitchFamily="18" charset="0"/>
              </a:rPr>
              <a:t>1</a:t>
            </a:r>
          </a:p>
        </p:txBody>
      </p:sp>
      <p:cxnSp>
        <p:nvCxnSpPr>
          <p:cNvPr id="113" name="Straight Connector 112"/>
          <p:cNvCxnSpPr/>
          <p:nvPr/>
        </p:nvCxnSpPr>
        <p:spPr>
          <a:xfrm>
            <a:off x="2366111" y="2593440"/>
            <a:ext cx="23528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2660640" y="243554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331789" y="2328228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1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270875" y="2548276"/>
            <a:ext cx="428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75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cxnSp>
        <p:nvCxnSpPr>
          <p:cNvPr id="117" name="Straight Connector 116"/>
          <p:cNvCxnSpPr/>
          <p:nvPr/>
        </p:nvCxnSpPr>
        <p:spPr>
          <a:xfrm>
            <a:off x="3016674" y="2593440"/>
            <a:ext cx="44039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3047120" y="2306799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x</a:t>
            </a:r>
            <a:r>
              <a:rPr lang="en-US" sz="1400" b="1" baseline="-25000" dirty="0">
                <a:latin typeface="Bookman Old Style" pitchFamily="18" charset="0"/>
              </a:rPr>
              <a:t>2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2896438" y="2548276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1800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1121525" y="2931478"/>
            <a:ext cx="32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2340725" y="2931478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x</a:t>
            </a:r>
            <a:r>
              <a:rPr lang="en-US" sz="1400" b="1" baseline="-25000" dirty="0">
                <a:latin typeface="Bookman Old Style" pitchFamily="18" charset="0"/>
              </a:rPr>
              <a:t>2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2660640" y="293147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2896438" y="2833688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1800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cxnSp>
        <p:nvCxnSpPr>
          <p:cNvPr id="124" name="Straight Connector 123"/>
          <p:cNvCxnSpPr/>
          <p:nvPr/>
        </p:nvCxnSpPr>
        <p:spPr>
          <a:xfrm>
            <a:off x="3009244" y="3087965"/>
            <a:ext cx="45397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3026525" y="3036451"/>
            <a:ext cx="428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75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cxnSp>
        <p:nvCxnSpPr>
          <p:cNvPr id="126" name="Straight Connector 125"/>
          <p:cNvCxnSpPr/>
          <p:nvPr/>
        </p:nvCxnSpPr>
        <p:spPr>
          <a:xfrm flipV="1">
            <a:off x="2998969" y="2950870"/>
            <a:ext cx="490025" cy="7341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3128491" y="3172082"/>
            <a:ext cx="228600" cy="50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3404784" y="2762672"/>
            <a:ext cx="463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</a:rPr>
              <a:t>360</a:t>
            </a:r>
            <a:endParaRPr lang="en-US" sz="1100" b="1" baseline="-250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3274173" y="3146225"/>
            <a:ext cx="3706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</a:rPr>
              <a:t>15</a:t>
            </a:r>
            <a:endParaRPr lang="en-US" sz="1100" b="1" baseline="-250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130" name="Straight Connector 129"/>
          <p:cNvCxnSpPr/>
          <p:nvPr/>
        </p:nvCxnSpPr>
        <p:spPr>
          <a:xfrm flipV="1">
            <a:off x="3512350" y="2860027"/>
            <a:ext cx="247542" cy="718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3372290" y="3251630"/>
            <a:ext cx="188925" cy="50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3739001" y="2736481"/>
            <a:ext cx="3706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</a:rPr>
              <a:t>72</a:t>
            </a:r>
            <a:endParaRPr lang="en-US" sz="1100" b="1" baseline="-250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3548020" y="3181940"/>
            <a:ext cx="2776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</a:rPr>
              <a:t>3</a:t>
            </a:r>
            <a:endParaRPr lang="en-US" sz="1100" b="1" baseline="-250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134" name="Straight Connector 133"/>
          <p:cNvCxnSpPr/>
          <p:nvPr/>
        </p:nvCxnSpPr>
        <p:spPr>
          <a:xfrm flipV="1">
            <a:off x="3846181" y="2831466"/>
            <a:ext cx="161119" cy="7659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 flipV="1">
            <a:off x="3642772" y="3282011"/>
            <a:ext cx="88135" cy="6146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3981664" y="2705528"/>
            <a:ext cx="3706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</a:rPr>
              <a:t>24</a:t>
            </a:r>
            <a:endParaRPr lang="en-US" sz="1100" b="1" baseline="-250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3708532" y="3208131"/>
            <a:ext cx="2776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</a:rPr>
              <a:t>1</a:t>
            </a:r>
            <a:endParaRPr lang="en-US" sz="1100" b="1" baseline="-250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69125" y="3642678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139" name="Rounded Rectangle 138"/>
          <p:cNvSpPr/>
          <p:nvPr/>
        </p:nvSpPr>
        <p:spPr>
          <a:xfrm>
            <a:off x="1362991" y="3657491"/>
            <a:ext cx="4214212" cy="278150"/>
          </a:xfrm>
          <a:prstGeom prst="roundRect">
            <a:avLst/>
          </a:prstGeom>
          <a:gradFill flip="none" rotWithShape="1">
            <a:gsLst>
              <a:gs pos="0">
                <a:srgbClr val="00FFFF">
                  <a:tint val="66000"/>
                  <a:satMod val="160000"/>
                </a:srgbClr>
              </a:gs>
              <a:gs pos="29000">
                <a:srgbClr val="00FFFF">
                  <a:tint val="44500"/>
                  <a:satMod val="160000"/>
                </a:srgbClr>
              </a:gs>
              <a:gs pos="100000">
                <a:srgbClr val="00FFFF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>
            <a:solidFill>
              <a:srgbClr val="CC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1344649" y="3642678"/>
            <a:ext cx="4348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</a:rPr>
              <a:t>Thus, the required red pigment  =  24 parts.</a:t>
            </a:r>
          </a:p>
        </p:txBody>
      </p:sp>
      <p:sp>
        <p:nvSpPr>
          <p:cNvPr id="141" name="Rounded Rectangle 140"/>
          <p:cNvSpPr/>
          <p:nvPr/>
        </p:nvSpPr>
        <p:spPr>
          <a:xfrm>
            <a:off x="2708123" y="1416919"/>
            <a:ext cx="234634" cy="172292"/>
          </a:xfrm>
          <a:prstGeom prst="roundRect">
            <a:avLst>
              <a:gd name="adj" fmla="val 11905"/>
            </a:avLst>
          </a:prstGeom>
          <a:solidFill>
            <a:srgbClr val="FFFF99"/>
          </a:solidFill>
          <a:ln w="1270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19" name="Rounded Rectangle 218"/>
          <p:cNvSpPr/>
          <p:nvPr/>
        </p:nvSpPr>
        <p:spPr>
          <a:xfrm>
            <a:off x="3277609" y="1414266"/>
            <a:ext cx="147377" cy="183948"/>
          </a:xfrm>
          <a:prstGeom prst="roundRect">
            <a:avLst>
              <a:gd name="adj" fmla="val 11905"/>
            </a:avLst>
          </a:prstGeom>
          <a:solidFill>
            <a:srgbClr val="FFFF99"/>
          </a:solidFill>
          <a:ln w="1270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3201266" y="1352396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1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2651940" y="1314296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x</a:t>
            </a:r>
            <a:r>
              <a:rPr lang="en-US" sz="1400" b="1" baseline="-25000" dirty="0">
                <a:latin typeface="Bookman Old Style" pitchFamily="18" charset="0"/>
              </a:rPr>
              <a:t>1</a:t>
            </a:r>
          </a:p>
        </p:txBody>
      </p:sp>
      <p:sp>
        <p:nvSpPr>
          <p:cNvPr id="222" name="Rounded Rectangle 221"/>
          <p:cNvSpPr/>
          <p:nvPr/>
        </p:nvSpPr>
        <p:spPr>
          <a:xfrm>
            <a:off x="2715118" y="1641297"/>
            <a:ext cx="234634" cy="172292"/>
          </a:xfrm>
          <a:prstGeom prst="roundRect">
            <a:avLst>
              <a:gd name="adj" fmla="val 11905"/>
            </a:avLst>
          </a:prstGeom>
          <a:solidFill>
            <a:srgbClr val="FFFF99"/>
          </a:solidFill>
          <a:ln w="1270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23" name="Rounded Rectangle 222"/>
          <p:cNvSpPr/>
          <p:nvPr/>
        </p:nvSpPr>
        <p:spPr>
          <a:xfrm>
            <a:off x="3220753" y="1632903"/>
            <a:ext cx="261089" cy="183948"/>
          </a:xfrm>
          <a:prstGeom prst="roundRect">
            <a:avLst>
              <a:gd name="adj" fmla="val 11905"/>
            </a:avLst>
          </a:prstGeom>
          <a:solidFill>
            <a:srgbClr val="FFFF99"/>
          </a:solidFill>
          <a:ln w="1270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3138015" y="1568014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75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2645525" y="1534344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y</a:t>
            </a:r>
            <a:r>
              <a:rPr lang="en-US" sz="1400" b="1" baseline="-25000" dirty="0">
                <a:latin typeface="Bookman Old Style" pitchFamily="18" charset="0"/>
              </a:rPr>
              <a:t>1</a:t>
            </a:r>
          </a:p>
        </p:txBody>
      </p:sp>
      <p:sp>
        <p:nvSpPr>
          <p:cNvPr id="226" name="Curved Up Arrow 225"/>
          <p:cNvSpPr/>
          <p:nvPr/>
        </p:nvSpPr>
        <p:spPr>
          <a:xfrm>
            <a:off x="2451360" y="2787524"/>
            <a:ext cx="704790" cy="197250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7" name="Rounded Rectangle 226"/>
          <p:cNvSpPr/>
          <p:nvPr/>
        </p:nvSpPr>
        <p:spPr>
          <a:xfrm>
            <a:off x="685146" y="657860"/>
            <a:ext cx="2000028" cy="320040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8" name="Rounded Rectangle 227"/>
          <p:cNvSpPr/>
          <p:nvPr/>
        </p:nvSpPr>
        <p:spPr>
          <a:xfrm>
            <a:off x="2962025" y="666045"/>
            <a:ext cx="3001624" cy="320040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9" name="Rounded Rectangle 228"/>
          <p:cNvSpPr/>
          <p:nvPr/>
        </p:nvSpPr>
        <p:spPr>
          <a:xfrm>
            <a:off x="5837323" y="653479"/>
            <a:ext cx="1406574" cy="320040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8080" y="655654"/>
            <a:ext cx="7685320" cy="4986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228600" algn="ctr"/>
              </a:tabLst>
            </a:pP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	 </a:t>
            </a: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In question 2 above, if a part of a red pigment requires 75mL of base, how   </a:t>
            </a:r>
            <a:b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</a:b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   much red pigment we mix with 1800 ml of base? 	</a:t>
            </a:r>
          </a:p>
        </p:txBody>
      </p:sp>
    </p:spTree>
    <p:extLst>
      <p:ext uri="{BB962C8B-B14F-4D97-AF65-F5344CB8AC3E}">
        <p14:creationId xmlns:p14="http://schemas.microsoft.com/office/powerpoint/2010/main" val="235036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500"/>
                            </p:stCondLst>
                            <p:childTnLst>
                              <p:par>
                                <p:cTn id="3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  <p:bldP spid="9" grpId="0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6" grpId="0"/>
      <p:bldP spid="96" grpId="1"/>
      <p:bldP spid="97" grpId="0"/>
      <p:bldP spid="99" grpId="0"/>
      <p:bldP spid="101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4" grpId="0"/>
      <p:bldP spid="115" grpId="0"/>
      <p:bldP spid="116" grpId="0"/>
      <p:bldP spid="118" grpId="0"/>
      <p:bldP spid="119" grpId="0"/>
      <p:bldP spid="120" grpId="0"/>
      <p:bldP spid="121" grpId="0"/>
      <p:bldP spid="122" grpId="0"/>
      <p:bldP spid="123" grpId="0"/>
      <p:bldP spid="125" grpId="0"/>
      <p:bldP spid="128" grpId="0"/>
      <p:bldP spid="129" grpId="0"/>
      <p:bldP spid="132" grpId="0"/>
      <p:bldP spid="133" grpId="0"/>
      <p:bldP spid="136" grpId="0"/>
      <p:bldP spid="137" grpId="0"/>
      <p:bldP spid="138" grpId="0"/>
      <p:bldP spid="139" grpId="0" animBg="1"/>
      <p:bldP spid="140" grpId="0"/>
      <p:bldP spid="141" grpId="0" animBg="1"/>
      <p:bldP spid="141" grpId="1" animBg="1"/>
      <p:bldP spid="219" grpId="0" animBg="1"/>
      <p:bldP spid="219" grpId="1" animBg="1"/>
      <p:bldP spid="220" grpId="0"/>
      <p:bldP spid="221" grpId="0"/>
      <p:bldP spid="222" grpId="0" animBg="1"/>
      <p:bldP spid="222" grpId="1" animBg="1"/>
      <p:bldP spid="223" grpId="0" animBg="1"/>
      <p:bldP spid="223" grpId="1" animBg="1"/>
      <p:bldP spid="224" grpId="0"/>
      <p:bldP spid="225" grpId="0"/>
      <p:bldP spid="226" grpId="0" animBg="1"/>
      <p:bldP spid="226" grpId="1" animBg="1"/>
      <p:bldP spid="227" grpId="0" animBg="1"/>
      <p:bldP spid="227" grpId="1" animBg="1"/>
      <p:bldP spid="228" grpId="0" animBg="1"/>
      <p:bldP spid="228" grpId="1" animBg="1"/>
      <p:bldP spid="229" grpId="0" animBg="1"/>
      <p:bldP spid="229" grpId="1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grupoplascencia.com/img/background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70" y="-45590"/>
            <a:ext cx="9162369" cy="5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472769" y="660390"/>
            <a:ext cx="8165592" cy="520981"/>
          </a:xfrm>
          <a:prstGeom prst="roundRect">
            <a:avLst/>
          </a:prstGeom>
          <a:solidFill>
            <a:srgbClr val="00FFFF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4" name="Pentagon 3"/>
          <p:cNvSpPr/>
          <p:nvPr/>
        </p:nvSpPr>
        <p:spPr>
          <a:xfrm>
            <a:off x="561503" y="206161"/>
            <a:ext cx="1700816" cy="381000"/>
          </a:xfrm>
          <a:prstGeom prst="homePlate">
            <a:avLst/>
          </a:prstGeom>
          <a:solidFill>
            <a:srgbClr val="00206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EXERCISE 13.1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72769" y="1232808"/>
            <a:ext cx="8165592" cy="3701142"/>
          </a:xfrm>
          <a:prstGeom prst="roundRect">
            <a:avLst>
              <a:gd name="adj" fmla="val 11614"/>
            </a:avLst>
          </a:prstGeom>
          <a:solidFill>
            <a:srgbClr val="CDAFED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93320" y="1258209"/>
            <a:ext cx="695730" cy="346364"/>
          </a:xfrm>
          <a:prstGeom prst="roundRect">
            <a:avLst>
              <a:gd name="adj" fmla="val 50000"/>
            </a:avLst>
          </a:prstGeom>
          <a:solidFill>
            <a:srgbClr val="FF0000">
              <a:alpha val="50196"/>
            </a:srgbClr>
          </a:solidFill>
          <a:ln>
            <a:solidFill>
              <a:srgbClr val="0033CC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80008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Sol :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692158" y="669016"/>
            <a:ext cx="5937241" cy="320040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4306054" y="696180"/>
            <a:ext cx="1110182" cy="208805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609769" y="1351042"/>
            <a:ext cx="2977862" cy="1055608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Which are the two quantities that are varying ?</a:t>
            </a:r>
          </a:p>
          <a:p>
            <a:pPr algn="ctr"/>
            <a:endParaRPr lang="en-US" sz="1400" b="1" dirty="0">
              <a:solidFill>
                <a:srgbClr val="0000FF"/>
              </a:solidFill>
              <a:latin typeface="Bookman Old Style" pitchFamily="18" charset="0"/>
              <a:ea typeface="Cambria Math" panose="02040503050406030204" pitchFamily="18" charset="0"/>
            </a:endParaRPr>
          </a:p>
          <a:p>
            <a:pPr algn="ctr"/>
            <a:endParaRPr lang="en-US" sz="1400" b="1" dirty="0">
              <a:solidFill>
                <a:srgbClr val="0000FF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4697820" y="1878622"/>
            <a:ext cx="1425496" cy="523220"/>
            <a:chOff x="9128931" y="2804739"/>
            <a:chExt cx="1897327" cy="633095"/>
          </a:xfrm>
        </p:grpSpPr>
        <p:sp>
          <p:nvSpPr>
            <p:cNvPr id="79" name="Rounded Rectangle 78"/>
            <p:cNvSpPr/>
            <p:nvPr/>
          </p:nvSpPr>
          <p:spPr>
            <a:xfrm>
              <a:off x="9251156" y="2868660"/>
              <a:ext cx="1625145" cy="520618"/>
            </a:xfrm>
            <a:prstGeom prst="roundRect">
              <a:avLst/>
            </a:prstGeom>
            <a:solidFill>
              <a:srgbClr val="FFCC66"/>
            </a:solidFill>
            <a:ln w="19050">
              <a:solidFill>
                <a:srgbClr val="FF0066"/>
              </a:solidFill>
            </a:ln>
            <a:scene3d>
              <a:camera prst="orthographicFront">
                <a:rot lat="0" lon="0" rev="0"/>
              </a:camera>
              <a:lightRig rig="balanced" dir="tr"/>
            </a:scene3d>
            <a:sp3d prstMaterial="matte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endParaRPr lang="en-US" sz="1600" b="1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9128931" y="2804739"/>
              <a:ext cx="1897327" cy="6330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Bookman Old Style" pitchFamily="18" charset="0"/>
                  <a:ea typeface="Cambria Math" panose="02040503050406030204" pitchFamily="18" charset="0"/>
                </a:rPr>
                <a:t>Number of bottles filled 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6563959" y="1878614"/>
            <a:ext cx="963223" cy="523220"/>
            <a:chOff x="9358015" y="2804739"/>
            <a:chExt cx="1282045" cy="633097"/>
          </a:xfrm>
        </p:grpSpPr>
        <p:sp>
          <p:nvSpPr>
            <p:cNvPr id="82" name="Rounded Rectangle 81"/>
            <p:cNvSpPr/>
            <p:nvPr/>
          </p:nvSpPr>
          <p:spPr>
            <a:xfrm>
              <a:off x="9362970" y="2876380"/>
              <a:ext cx="1240326" cy="527835"/>
            </a:xfrm>
            <a:prstGeom prst="roundRect">
              <a:avLst/>
            </a:prstGeom>
            <a:solidFill>
              <a:srgbClr val="FFCC66"/>
            </a:solidFill>
            <a:ln w="19050">
              <a:solidFill>
                <a:srgbClr val="FF0066"/>
              </a:solidFill>
            </a:ln>
            <a:scene3d>
              <a:camera prst="orthographicFront">
                <a:rot lat="0" lon="0" rev="0"/>
              </a:camera>
              <a:lightRig rig="balanced" dir="tr"/>
            </a:scene3d>
            <a:sp3d prstMaterial="matte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endParaRPr lang="en-US" sz="1600" b="1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9358015" y="2804739"/>
              <a:ext cx="1282045" cy="6330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Bookman Old Style" pitchFamily="18" charset="0"/>
                  <a:ea typeface="Cambria Math" panose="02040503050406030204" pitchFamily="18" charset="0"/>
                </a:rPr>
                <a:t>Number of hours</a:t>
              </a:r>
            </a:p>
          </p:txBody>
        </p:sp>
      </p:grpSp>
      <p:sp>
        <p:nvSpPr>
          <p:cNvPr id="84" name="Rectangle 83"/>
          <p:cNvSpPr/>
          <p:nvPr/>
        </p:nvSpPr>
        <p:spPr>
          <a:xfrm>
            <a:off x="6013822" y="1961713"/>
            <a:ext cx="5778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</a:rPr>
              <a:t>And</a:t>
            </a:r>
          </a:p>
        </p:txBody>
      </p:sp>
      <p:grpSp>
        <p:nvGrpSpPr>
          <p:cNvPr id="85" name="Group 84"/>
          <p:cNvGrpSpPr/>
          <p:nvPr/>
        </p:nvGrpSpPr>
        <p:grpSpPr>
          <a:xfrm>
            <a:off x="1556135" y="1294130"/>
            <a:ext cx="4133840" cy="862954"/>
            <a:chOff x="736071" y="3118957"/>
            <a:chExt cx="4216930" cy="862954"/>
          </a:xfrm>
        </p:grpSpPr>
        <p:grpSp>
          <p:nvGrpSpPr>
            <p:cNvPr id="142" name="Group 141"/>
            <p:cNvGrpSpPr/>
            <p:nvPr/>
          </p:nvGrpSpPr>
          <p:grpSpPr>
            <a:xfrm>
              <a:off x="736071" y="3138778"/>
              <a:ext cx="4216930" cy="843133"/>
              <a:chOff x="1608686" y="4973498"/>
              <a:chExt cx="2934573" cy="1111097"/>
            </a:xfrm>
          </p:grpSpPr>
          <p:sp>
            <p:nvSpPr>
              <p:cNvPr id="145" name="Rectangle 144"/>
              <p:cNvSpPr/>
              <p:nvPr/>
            </p:nvSpPr>
            <p:spPr>
              <a:xfrm>
                <a:off x="1611229" y="4973498"/>
                <a:ext cx="2932030" cy="1102124"/>
              </a:xfrm>
              <a:prstGeom prst="rect">
                <a:avLst/>
              </a:prstGeom>
              <a:gradFill flip="none" rotWithShape="1">
                <a:gsLst>
                  <a:gs pos="0">
                    <a:srgbClr val="66FF66">
                      <a:tint val="66000"/>
                      <a:satMod val="160000"/>
                    </a:srgbClr>
                  </a:gs>
                  <a:gs pos="50000">
                    <a:srgbClr val="66FF66">
                      <a:tint val="44500"/>
                      <a:satMod val="160000"/>
                    </a:srgbClr>
                  </a:gs>
                  <a:gs pos="100000">
                    <a:srgbClr val="66FF66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  <a:scene3d>
                <a:camera prst="obliqueTop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Bookman Old Style" pitchFamily="18" charset="0"/>
                </a:endParaRPr>
              </a:p>
            </p:txBody>
          </p:sp>
          <p:grpSp>
            <p:nvGrpSpPr>
              <p:cNvPr id="146" name="Group 37"/>
              <p:cNvGrpSpPr/>
              <p:nvPr/>
            </p:nvGrpSpPr>
            <p:grpSpPr>
              <a:xfrm>
                <a:off x="1608686" y="4973499"/>
                <a:ext cx="2934572" cy="1111096"/>
                <a:chOff x="586485" y="1676401"/>
                <a:chExt cx="5211282" cy="653287"/>
              </a:xfrm>
            </p:grpSpPr>
            <p:sp>
              <p:nvSpPr>
                <p:cNvPr id="147" name="Rectangle 146"/>
                <p:cNvSpPr/>
                <p:nvPr/>
              </p:nvSpPr>
              <p:spPr>
                <a:xfrm>
                  <a:off x="586487" y="1676401"/>
                  <a:ext cx="5211280" cy="64801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b="1">
                    <a:ln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586485" y="1904896"/>
                  <a:ext cx="520937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 rot="5400000">
                  <a:off x="3271839" y="2003378"/>
                  <a:ext cx="651827" cy="79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>
                  <a:off x="586485" y="2120458"/>
                  <a:ext cx="520937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3" name="TextBox 142"/>
            <p:cNvSpPr txBox="1"/>
            <p:nvPr/>
          </p:nvSpPr>
          <p:spPr>
            <a:xfrm>
              <a:off x="742655" y="3118957"/>
              <a:ext cx="24297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Bookman Old Style" pitchFamily="18" charset="0"/>
                </a:rPr>
                <a:t>Number of bottles filled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3192780" y="3118957"/>
              <a:ext cx="17395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Bookman Old Style" pitchFamily="18" charset="0"/>
                </a:rPr>
                <a:t>Number of hours</a:t>
              </a:r>
            </a:p>
          </p:txBody>
        </p:sp>
      </p:grpSp>
      <p:sp>
        <p:nvSpPr>
          <p:cNvPr id="151" name="TextBox 150"/>
          <p:cNvSpPr txBox="1"/>
          <p:nvPr/>
        </p:nvSpPr>
        <p:spPr>
          <a:xfrm>
            <a:off x="4652351" y="1601907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6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2523986" y="1601907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840</a:t>
            </a:r>
          </a:p>
        </p:txBody>
      </p:sp>
      <p:sp>
        <p:nvSpPr>
          <p:cNvPr id="153" name="Rounded Rectangle 152"/>
          <p:cNvSpPr/>
          <p:nvPr/>
        </p:nvSpPr>
        <p:spPr>
          <a:xfrm>
            <a:off x="5589887" y="694315"/>
            <a:ext cx="961591" cy="208805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54" name="Rounded Rectangle 153"/>
          <p:cNvSpPr/>
          <p:nvPr/>
        </p:nvSpPr>
        <p:spPr>
          <a:xfrm>
            <a:off x="682098" y="873972"/>
            <a:ext cx="4134990" cy="320040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5" name="Rounded Rectangle 154"/>
          <p:cNvSpPr/>
          <p:nvPr/>
        </p:nvSpPr>
        <p:spPr>
          <a:xfrm>
            <a:off x="748479" y="908571"/>
            <a:ext cx="1775646" cy="208805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56" name="Rounded Rectangle 155"/>
          <p:cNvSpPr/>
          <p:nvPr/>
        </p:nvSpPr>
        <p:spPr>
          <a:xfrm>
            <a:off x="3706653" y="909891"/>
            <a:ext cx="1113118" cy="208805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4652351" y="1861348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5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2646615" y="1856812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x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813175" y="2254250"/>
            <a:ext cx="6486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For more number of hours, more number of bottles would be filled.</a:t>
            </a:r>
          </a:p>
        </p:txBody>
      </p:sp>
      <p:sp>
        <p:nvSpPr>
          <p:cNvPr id="160" name="Rounded Rectangle 159"/>
          <p:cNvSpPr/>
          <p:nvPr/>
        </p:nvSpPr>
        <p:spPr>
          <a:xfrm>
            <a:off x="6255180" y="1209411"/>
            <a:ext cx="2427850" cy="58163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Therefore this is a case of direct variation</a:t>
            </a:r>
          </a:p>
        </p:txBody>
      </p:sp>
      <p:sp>
        <p:nvSpPr>
          <p:cNvPr id="161" name="Rounded Rectangle 160"/>
          <p:cNvSpPr/>
          <p:nvPr/>
        </p:nvSpPr>
        <p:spPr>
          <a:xfrm>
            <a:off x="6707815" y="1187450"/>
            <a:ext cx="1975215" cy="73120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Therefore we will take the ratio of the quantities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2523986" y="2627996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840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2627694" y="2811465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x</a:t>
            </a:r>
          </a:p>
        </p:txBody>
      </p:sp>
      <p:cxnSp>
        <p:nvCxnSpPr>
          <p:cNvPr id="164" name="Straight Connector 163"/>
          <p:cNvCxnSpPr/>
          <p:nvPr/>
        </p:nvCxnSpPr>
        <p:spPr>
          <a:xfrm>
            <a:off x="2622545" y="2887664"/>
            <a:ext cx="32334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2991225" y="273705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3211900" y="2627996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6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3210297" y="2830517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5</a:t>
            </a:r>
          </a:p>
        </p:txBody>
      </p:sp>
      <p:cxnSp>
        <p:nvCxnSpPr>
          <p:cNvPr id="168" name="Straight Connector 167"/>
          <p:cNvCxnSpPr/>
          <p:nvPr/>
        </p:nvCxnSpPr>
        <p:spPr>
          <a:xfrm>
            <a:off x="3263157" y="2887664"/>
            <a:ext cx="20077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/>
          <p:cNvSpPr txBox="1"/>
          <p:nvPr/>
        </p:nvSpPr>
        <p:spPr>
          <a:xfrm>
            <a:off x="1270375" y="3089473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170" name="Right Arrow 169"/>
          <p:cNvSpPr/>
          <p:nvPr/>
        </p:nvSpPr>
        <p:spPr>
          <a:xfrm rot="1807267">
            <a:off x="2977304" y="2836021"/>
            <a:ext cx="365325" cy="102120"/>
          </a:xfrm>
          <a:prstGeom prst="rightArrow">
            <a:avLst>
              <a:gd name="adj1" fmla="val 0"/>
              <a:gd name="adj2" fmla="val 6295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extBox 170"/>
          <p:cNvSpPr txBox="1"/>
          <p:nvPr/>
        </p:nvSpPr>
        <p:spPr>
          <a:xfrm>
            <a:off x="2589425" y="3089473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6</a:t>
            </a:r>
            <a:r>
              <a:rPr lang="en-US" sz="1400" b="1" i="1" dirty="0">
                <a:latin typeface="Bookman Old Style" pitchFamily="18" charset="0"/>
              </a:rPr>
              <a:t>x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2991225" y="308947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</a:p>
        </p:txBody>
      </p:sp>
      <p:sp>
        <p:nvSpPr>
          <p:cNvPr id="173" name="TextBox 172"/>
          <p:cNvSpPr txBox="1"/>
          <p:nvPr/>
        </p:nvSpPr>
        <p:spPr>
          <a:xfrm>
            <a:off x="3210297" y="3089473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/>
              <p:cNvSpPr txBox="1"/>
              <p:nvPr/>
            </p:nvSpPr>
            <p:spPr>
              <a:xfrm>
                <a:off x="3391275" y="3089473"/>
                <a:ext cx="265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74" name="TextBox 1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275" y="3089473"/>
                <a:ext cx="265201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5" name="TextBox 174"/>
          <p:cNvSpPr txBox="1"/>
          <p:nvPr/>
        </p:nvSpPr>
        <p:spPr>
          <a:xfrm>
            <a:off x="3553199" y="3089473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840</a:t>
            </a:r>
          </a:p>
        </p:txBody>
      </p:sp>
      <p:sp>
        <p:nvSpPr>
          <p:cNvPr id="176" name="Right Arrow 175"/>
          <p:cNvSpPr/>
          <p:nvPr/>
        </p:nvSpPr>
        <p:spPr>
          <a:xfrm rot="19792733" flipH="1">
            <a:off x="2927888" y="2841264"/>
            <a:ext cx="365325" cy="102120"/>
          </a:xfrm>
          <a:prstGeom prst="rightArrow">
            <a:avLst>
              <a:gd name="adj1" fmla="val 0"/>
              <a:gd name="adj2" fmla="val 6295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TextBox 176"/>
          <p:cNvSpPr txBox="1"/>
          <p:nvPr/>
        </p:nvSpPr>
        <p:spPr>
          <a:xfrm>
            <a:off x="1270375" y="3385820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2702300" y="3385820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x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2991225" y="3385820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3210297" y="3385820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TextBox 180"/>
              <p:cNvSpPr txBox="1"/>
              <p:nvPr/>
            </p:nvSpPr>
            <p:spPr>
              <a:xfrm>
                <a:off x="3391275" y="3387725"/>
                <a:ext cx="265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81" name="TextBox 1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275" y="3387725"/>
                <a:ext cx="265201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2" name="TextBox 181"/>
          <p:cNvSpPr txBox="1"/>
          <p:nvPr/>
        </p:nvSpPr>
        <p:spPr>
          <a:xfrm>
            <a:off x="3553199" y="3387725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840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3468956" y="3590928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6</a:t>
            </a:r>
          </a:p>
        </p:txBody>
      </p:sp>
      <p:cxnSp>
        <p:nvCxnSpPr>
          <p:cNvPr id="184" name="Straight Connector 183"/>
          <p:cNvCxnSpPr/>
          <p:nvPr/>
        </p:nvCxnSpPr>
        <p:spPr>
          <a:xfrm>
            <a:off x="3299314" y="3648075"/>
            <a:ext cx="71000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rot="360000" flipH="1">
            <a:off x="3659663" y="3477917"/>
            <a:ext cx="323281" cy="11701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rot="900000" flipH="1">
            <a:off x="3570060" y="3695968"/>
            <a:ext cx="99905" cy="1025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3616700" y="3657600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2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88" name="Rectangle 187"/>
          <p:cNvSpPr/>
          <p:nvPr/>
        </p:nvSpPr>
        <p:spPr>
          <a:xfrm>
            <a:off x="3938691" y="3349625"/>
            <a:ext cx="4876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140</a:t>
            </a:r>
            <a:endParaRPr lang="en-US" sz="12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1270375" y="3798112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2702300" y="3798112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x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2991225" y="379811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3211900" y="3798112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700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965575" y="4122303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194" name="Rounded Rectangle 193"/>
          <p:cNvSpPr/>
          <p:nvPr/>
        </p:nvSpPr>
        <p:spPr>
          <a:xfrm>
            <a:off x="1359441" y="4137116"/>
            <a:ext cx="4214212" cy="278150"/>
          </a:xfrm>
          <a:prstGeom prst="roundRect">
            <a:avLst/>
          </a:prstGeom>
          <a:gradFill flip="none" rotWithShape="1">
            <a:gsLst>
              <a:gs pos="0">
                <a:srgbClr val="00FFFF">
                  <a:tint val="66000"/>
                  <a:satMod val="160000"/>
                </a:srgbClr>
              </a:gs>
              <a:gs pos="29000">
                <a:srgbClr val="00FFFF">
                  <a:tint val="44500"/>
                  <a:satMod val="160000"/>
                </a:srgbClr>
              </a:gs>
              <a:gs pos="100000">
                <a:srgbClr val="00FFFF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>
            <a:solidFill>
              <a:srgbClr val="CC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1319065" y="4122303"/>
            <a:ext cx="4348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</a:rPr>
              <a:t>Thus, the required number of bottles  =  700</a:t>
            </a:r>
          </a:p>
        </p:txBody>
      </p:sp>
      <p:sp>
        <p:nvSpPr>
          <p:cNvPr id="196" name="Rounded Rectangle 195"/>
          <p:cNvSpPr/>
          <p:nvPr/>
        </p:nvSpPr>
        <p:spPr>
          <a:xfrm>
            <a:off x="6563959" y="1351042"/>
            <a:ext cx="2006486" cy="39271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Lets assume it as </a:t>
            </a:r>
            <a:r>
              <a:rPr lang="en-US" sz="1400" b="1" i="1" dirty="0">
                <a:solidFill>
                  <a:schemeClr val="tx1"/>
                </a:solidFill>
                <a:latin typeface="Bookman Old Style" pitchFamily="18" charset="0"/>
              </a:rPr>
              <a:t>x</a:t>
            </a:r>
          </a:p>
        </p:txBody>
      </p:sp>
      <p:sp>
        <p:nvSpPr>
          <p:cNvPr id="5" name="Rectangle 4"/>
          <p:cNvSpPr/>
          <p:nvPr/>
        </p:nvSpPr>
        <p:spPr>
          <a:xfrm>
            <a:off x="468081" y="655654"/>
            <a:ext cx="6407586" cy="4986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228600" algn="ctr"/>
              </a:tabLst>
            </a:pP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	 </a:t>
            </a: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A machine in a soft drink factory fills 840 bottles in six hours.  </a:t>
            </a:r>
            <a:b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</a:b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   How many bottles will it  fill in five hours?	</a:t>
            </a:r>
          </a:p>
        </p:txBody>
      </p:sp>
    </p:spTree>
    <p:extLst>
      <p:ext uri="{BB962C8B-B14F-4D97-AF65-F5344CB8AC3E}">
        <p14:creationId xmlns:p14="http://schemas.microsoft.com/office/powerpoint/2010/main" val="266154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4" dur="5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500"/>
                            </p:stCondLst>
                            <p:childTnLst>
                              <p:par>
                                <p:cTn id="2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500"/>
                            </p:stCondLst>
                            <p:childTnLst>
                              <p:par>
                                <p:cTn id="24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5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500"/>
                            </p:stCondLst>
                            <p:childTnLst>
                              <p:par>
                                <p:cTn id="2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500"/>
                            </p:stCondLst>
                            <p:childTnLst>
                              <p:par>
                                <p:cTn id="2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6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1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1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1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  <p:bldP spid="9" grpId="0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84" grpId="0"/>
      <p:bldP spid="84" grpId="1"/>
      <p:bldP spid="151" grpId="0"/>
      <p:bldP spid="152" grpId="0"/>
      <p:bldP spid="153" grpId="0" animBg="1"/>
      <p:bldP spid="153" grpId="1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57" grpId="0"/>
      <p:bldP spid="158" grpId="0"/>
      <p:bldP spid="159" grpId="0"/>
      <p:bldP spid="160" grpId="0" animBg="1"/>
      <p:bldP spid="160" grpId="1" animBg="1"/>
      <p:bldP spid="161" grpId="0" animBg="1"/>
      <p:bldP spid="161" grpId="1" animBg="1"/>
      <p:bldP spid="162" grpId="0"/>
      <p:bldP spid="163" grpId="0"/>
      <p:bldP spid="165" grpId="0"/>
      <p:bldP spid="166" grpId="0"/>
      <p:bldP spid="167" grpId="0"/>
      <p:bldP spid="169" grpId="0"/>
      <p:bldP spid="170" grpId="0" animBg="1"/>
      <p:bldP spid="170" grpId="1" animBg="1"/>
      <p:bldP spid="171" grpId="0"/>
      <p:bldP spid="172" grpId="0"/>
      <p:bldP spid="173" grpId="0"/>
      <p:bldP spid="174" grpId="0"/>
      <p:bldP spid="175" grpId="0"/>
      <p:bldP spid="176" grpId="0" animBg="1"/>
      <p:bldP spid="176" grpId="1" animBg="1"/>
      <p:bldP spid="177" grpId="0"/>
      <p:bldP spid="178" grpId="0"/>
      <p:bldP spid="179" grpId="0"/>
      <p:bldP spid="180" grpId="0"/>
      <p:bldP spid="181" grpId="0"/>
      <p:bldP spid="182" grpId="0"/>
      <p:bldP spid="183" grpId="0"/>
      <p:bldP spid="187" grpId="0"/>
      <p:bldP spid="188" grpId="0"/>
      <p:bldP spid="189" grpId="0"/>
      <p:bldP spid="190" grpId="0"/>
      <p:bldP spid="191" grpId="0"/>
      <p:bldP spid="192" grpId="0"/>
      <p:bldP spid="193" grpId="0"/>
      <p:bldP spid="194" grpId="0" animBg="1"/>
      <p:bldP spid="195" grpId="0"/>
      <p:bldP spid="196" grpId="0" animBg="1"/>
      <p:bldP spid="196" grpId="1" animBg="1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grupoplascencia.com/img/background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70" y="-45590"/>
            <a:ext cx="9162369" cy="5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472769" y="660390"/>
            <a:ext cx="8165592" cy="696928"/>
          </a:xfrm>
          <a:prstGeom prst="roundRect">
            <a:avLst/>
          </a:prstGeom>
          <a:solidFill>
            <a:srgbClr val="00FFFF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4" name="Pentagon 3"/>
          <p:cNvSpPr/>
          <p:nvPr/>
        </p:nvSpPr>
        <p:spPr>
          <a:xfrm>
            <a:off x="561503" y="206161"/>
            <a:ext cx="1700816" cy="381000"/>
          </a:xfrm>
          <a:prstGeom prst="homePlate">
            <a:avLst/>
          </a:prstGeom>
          <a:solidFill>
            <a:srgbClr val="00206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EXERCISE 13.1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72769" y="1397000"/>
            <a:ext cx="8165592" cy="3536949"/>
          </a:xfrm>
          <a:prstGeom prst="roundRect">
            <a:avLst>
              <a:gd name="adj" fmla="val 11614"/>
            </a:avLst>
          </a:prstGeom>
          <a:solidFill>
            <a:srgbClr val="CDAFED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46660" y="1404620"/>
            <a:ext cx="695730" cy="346364"/>
          </a:xfrm>
          <a:prstGeom prst="roundRect">
            <a:avLst>
              <a:gd name="adj" fmla="val 50000"/>
            </a:avLst>
          </a:prstGeom>
          <a:solidFill>
            <a:srgbClr val="FF0000">
              <a:alpha val="50196"/>
            </a:srgbClr>
          </a:solidFill>
          <a:ln>
            <a:solidFill>
              <a:srgbClr val="0033CC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80008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Sol :</a:t>
            </a:r>
          </a:p>
        </p:txBody>
      </p:sp>
      <p:pic>
        <p:nvPicPr>
          <p:cNvPr id="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76" t="32617" r="25952" b="57836"/>
          <a:stretch/>
        </p:blipFill>
        <p:spPr bwMode="auto">
          <a:xfrm>
            <a:off x="6864843" y="1398533"/>
            <a:ext cx="1779210" cy="845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6" name="TextBox 85"/>
          <p:cNvSpPr txBox="1"/>
          <p:nvPr/>
        </p:nvSpPr>
        <p:spPr>
          <a:xfrm>
            <a:off x="4490377" y="1383686"/>
            <a:ext cx="2977862" cy="1055608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Which are the two quantities that are varying ?</a:t>
            </a:r>
          </a:p>
          <a:p>
            <a:pPr algn="ctr"/>
            <a:endParaRPr lang="en-US" sz="1400" b="1" dirty="0">
              <a:solidFill>
                <a:srgbClr val="0000FF"/>
              </a:solidFill>
              <a:latin typeface="Bookman Old Style" pitchFamily="18" charset="0"/>
              <a:ea typeface="Cambria Math" panose="02040503050406030204" pitchFamily="18" charset="0"/>
            </a:endParaRPr>
          </a:p>
          <a:p>
            <a:pPr algn="ctr"/>
            <a:endParaRPr lang="en-US" sz="1400" b="1" dirty="0">
              <a:solidFill>
                <a:srgbClr val="0000FF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87" name="Group 86"/>
          <p:cNvGrpSpPr/>
          <p:nvPr/>
        </p:nvGrpSpPr>
        <p:grpSpPr>
          <a:xfrm>
            <a:off x="4840196" y="1979639"/>
            <a:ext cx="885119" cy="310259"/>
            <a:chOff x="9488549" y="2900381"/>
            <a:chExt cx="1178089" cy="375413"/>
          </a:xfrm>
        </p:grpSpPr>
        <p:sp>
          <p:nvSpPr>
            <p:cNvPr id="88" name="Rounded Rectangle 87"/>
            <p:cNvSpPr/>
            <p:nvPr/>
          </p:nvSpPr>
          <p:spPr>
            <a:xfrm>
              <a:off x="9538698" y="2936041"/>
              <a:ext cx="1050059" cy="339753"/>
            </a:xfrm>
            <a:prstGeom prst="roundRect">
              <a:avLst/>
            </a:prstGeom>
            <a:solidFill>
              <a:srgbClr val="FFCC66"/>
            </a:solidFill>
            <a:ln w="19050">
              <a:solidFill>
                <a:srgbClr val="FF0066"/>
              </a:solidFill>
            </a:ln>
            <a:scene3d>
              <a:camera prst="orthographicFront">
                <a:rot lat="0" lon="0" rev="0"/>
              </a:camera>
              <a:lightRig rig="balanced" dir="tr"/>
            </a:scene3d>
            <a:sp3d prstMaterial="matte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endParaRPr lang="en-US" sz="1600" b="1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9488549" y="2900381"/>
              <a:ext cx="1178089" cy="3724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Bookman Old Style" pitchFamily="18" charset="0"/>
                  <a:ea typeface="Cambria Math" panose="02040503050406030204" pitchFamily="18" charset="0"/>
                </a:rPr>
                <a:t>Length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190135" y="1873158"/>
            <a:ext cx="1023672" cy="523220"/>
            <a:chOff x="9317447" y="2813959"/>
            <a:chExt cx="1362502" cy="633097"/>
          </a:xfrm>
        </p:grpSpPr>
        <p:sp>
          <p:nvSpPr>
            <p:cNvPr id="91" name="Rounded Rectangle 90"/>
            <p:cNvSpPr/>
            <p:nvPr/>
          </p:nvSpPr>
          <p:spPr>
            <a:xfrm>
              <a:off x="9362970" y="2876380"/>
              <a:ext cx="1240326" cy="527835"/>
            </a:xfrm>
            <a:prstGeom prst="roundRect">
              <a:avLst/>
            </a:prstGeom>
            <a:solidFill>
              <a:srgbClr val="FFCC66"/>
            </a:solidFill>
            <a:ln w="19050">
              <a:solidFill>
                <a:srgbClr val="FF0066"/>
              </a:solidFill>
            </a:ln>
            <a:scene3d>
              <a:camera prst="orthographicFront">
                <a:rot lat="0" lon="0" rev="0"/>
              </a:camera>
              <a:lightRig rig="balanced" dir="tr"/>
            </a:scene3d>
            <a:sp3d prstMaterial="matte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endParaRPr lang="en-US" sz="1600" b="1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9317447" y="2813959"/>
              <a:ext cx="1362502" cy="6330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Bookman Old Style" pitchFamily="18" charset="0"/>
                  <a:ea typeface="Cambria Math" panose="02040503050406030204" pitchFamily="18" charset="0"/>
                </a:rPr>
                <a:t>Enlarged length</a:t>
              </a:r>
            </a:p>
          </p:txBody>
        </p:sp>
      </p:grpSp>
      <p:sp>
        <p:nvSpPr>
          <p:cNvPr id="93" name="Rectangle 92"/>
          <p:cNvSpPr/>
          <p:nvPr/>
        </p:nvSpPr>
        <p:spPr>
          <a:xfrm>
            <a:off x="5679595" y="1980880"/>
            <a:ext cx="5778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</a:rPr>
              <a:t>And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1644080" y="1465811"/>
            <a:ext cx="2778951" cy="862954"/>
            <a:chOff x="736071" y="3118957"/>
            <a:chExt cx="3823805" cy="862954"/>
          </a:xfrm>
        </p:grpSpPr>
        <p:grpSp>
          <p:nvGrpSpPr>
            <p:cNvPr id="95" name="Group 94"/>
            <p:cNvGrpSpPr/>
            <p:nvPr/>
          </p:nvGrpSpPr>
          <p:grpSpPr>
            <a:xfrm>
              <a:off x="736071" y="3138778"/>
              <a:ext cx="3699121" cy="843133"/>
              <a:chOff x="1608686" y="4973498"/>
              <a:chExt cx="2574228" cy="1111097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1611230" y="4973498"/>
                <a:ext cx="2569485" cy="1102124"/>
              </a:xfrm>
              <a:prstGeom prst="rect">
                <a:avLst/>
              </a:prstGeom>
              <a:gradFill flip="none" rotWithShape="1">
                <a:gsLst>
                  <a:gs pos="0">
                    <a:srgbClr val="66FF66">
                      <a:tint val="66000"/>
                      <a:satMod val="160000"/>
                    </a:srgbClr>
                  </a:gs>
                  <a:gs pos="50000">
                    <a:srgbClr val="66FF66">
                      <a:tint val="44500"/>
                      <a:satMod val="160000"/>
                    </a:srgbClr>
                  </a:gs>
                  <a:gs pos="100000">
                    <a:srgbClr val="66FF66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  <a:scene3d>
                <a:camera prst="obliqueTop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Bookman Old Style" pitchFamily="18" charset="0"/>
                </a:endParaRPr>
              </a:p>
            </p:txBody>
          </p:sp>
          <p:grpSp>
            <p:nvGrpSpPr>
              <p:cNvPr id="99" name="Group 37"/>
              <p:cNvGrpSpPr/>
              <p:nvPr/>
            </p:nvGrpSpPr>
            <p:grpSpPr>
              <a:xfrm>
                <a:off x="1608686" y="4973499"/>
                <a:ext cx="2574228" cy="1111096"/>
                <a:chOff x="586485" y="1676401"/>
                <a:chExt cx="4571374" cy="653287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586488" y="1676401"/>
                  <a:ext cx="4567469" cy="64801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b="1">
                    <a:ln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101" name="Straight Connector 100"/>
                <p:cNvCxnSpPr/>
                <p:nvPr/>
              </p:nvCxnSpPr>
              <p:spPr>
                <a:xfrm>
                  <a:off x="586485" y="1904896"/>
                  <a:ext cx="457137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 rot="5400000">
                  <a:off x="1945415" y="2003378"/>
                  <a:ext cx="651827" cy="79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/>
              </p:nvCxnSpPr>
              <p:spPr>
                <a:xfrm>
                  <a:off x="586485" y="2120458"/>
                  <a:ext cx="457137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6" name="TextBox 95"/>
            <p:cNvSpPr txBox="1"/>
            <p:nvPr/>
          </p:nvSpPr>
          <p:spPr>
            <a:xfrm>
              <a:off x="854014" y="3118957"/>
              <a:ext cx="11549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Bookman Old Style" pitchFamily="18" charset="0"/>
                </a:rPr>
                <a:t>Length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2125324" y="3118957"/>
              <a:ext cx="24345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Bookman Old Style" pitchFamily="18" charset="0"/>
                </a:rPr>
                <a:t>Enlarged length</a:t>
              </a:r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3044245" y="1773588"/>
            <a:ext cx="777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50000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2007216" y="1773588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5</a:t>
            </a:r>
          </a:p>
        </p:txBody>
      </p:sp>
      <p:sp>
        <p:nvSpPr>
          <p:cNvPr id="106" name="Rounded Rectangle 105"/>
          <p:cNvSpPr/>
          <p:nvPr/>
        </p:nvSpPr>
        <p:spPr>
          <a:xfrm>
            <a:off x="725493" y="643980"/>
            <a:ext cx="7285031" cy="320040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7171234" y="687159"/>
            <a:ext cx="525447" cy="208805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09" name="Rounded Rectangle 108"/>
          <p:cNvSpPr/>
          <p:nvPr/>
        </p:nvSpPr>
        <p:spPr>
          <a:xfrm>
            <a:off x="3281086" y="687427"/>
            <a:ext cx="2129038" cy="208805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3047816" y="2026068"/>
            <a:ext cx="777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20000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2010787" y="2026068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x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112" name="Rounded Rectangle 111"/>
          <p:cNvSpPr/>
          <p:nvPr/>
        </p:nvSpPr>
        <p:spPr>
          <a:xfrm>
            <a:off x="706202" y="1057910"/>
            <a:ext cx="7420396" cy="320040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4" name="Rounded Rectangle 113"/>
          <p:cNvSpPr/>
          <p:nvPr/>
        </p:nvSpPr>
        <p:spPr>
          <a:xfrm>
            <a:off x="4737530" y="1121146"/>
            <a:ext cx="3330349" cy="208805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15" name="Rounded Rectangle 114"/>
          <p:cNvSpPr/>
          <p:nvPr/>
        </p:nvSpPr>
        <p:spPr>
          <a:xfrm>
            <a:off x="2096059" y="1113527"/>
            <a:ext cx="2172524" cy="208805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16" name="Rounded Rectangle 115"/>
          <p:cNvSpPr/>
          <p:nvPr/>
        </p:nvSpPr>
        <p:spPr>
          <a:xfrm>
            <a:off x="6330521" y="1963422"/>
            <a:ext cx="2006486" cy="35701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Lets assume it as </a:t>
            </a:r>
            <a:r>
              <a:rPr lang="en-US" sz="1400" b="1" i="1" dirty="0">
                <a:solidFill>
                  <a:schemeClr val="tx1"/>
                </a:solidFill>
                <a:latin typeface="Bookman Old Style" pitchFamily="18" charset="0"/>
              </a:rPr>
              <a:t>x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1234083" y="2378446"/>
            <a:ext cx="24994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Actual length of bacteria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891884" y="3007909"/>
            <a:ext cx="6414986" cy="282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Here length and enlarged length of bacteria are indirect proportion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4069671" y="2288688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5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3844246" y="2506496"/>
            <a:ext cx="777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50000</a:t>
            </a:r>
          </a:p>
        </p:txBody>
      </p:sp>
      <p:cxnSp>
        <p:nvCxnSpPr>
          <p:cNvPr id="121" name="Straight Connector 120"/>
          <p:cNvCxnSpPr/>
          <p:nvPr/>
        </p:nvCxnSpPr>
        <p:spPr>
          <a:xfrm>
            <a:off x="3946870" y="2550943"/>
            <a:ext cx="5591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4528597" y="240171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4991752" y="2288688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5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4766327" y="2506496"/>
            <a:ext cx="777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10000</a:t>
            </a:r>
          </a:p>
        </p:txBody>
      </p:sp>
      <p:cxnSp>
        <p:nvCxnSpPr>
          <p:cNvPr id="125" name="Straight Connector 124"/>
          <p:cNvCxnSpPr/>
          <p:nvPr/>
        </p:nvCxnSpPr>
        <p:spPr>
          <a:xfrm>
            <a:off x="4868951" y="2550943"/>
            <a:ext cx="5591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5399983" y="2389018"/>
            <a:ext cx="468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cm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3622006" y="240171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4538255" y="280295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4768862" y="2802957"/>
            <a:ext cx="90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10</a:t>
            </a:r>
            <a:r>
              <a:rPr lang="en-US" sz="1400" b="1" baseline="30000" dirty="0">
                <a:latin typeface="Bookman Old Style" pitchFamily="18" charset="0"/>
              </a:rPr>
              <a:t>–4</a:t>
            </a:r>
            <a:r>
              <a:rPr lang="en-US" sz="1400" b="1" dirty="0">
                <a:latin typeface="Bookman Old Style" pitchFamily="18" charset="0"/>
              </a:rPr>
              <a:t> cm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2611931" y="3190554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5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2339394" y="3400220"/>
            <a:ext cx="793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50000</a:t>
            </a:r>
          </a:p>
        </p:txBody>
      </p:sp>
      <p:cxnSp>
        <p:nvCxnSpPr>
          <p:cNvPr id="132" name="Straight Connector 131"/>
          <p:cNvCxnSpPr/>
          <p:nvPr/>
        </p:nvCxnSpPr>
        <p:spPr>
          <a:xfrm>
            <a:off x="2434643" y="3450222"/>
            <a:ext cx="58014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3079170" y="329960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3498195" y="3190554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x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3298242" y="3400220"/>
            <a:ext cx="777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20000</a:t>
            </a:r>
          </a:p>
        </p:txBody>
      </p:sp>
      <p:cxnSp>
        <p:nvCxnSpPr>
          <p:cNvPr id="136" name="Straight Connector 135"/>
          <p:cNvCxnSpPr/>
          <p:nvPr/>
        </p:nvCxnSpPr>
        <p:spPr>
          <a:xfrm>
            <a:off x="3400687" y="3450222"/>
            <a:ext cx="5486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1053520" y="3624323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138" name="Right Arrow 137"/>
          <p:cNvSpPr/>
          <p:nvPr/>
        </p:nvSpPr>
        <p:spPr>
          <a:xfrm rot="1807267">
            <a:off x="3065249" y="3398579"/>
            <a:ext cx="365325" cy="102120"/>
          </a:xfrm>
          <a:prstGeom prst="rightArrow">
            <a:avLst>
              <a:gd name="adj1" fmla="val 0"/>
              <a:gd name="adj2" fmla="val 6295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TextBox 138"/>
          <p:cNvSpPr txBox="1"/>
          <p:nvPr/>
        </p:nvSpPr>
        <p:spPr>
          <a:xfrm>
            <a:off x="2200340" y="3624323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50000</a:t>
            </a:r>
            <a:r>
              <a:rPr lang="en-US" sz="1400" b="1" i="1" dirty="0">
                <a:latin typeface="Bookman Old Style" pitchFamily="18" charset="0"/>
              </a:rPr>
              <a:t>x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3079170" y="362432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3298242" y="3624323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/>
              <p:cNvSpPr txBox="1"/>
              <p:nvPr/>
            </p:nvSpPr>
            <p:spPr>
              <a:xfrm>
                <a:off x="3479220" y="3624323"/>
                <a:ext cx="265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97" name="TextBox 1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220" y="3624323"/>
                <a:ext cx="265201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8" name="TextBox 197"/>
          <p:cNvSpPr txBox="1"/>
          <p:nvPr/>
        </p:nvSpPr>
        <p:spPr>
          <a:xfrm>
            <a:off x="3641144" y="3624323"/>
            <a:ext cx="777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20000</a:t>
            </a:r>
          </a:p>
        </p:txBody>
      </p:sp>
      <p:sp>
        <p:nvSpPr>
          <p:cNvPr id="199" name="Right Arrow 198"/>
          <p:cNvSpPr/>
          <p:nvPr/>
        </p:nvSpPr>
        <p:spPr>
          <a:xfrm rot="19792733" flipH="1">
            <a:off x="3015833" y="3403822"/>
            <a:ext cx="365325" cy="102120"/>
          </a:xfrm>
          <a:prstGeom prst="rightArrow">
            <a:avLst>
              <a:gd name="adj1" fmla="val 0"/>
              <a:gd name="adj2" fmla="val 6295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TextBox 199"/>
          <p:cNvSpPr txBox="1"/>
          <p:nvPr/>
        </p:nvSpPr>
        <p:spPr>
          <a:xfrm>
            <a:off x="1053520" y="3892962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2790245" y="3892962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x</a:t>
            </a:r>
          </a:p>
        </p:txBody>
      </p:sp>
      <p:sp>
        <p:nvSpPr>
          <p:cNvPr id="202" name="TextBox 201"/>
          <p:cNvSpPr txBox="1"/>
          <p:nvPr/>
        </p:nvSpPr>
        <p:spPr>
          <a:xfrm>
            <a:off x="3079170" y="389296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</a:p>
        </p:txBody>
      </p:sp>
      <p:sp>
        <p:nvSpPr>
          <p:cNvPr id="203" name="TextBox 202"/>
          <p:cNvSpPr txBox="1"/>
          <p:nvPr/>
        </p:nvSpPr>
        <p:spPr>
          <a:xfrm>
            <a:off x="3298242" y="3892962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/>
              <p:cNvSpPr txBox="1"/>
              <p:nvPr/>
            </p:nvSpPr>
            <p:spPr>
              <a:xfrm>
                <a:off x="3479220" y="3894867"/>
                <a:ext cx="265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204" name="TextBox 2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220" y="3894867"/>
                <a:ext cx="265201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5" name="TextBox 204"/>
          <p:cNvSpPr txBox="1"/>
          <p:nvPr/>
        </p:nvSpPr>
        <p:spPr>
          <a:xfrm>
            <a:off x="3641144" y="3894867"/>
            <a:ext cx="777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20000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3415720" y="4098070"/>
            <a:ext cx="777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50000</a:t>
            </a:r>
          </a:p>
        </p:txBody>
      </p:sp>
      <p:cxnSp>
        <p:nvCxnSpPr>
          <p:cNvPr id="207" name="Straight Connector 206"/>
          <p:cNvCxnSpPr/>
          <p:nvPr/>
        </p:nvCxnSpPr>
        <p:spPr>
          <a:xfrm>
            <a:off x="3418640" y="4155217"/>
            <a:ext cx="86634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 flipH="1">
            <a:off x="3498273" y="4200739"/>
            <a:ext cx="590450" cy="91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 rot="900000" flipH="1">
            <a:off x="3381582" y="4003348"/>
            <a:ext cx="130557" cy="949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ectangle 209"/>
          <p:cNvSpPr/>
          <p:nvPr/>
        </p:nvSpPr>
        <p:spPr>
          <a:xfrm>
            <a:off x="4011218" y="4152465"/>
            <a:ext cx="6896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10000</a:t>
            </a:r>
            <a:endParaRPr lang="en-US" sz="12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1053520" y="4277546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2790245" y="4277546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x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3079170" y="427754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3299845" y="4277546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2</a:t>
            </a:r>
          </a:p>
        </p:txBody>
      </p:sp>
      <p:sp>
        <p:nvSpPr>
          <p:cNvPr id="215" name="TextBox 214"/>
          <p:cNvSpPr txBox="1"/>
          <p:nvPr/>
        </p:nvSpPr>
        <p:spPr>
          <a:xfrm>
            <a:off x="1053520" y="4504426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216" name="Rounded Rectangle 215"/>
          <p:cNvSpPr/>
          <p:nvPr/>
        </p:nvSpPr>
        <p:spPr>
          <a:xfrm>
            <a:off x="1531182" y="4524190"/>
            <a:ext cx="4009677" cy="278150"/>
          </a:xfrm>
          <a:prstGeom prst="roundRect">
            <a:avLst/>
          </a:prstGeom>
          <a:gradFill flip="none" rotWithShape="1">
            <a:gsLst>
              <a:gs pos="0">
                <a:srgbClr val="00FFFF">
                  <a:tint val="66000"/>
                  <a:satMod val="160000"/>
                </a:srgbClr>
              </a:gs>
              <a:gs pos="29000">
                <a:srgbClr val="00FFFF">
                  <a:tint val="44500"/>
                  <a:satMod val="160000"/>
                </a:srgbClr>
              </a:gs>
              <a:gs pos="100000">
                <a:srgbClr val="00FFFF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>
            <a:solidFill>
              <a:srgbClr val="CC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1512545" y="4504426"/>
            <a:ext cx="4137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</a:rPr>
              <a:t>Hence enlarged length of bacteria is 2 cm. </a:t>
            </a:r>
          </a:p>
        </p:txBody>
      </p:sp>
      <p:sp>
        <p:nvSpPr>
          <p:cNvPr id="218" name="Rectangle 217"/>
          <p:cNvSpPr/>
          <p:nvPr/>
        </p:nvSpPr>
        <p:spPr>
          <a:xfrm>
            <a:off x="3196590" y="3797642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2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219" name="Straight Connector 218"/>
          <p:cNvCxnSpPr/>
          <p:nvPr/>
        </p:nvCxnSpPr>
        <p:spPr>
          <a:xfrm flipH="1">
            <a:off x="3717270" y="4008859"/>
            <a:ext cx="590450" cy="911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 flipH="1">
            <a:off x="4123461" y="4245274"/>
            <a:ext cx="482327" cy="838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Rectangle 220"/>
          <p:cNvSpPr/>
          <p:nvPr/>
        </p:nvSpPr>
        <p:spPr>
          <a:xfrm>
            <a:off x="4263446" y="3849571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2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22" name="Rectangle 221"/>
          <p:cNvSpPr/>
          <p:nvPr/>
        </p:nvSpPr>
        <p:spPr>
          <a:xfrm>
            <a:off x="4576459" y="4200307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2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23" name="Rounded Rectangle 222"/>
          <p:cNvSpPr/>
          <p:nvPr/>
        </p:nvSpPr>
        <p:spPr>
          <a:xfrm>
            <a:off x="6802406" y="851532"/>
            <a:ext cx="710052" cy="320040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8081" y="634455"/>
            <a:ext cx="7913920" cy="7228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228600" algn="ctr"/>
              </a:tabLst>
            </a:pP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	 </a:t>
            </a: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A photograph of a bacteria enlarged 50,000 times attains a length of 5 cm as   </a:t>
            </a:r>
            <a:b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</a:b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   shown in the diagram. What is the actual  length of the bacteria? If the </a:t>
            </a:r>
            <a:b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</a:b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   photograph is enlarged 20,000 times only, what would be its enlarged length?</a:t>
            </a:r>
          </a:p>
        </p:txBody>
      </p:sp>
    </p:spTree>
    <p:extLst>
      <p:ext uri="{BB962C8B-B14F-4D97-AF65-F5344CB8AC3E}">
        <p14:creationId xmlns:p14="http://schemas.microsoft.com/office/powerpoint/2010/main" val="47400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500"/>
                            </p:stCondLst>
                            <p:childTnLst>
                              <p:par>
                                <p:cTn id="2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6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500"/>
                            </p:stCondLst>
                            <p:childTnLst>
                              <p:par>
                                <p:cTn id="28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0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5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5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0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5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9" fill="hold">
                            <p:stCondLst>
                              <p:cond delay="500"/>
                            </p:stCondLst>
                            <p:childTnLst>
                              <p:par>
                                <p:cTn id="3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8" fill="hold">
                            <p:stCondLst>
                              <p:cond delay="500"/>
                            </p:stCondLst>
                            <p:childTnLst>
                              <p:par>
                                <p:cTn id="3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6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500"/>
                            </p:stCondLst>
                            <p:childTnLst>
                              <p:par>
                                <p:cTn id="3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500"/>
                            </p:stCondLst>
                            <p:childTnLst>
                              <p:par>
                                <p:cTn id="3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9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9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4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4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9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0" fill="hold">
                            <p:stCondLst>
                              <p:cond delay="500"/>
                            </p:stCondLst>
                            <p:childTnLst>
                              <p:par>
                                <p:cTn id="3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3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  <p:bldP spid="9" grpId="0" animBg="1"/>
      <p:bldP spid="86" grpId="0" animBg="1"/>
      <p:bldP spid="86" grpId="1" animBg="1"/>
      <p:bldP spid="93" grpId="0"/>
      <p:bldP spid="93" grpId="1"/>
      <p:bldP spid="104" grpId="0"/>
      <p:bldP spid="105" grpId="0"/>
      <p:bldP spid="106" grpId="0" animBg="1"/>
      <p:bldP spid="106" grpId="1" animBg="1"/>
      <p:bldP spid="108" grpId="0" animBg="1"/>
      <p:bldP spid="108" grpId="1" animBg="1"/>
      <p:bldP spid="109" grpId="0" animBg="1"/>
      <p:bldP spid="109" grpId="1" animBg="1"/>
      <p:bldP spid="110" grpId="0"/>
      <p:bldP spid="111" grpId="0"/>
      <p:bldP spid="112" grpId="0" animBg="1"/>
      <p:bldP spid="112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/>
      <p:bldP spid="118" grpId="0"/>
      <p:bldP spid="119" grpId="0"/>
      <p:bldP spid="120" grpId="0"/>
      <p:bldP spid="122" grpId="0"/>
      <p:bldP spid="123" grpId="0"/>
      <p:bldP spid="124" grpId="0"/>
      <p:bldP spid="126" grpId="0"/>
      <p:bldP spid="127" grpId="0"/>
      <p:bldP spid="128" grpId="0"/>
      <p:bldP spid="129" grpId="0"/>
      <p:bldP spid="130" grpId="0"/>
      <p:bldP spid="131" grpId="0"/>
      <p:bldP spid="133" grpId="0"/>
      <p:bldP spid="134" grpId="0"/>
      <p:bldP spid="135" grpId="0"/>
      <p:bldP spid="137" grpId="0"/>
      <p:bldP spid="138" grpId="0" animBg="1"/>
      <p:bldP spid="138" grpId="1" animBg="1"/>
      <p:bldP spid="139" grpId="0"/>
      <p:bldP spid="140" grpId="0"/>
      <p:bldP spid="141" grpId="0"/>
      <p:bldP spid="197" grpId="0"/>
      <p:bldP spid="198" grpId="0"/>
      <p:bldP spid="199" grpId="0" animBg="1"/>
      <p:bldP spid="199" grpId="1" animBg="1"/>
      <p:bldP spid="200" grpId="0"/>
      <p:bldP spid="201" grpId="0"/>
      <p:bldP spid="202" grpId="0"/>
      <p:bldP spid="203" grpId="0"/>
      <p:bldP spid="204" grpId="0"/>
      <p:bldP spid="205" grpId="0"/>
      <p:bldP spid="206" grpId="0"/>
      <p:bldP spid="210" grpId="0"/>
      <p:bldP spid="211" grpId="0"/>
      <p:bldP spid="212" grpId="0"/>
      <p:bldP spid="213" grpId="0"/>
      <p:bldP spid="214" grpId="0"/>
      <p:bldP spid="215" grpId="0"/>
      <p:bldP spid="216" grpId="0" animBg="1"/>
      <p:bldP spid="217" grpId="0"/>
      <p:bldP spid="218" grpId="0"/>
      <p:bldP spid="221" grpId="0"/>
      <p:bldP spid="222" grpId="0"/>
      <p:bldP spid="223" grpId="0" animBg="1"/>
      <p:bldP spid="223" grpId="1" animBg="1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grupoplascencia.com/img/background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70" y="-45590"/>
            <a:ext cx="9162369" cy="5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472769" y="660390"/>
            <a:ext cx="8165592" cy="508010"/>
          </a:xfrm>
          <a:prstGeom prst="roundRect">
            <a:avLst/>
          </a:prstGeom>
          <a:solidFill>
            <a:srgbClr val="00FFFF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4" name="Pentagon 3"/>
          <p:cNvSpPr/>
          <p:nvPr/>
        </p:nvSpPr>
        <p:spPr>
          <a:xfrm>
            <a:off x="561503" y="206161"/>
            <a:ext cx="1700816" cy="381000"/>
          </a:xfrm>
          <a:prstGeom prst="homePlate">
            <a:avLst/>
          </a:prstGeom>
          <a:solidFill>
            <a:srgbClr val="00206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EXERCISE 13.1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72769" y="1212850"/>
            <a:ext cx="8165592" cy="3644900"/>
          </a:xfrm>
          <a:prstGeom prst="roundRect">
            <a:avLst>
              <a:gd name="adj" fmla="val 11614"/>
            </a:avLst>
          </a:prstGeom>
          <a:solidFill>
            <a:srgbClr val="CDAFED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46660" y="1220470"/>
            <a:ext cx="695730" cy="346364"/>
          </a:xfrm>
          <a:prstGeom prst="roundRect">
            <a:avLst>
              <a:gd name="adj" fmla="val 50000"/>
            </a:avLst>
          </a:prstGeom>
          <a:solidFill>
            <a:srgbClr val="FF0000">
              <a:alpha val="50196"/>
            </a:srgbClr>
          </a:solidFill>
          <a:ln>
            <a:solidFill>
              <a:srgbClr val="0033CC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80008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Sol :</a:t>
            </a:r>
          </a:p>
        </p:txBody>
      </p:sp>
      <p:sp>
        <p:nvSpPr>
          <p:cNvPr id="107" name="Rounded Rectangle 106"/>
          <p:cNvSpPr/>
          <p:nvPr/>
        </p:nvSpPr>
        <p:spPr>
          <a:xfrm>
            <a:off x="695413" y="659830"/>
            <a:ext cx="7467512" cy="320040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4216419" y="1380495"/>
            <a:ext cx="2977862" cy="1055608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Which are the two quantities that are varying ?</a:t>
            </a:r>
          </a:p>
          <a:p>
            <a:pPr algn="ctr"/>
            <a:endParaRPr lang="en-US" sz="1400" b="1" dirty="0">
              <a:solidFill>
                <a:srgbClr val="0000FF"/>
              </a:solidFill>
              <a:latin typeface="Bookman Old Style" pitchFamily="18" charset="0"/>
              <a:ea typeface="Cambria Math" panose="02040503050406030204" pitchFamily="18" charset="0"/>
            </a:endParaRPr>
          </a:p>
          <a:p>
            <a:pPr algn="ctr"/>
            <a:endParaRPr lang="en-US" sz="1400" b="1" dirty="0">
              <a:solidFill>
                <a:srgbClr val="0000FF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143" name="Group 142"/>
          <p:cNvGrpSpPr/>
          <p:nvPr/>
        </p:nvGrpSpPr>
        <p:grpSpPr>
          <a:xfrm>
            <a:off x="4284762" y="1876701"/>
            <a:ext cx="1242524" cy="523220"/>
            <a:chOff x="9113904" y="2787837"/>
            <a:chExt cx="1653793" cy="633096"/>
          </a:xfrm>
        </p:grpSpPr>
        <p:sp>
          <p:nvSpPr>
            <p:cNvPr id="144" name="Rounded Rectangle 143"/>
            <p:cNvSpPr/>
            <p:nvPr/>
          </p:nvSpPr>
          <p:spPr>
            <a:xfrm>
              <a:off x="9253396" y="2844515"/>
              <a:ext cx="1392363" cy="522808"/>
            </a:xfrm>
            <a:prstGeom prst="roundRect">
              <a:avLst/>
            </a:prstGeom>
            <a:solidFill>
              <a:srgbClr val="FFCC66"/>
            </a:solidFill>
            <a:ln w="19050">
              <a:solidFill>
                <a:srgbClr val="FF0066"/>
              </a:solidFill>
            </a:ln>
            <a:scene3d>
              <a:camera prst="orthographicFront">
                <a:rot lat="0" lon="0" rev="0"/>
              </a:camera>
              <a:lightRig rig="balanced" dir="tr"/>
            </a:scene3d>
            <a:sp3d prstMaterial="matte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endParaRPr lang="en-US" sz="1600" b="1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9113904" y="2787837"/>
              <a:ext cx="1653793" cy="6330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Bookman Old Style" pitchFamily="18" charset="0"/>
                  <a:ea typeface="Cambria Math" panose="02040503050406030204" pitchFamily="18" charset="0"/>
                </a:rPr>
                <a:t>Length of the ship</a:t>
              </a:r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5957032" y="1876701"/>
            <a:ext cx="1043839" cy="523220"/>
            <a:chOff x="9371830" y="2813959"/>
            <a:chExt cx="1389345" cy="633097"/>
          </a:xfrm>
        </p:grpSpPr>
        <p:sp>
          <p:nvSpPr>
            <p:cNvPr id="147" name="Rounded Rectangle 146"/>
            <p:cNvSpPr/>
            <p:nvPr/>
          </p:nvSpPr>
          <p:spPr>
            <a:xfrm>
              <a:off x="9403539" y="2857940"/>
              <a:ext cx="1331314" cy="527835"/>
            </a:xfrm>
            <a:prstGeom prst="roundRect">
              <a:avLst/>
            </a:prstGeom>
            <a:solidFill>
              <a:srgbClr val="FFCC66"/>
            </a:solidFill>
            <a:ln w="19050">
              <a:solidFill>
                <a:srgbClr val="FF0066"/>
              </a:solidFill>
            </a:ln>
            <a:scene3d>
              <a:camera prst="orthographicFront">
                <a:rot lat="0" lon="0" rev="0"/>
              </a:camera>
              <a:lightRig rig="balanced" dir="tr"/>
            </a:scene3d>
            <a:sp3d prstMaterial="matte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endParaRPr lang="en-US" sz="1600" b="1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9371830" y="2813959"/>
              <a:ext cx="1389345" cy="6330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Bookman Old Style" pitchFamily="18" charset="0"/>
                  <a:ea typeface="Cambria Math" panose="02040503050406030204" pitchFamily="18" charset="0"/>
                </a:rPr>
                <a:t>Height of  the mast</a:t>
              </a:r>
            </a:p>
          </p:txBody>
        </p:sp>
      </p:grpSp>
      <p:sp>
        <p:nvSpPr>
          <p:cNvPr id="149" name="Rectangle 148"/>
          <p:cNvSpPr/>
          <p:nvPr/>
        </p:nvSpPr>
        <p:spPr>
          <a:xfrm>
            <a:off x="5405637" y="1984423"/>
            <a:ext cx="5778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</a:rPr>
              <a:t>And</a:t>
            </a:r>
          </a:p>
        </p:txBody>
      </p:sp>
      <p:sp>
        <p:nvSpPr>
          <p:cNvPr id="150" name="Rounded Rectangle 149"/>
          <p:cNvSpPr/>
          <p:nvPr/>
        </p:nvSpPr>
        <p:spPr>
          <a:xfrm>
            <a:off x="3450077" y="709732"/>
            <a:ext cx="526372" cy="208805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151" name="Group 150"/>
          <p:cNvGrpSpPr/>
          <p:nvPr/>
        </p:nvGrpSpPr>
        <p:grpSpPr>
          <a:xfrm>
            <a:off x="1453124" y="1269998"/>
            <a:ext cx="3887674" cy="862955"/>
            <a:chOff x="736071" y="3118957"/>
            <a:chExt cx="4145447" cy="862955"/>
          </a:xfrm>
        </p:grpSpPr>
        <p:grpSp>
          <p:nvGrpSpPr>
            <p:cNvPr id="152" name="Group 151"/>
            <p:cNvGrpSpPr/>
            <p:nvPr/>
          </p:nvGrpSpPr>
          <p:grpSpPr>
            <a:xfrm>
              <a:off x="736071" y="3138777"/>
              <a:ext cx="4145447" cy="843135"/>
              <a:chOff x="1608686" y="4973498"/>
              <a:chExt cx="2884828" cy="1111100"/>
            </a:xfrm>
          </p:grpSpPr>
          <p:sp>
            <p:nvSpPr>
              <p:cNvPr id="155" name="Rectangle 154"/>
              <p:cNvSpPr/>
              <p:nvPr/>
            </p:nvSpPr>
            <p:spPr>
              <a:xfrm>
                <a:off x="1611230" y="4973498"/>
                <a:ext cx="2874745" cy="1102124"/>
              </a:xfrm>
              <a:prstGeom prst="rect">
                <a:avLst/>
              </a:prstGeom>
              <a:gradFill flip="none" rotWithShape="1">
                <a:gsLst>
                  <a:gs pos="0">
                    <a:srgbClr val="66FF66">
                      <a:tint val="66000"/>
                      <a:satMod val="160000"/>
                    </a:srgbClr>
                  </a:gs>
                  <a:gs pos="50000">
                    <a:srgbClr val="66FF66">
                      <a:tint val="44500"/>
                      <a:satMod val="160000"/>
                    </a:srgbClr>
                  </a:gs>
                  <a:gs pos="100000">
                    <a:srgbClr val="66FF66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  <a:scene3d>
                <a:camera prst="obliqueTop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Bookman Old Style" pitchFamily="18" charset="0"/>
                </a:endParaRPr>
              </a:p>
            </p:txBody>
          </p:sp>
          <p:grpSp>
            <p:nvGrpSpPr>
              <p:cNvPr id="156" name="Group 37"/>
              <p:cNvGrpSpPr/>
              <p:nvPr/>
            </p:nvGrpSpPr>
            <p:grpSpPr>
              <a:xfrm>
                <a:off x="1608686" y="4973500"/>
                <a:ext cx="2884828" cy="1111098"/>
                <a:chOff x="586485" y="1676401"/>
                <a:chExt cx="5122946" cy="653288"/>
              </a:xfrm>
            </p:grpSpPr>
            <p:sp>
              <p:nvSpPr>
                <p:cNvPr id="157" name="Rectangle 156"/>
                <p:cNvSpPr/>
                <p:nvPr/>
              </p:nvSpPr>
              <p:spPr>
                <a:xfrm>
                  <a:off x="586488" y="1676401"/>
                  <a:ext cx="5122943" cy="64801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b="1">
                    <a:ln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158" name="Straight Connector 157"/>
                <p:cNvCxnSpPr/>
                <p:nvPr/>
              </p:nvCxnSpPr>
              <p:spPr>
                <a:xfrm>
                  <a:off x="586485" y="1904896"/>
                  <a:ext cx="512100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 rot="5400000">
                  <a:off x="2779902" y="2003378"/>
                  <a:ext cx="651827" cy="79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/>
                <p:cNvCxnSpPr/>
                <p:nvPr/>
              </p:nvCxnSpPr>
              <p:spPr>
                <a:xfrm>
                  <a:off x="586485" y="2120458"/>
                  <a:ext cx="512100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3" name="TextBox 152"/>
            <p:cNvSpPr txBox="1"/>
            <p:nvPr/>
          </p:nvSpPr>
          <p:spPr>
            <a:xfrm>
              <a:off x="742655" y="3118957"/>
              <a:ext cx="24297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Bookman Old Style" pitchFamily="18" charset="0"/>
                </a:rPr>
                <a:t>Length of the ship</a:t>
              </a: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2803232" y="3118957"/>
              <a:ext cx="1980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Bookman Old Style" pitchFamily="18" charset="0"/>
                </a:rPr>
                <a:t>Height of the mast</a:t>
              </a:r>
            </a:p>
          </p:txBody>
        </p:sp>
      </p:grpSp>
      <p:sp>
        <p:nvSpPr>
          <p:cNvPr id="161" name="TextBox 160"/>
          <p:cNvSpPr txBox="1"/>
          <p:nvPr/>
        </p:nvSpPr>
        <p:spPr>
          <a:xfrm>
            <a:off x="4152079" y="1577775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12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2170879" y="1577775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28</a:t>
            </a:r>
          </a:p>
        </p:txBody>
      </p:sp>
      <p:sp>
        <p:nvSpPr>
          <p:cNvPr id="163" name="Rounded Rectangle 162"/>
          <p:cNvSpPr/>
          <p:nvPr/>
        </p:nvSpPr>
        <p:spPr>
          <a:xfrm>
            <a:off x="7497395" y="707706"/>
            <a:ext cx="608425" cy="208805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64" name="Rounded Rectangle 163"/>
          <p:cNvSpPr/>
          <p:nvPr/>
        </p:nvSpPr>
        <p:spPr>
          <a:xfrm>
            <a:off x="701133" y="879969"/>
            <a:ext cx="5246374" cy="320040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5" name="Rounded Rectangle 164"/>
          <p:cNvSpPr/>
          <p:nvPr/>
        </p:nvSpPr>
        <p:spPr>
          <a:xfrm>
            <a:off x="2498760" y="915652"/>
            <a:ext cx="644657" cy="208805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4211390" y="1837216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9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2234197" y="1832680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x</a:t>
            </a:r>
          </a:p>
        </p:txBody>
      </p:sp>
      <p:sp>
        <p:nvSpPr>
          <p:cNvPr id="168" name="Rounded Rectangle 167"/>
          <p:cNvSpPr/>
          <p:nvPr/>
        </p:nvSpPr>
        <p:spPr>
          <a:xfrm>
            <a:off x="6047628" y="1287427"/>
            <a:ext cx="2427850" cy="58163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Therefore this is a case of direct variation</a:t>
            </a:r>
          </a:p>
        </p:txBody>
      </p:sp>
      <p:sp>
        <p:nvSpPr>
          <p:cNvPr id="169" name="Rounded Rectangle 168"/>
          <p:cNvSpPr/>
          <p:nvPr/>
        </p:nvSpPr>
        <p:spPr>
          <a:xfrm>
            <a:off x="6500263" y="1265466"/>
            <a:ext cx="1975215" cy="73120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Therefore we will take the ratio of the quantities</a:t>
            </a:r>
          </a:p>
        </p:txBody>
      </p:sp>
      <p:sp>
        <p:nvSpPr>
          <p:cNvPr id="170" name="Rounded Rectangle 169"/>
          <p:cNvSpPr/>
          <p:nvPr/>
        </p:nvSpPr>
        <p:spPr>
          <a:xfrm>
            <a:off x="6356407" y="1429058"/>
            <a:ext cx="2006486" cy="39271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Lets assume it as </a:t>
            </a:r>
            <a:r>
              <a:rPr lang="en-US" sz="1400" b="1" i="1" dirty="0">
                <a:solidFill>
                  <a:schemeClr val="tx1"/>
                </a:solidFill>
                <a:latin typeface="Bookman Old Style" pitchFamily="18" charset="0"/>
              </a:rPr>
              <a:t>x</a:t>
            </a:r>
          </a:p>
        </p:txBody>
      </p:sp>
      <p:sp>
        <p:nvSpPr>
          <p:cNvPr id="172" name="Rectangle 171"/>
          <p:cNvSpPr/>
          <p:nvPr/>
        </p:nvSpPr>
        <p:spPr>
          <a:xfrm>
            <a:off x="1138466" y="2231395"/>
            <a:ext cx="38635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Since, more the length of the ship, More would be the length of its mast.</a:t>
            </a:r>
          </a:p>
        </p:txBody>
      </p:sp>
      <p:sp>
        <p:nvSpPr>
          <p:cNvPr id="173" name="TextBox 172"/>
          <p:cNvSpPr txBox="1"/>
          <p:nvPr/>
        </p:nvSpPr>
        <p:spPr>
          <a:xfrm>
            <a:off x="2385598" y="2791511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28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2441681" y="2974980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x</a:t>
            </a:r>
          </a:p>
        </p:txBody>
      </p:sp>
      <p:cxnSp>
        <p:nvCxnSpPr>
          <p:cNvPr id="175" name="Straight Connector 174"/>
          <p:cNvCxnSpPr/>
          <p:nvPr/>
        </p:nvCxnSpPr>
        <p:spPr>
          <a:xfrm>
            <a:off x="2436532" y="3051179"/>
            <a:ext cx="32334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/>
          <p:cNvSpPr txBox="1"/>
          <p:nvPr/>
        </p:nvSpPr>
        <p:spPr>
          <a:xfrm>
            <a:off x="2805212" y="290056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3016362" y="2791511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12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3073393" y="2994032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9</a:t>
            </a:r>
          </a:p>
        </p:txBody>
      </p:sp>
      <p:cxnSp>
        <p:nvCxnSpPr>
          <p:cNvPr id="179" name="Straight Connector 178"/>
          <p:cNvCxnSpPr/>
          <p:nvPr/>
        </p:nvCxnSpPr>
        <p:spPr>
          <a:xfrm>
            <a:off x="3086704" y="3051179"/>
            <a:ext cx="26723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/>
          <p:cNvSpPr txBox="1"/>
          <p:nvPr/>
        </p:nvSpPr>
        <p:spPr>
          <a:xfrm>
            <a:off x="1084362" y="3252988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181" name="Right Arrow 180"/>
          <p:cNvSpPr/>
          <p:nvPr/>
        </p:nvSpPr>
        <p:spPr>
          <a:xfrm rot="1807267">
            <a:off x="2791291" y="2999536"/>
            <a:ext cx="365325" cy="102120"/>
          </a:xfrm>
          <a:prstGeom prst="rightArrow">
            <a:avLst>
              <a:gd name="adj1" fmla="val 0"/>
              <a:gd name="adj2" fmla="val 6295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TextBox 181"/>
          <p:cNvSpPr txBox="1"/>
          <p:nvPr/>
        </p:nvSpPr>
        <p:spPr>
          <a:xfrm>
            <a:off x="2303562" y="3252988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12</a:t>
            </a:r>
            <a:r>
              <a:rPr lang="en-US" sz="1400" b="1" i="1" dirty="0">
                <a:latin typeface="Bookman Old Style" pitchFamily="18" charset="0"/>
              </a:rPr>
              <a:t>x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2805212" y="325298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3024284" y="3252988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28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/>
              <p:cNvSpPr txBox="1"/>
              <p:nvPr/>
            </p:nvSpPr>
            <p:spPr>
              <a:xfrm>
                <a:off x="3329087" y="3252988"/>
                <a:ext cx="265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85" name="TextBox 1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9087" y="3252988"/>
                <a:ext cx="265201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6" name="TextBox 185"/>
          <p:cNvSpPr txBox="1"/>
          <p:nvPr/>
        </p:nvSpPr>
        <p:spPr>
          <a:xfrm>
            <a:off x="3495699" y="3252988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9</a:t>
            </a:r>
          </a:p>
        </p:txBody>
      </p:sp>
      <p:sp>
        <p:nvSpPr>
          <p:cNvPr id="187" name="Right Arrow 186"/>
          <p:cNvSpPr/>
          <p:nvPr/>
        </p:nvSpPr>
        <p:spPr>
          <a:xfrm rot="19792733" flipH="1">
            <a:off x="2741875" y="3004779"/>
            <a:ext cx="365325" cy="102120"/>
          </a:xfrm>
          <a:prstGeom prst="rightArrow">
            <a:avLst>
              <a:gd name="adj1" fmla="val 0"/>
              <a:gd name="adj2" fmla="val 6295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TextBox 187"/>
          <p:cNvSpPr txBox="1"/>
          <p:nvPr/>
        </p:nvSpPr>
        <p:spPr>
          <a:xfrm>
            <a:off x="1084362" y="3549335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2540806" y="3549335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x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2805212" y="3549335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3024284" y="3549335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28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TextBox 191"/>
              <p:cNvSpPr txBox="1"/>
              <p:nvPr/>
            </p:nvSpPr>
            <p:spPr>
              <a:xfrm>
                <a:off x="3303281" y="3551240"/>
                <a:ext cx="265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92" name="TextBox 1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281" y="3551240"/>
                <a:ext cx="265201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3" name="TextBox 192"/>
          <p:cNvSpPr txBox="1"/>
          <p:nvPr/>
        </p:nvSpPr>
        <p:spPr>
          <a:xfrm>
            <a:off x="3478554" y="3551240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9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3225582" y="3754443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12</a:t>
            </a:r>
          </a:p>
        </p:txBody>
      </p:sp>
      <p:cxnSp>
        <p:nvCxnSpPr>
          <p:cNvPr id="195" name="Straight Connector 194"/>
          <p:cNvCxnSpPr/>
          <p:nvPr/>
        </p:nvCxnSpPr>
        <p:spPr>
          <a:xfrm>
            <a:off x="3106333" y="3811590"/>
            <a:ext cx="5867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rot="360000" flipH="1">
            <a:off x="3564957" y="3652812"/>
            <a:ext cx="140667" cy="942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rot="900000" flipH="1">
            <a:off x="3371847" y="3848807"/>
            <a:ext cx="154785" cy="1239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Rectangle 224"/>
          <p:cNvSpPr/>
          <p:nvPr/>
        </p:nvSpPr>
        <p:spPr>
          <a:xfrm>
            <a:off x="3541906" y="3821115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4</a:t>
            </a:r>
            <a:endParaRPr lang="en-US" sz="12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26" name="Rectangle 225"/>
          <p:cNvSpPr/>
          <p:nvPr/>
        </p:nvSpPr>
        <p:spPr>
          <a:xfrm>
            <a:off x="3752678" y="3513140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2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1084362" y="3961627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2540806" y="3961627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x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2805212" y="396162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</a:p>
        </p:txBody>
      </p:sp>
      <p:sp>
        <p:nvSpPr>
          <p:cNvPr id="230" name="TextBox 229"/>
          <p:cNvSpPr txBox="1"/>
          <p:nvPr/>
        </p:nvSpPr>
        <p:spPr>
          <a:xfrm>
            <a:off x="3025887" y="3961627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21</a:t>
            </a:r>
          </a:p>
        </p:txBody>
      </p:sp>
      <p:sp>
        <p:nvSpPr>
          <p:cNvPr id="231" name="TextBox 230"/>
          <p:cNvSpPr txBox="1"/>
          <p:nvPr/>
        </p:nvSpPr>
        <p:spPr>
          <a:xfrm>
            <a:off x="779562" y="4285818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232" name="Rounded Rectangle 231"/>
          <p:cNvSpPr/>
          <p:nvPr/>
        </p:nvSpPr>
        <p:spPr>
          <a:xfrm>
            <a:off x="1173427" y="4300631"/>
            <a:ext cx="4477425" cy="278150"/>
          </a:xfrm>
          <a:prstGeom prst="roundRect">
            <a:avLst/>
          </a:prstGeom>
          <a:gradFill flip="none" rotWithShape="1">
            <a:gsLst>
              <a:gs pos="0">
                <a:srgbClr val="00FFFF">
                  <a:tint val="66000"/>
                  <a:satMod val="160000"/>
                </a:srgbClr>
              </a:gs>
              <a:gs pos="29000">
                <a:srgbClr val="00FFFF">
                  <a:tint val="44500"/>
                  <a:satMod val="160000"/>
                </a:srgbClr>
              </a:gs>
              <a:gs pos="100000">
                <a:srgbClr val="00FFFF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>
            <a:solidFill>
              <a:srgbClr val="CC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33" name="TextBox 232"/>
          <p:cNvSpPr txBox="1"/>
          <p:nvPr/>
        </p:nvSpPr>
        <p:spPr>
          <a:xfrm>
            <a:off x="1133051" y="4285818"/>
            <a:ext cx="4814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</a:rPr>
              <a:t>Thus, the required length of the model = 21 cm </a:t>
            </a:r>
          </a:p>
        </p:txBody>
      </p:sp>
      <p:cxnSp>
        <p:nvCxnSpPr>
          <p:cNvPr id="234" name="Straight Connector 233"/>
          <p:cNvCxnSpPr/>
          <p:nvPr/>
        </p:nvCxnSpPr>
        <p:spPr>
          <a:xfrm rot="360000" flipH="1">
            <a:off x="3122743" y="3653099"/>
            <a:ext cx="216797" cy="1059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 rot="900000" flipH="1">
            <a:off x="3621754" y="3913603"/>
            <a:ext cx="128123" cy="1067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Rectangle 235"/>
          <p:cNvSpPr/>
          <p:nvPr/>
        </p:nvSpPr>
        <p:spPr>
          <a:xfrm>
            <a:off x="3743742" y="3821115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2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37" name="Rectangle 236"/>
          <p:cNvSpPr/>
          <p:nvPr/>
        </p:nvSpPr>
        <p:spPr>
          <a:xfrm>
            <a:off x="2954452" y="3476489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7</a:t>
            </a:r>
            <a:endParaRPr lang="en-US" sz="12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6021" y="649296"/>
            <a:ext cx="8288237" cy="51538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228600" algn="ctr"/>
              </a:tabLst>
            </a:pP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	 </a:t>
            </a: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In model of ship, the mast is 9 cm high, while the mast of actual ship is 12 cm high, </a:t>
            </a:r>
            <a:b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</a:b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   if length of ship is 28 cm, how long is the model ship ?</a:t>
            </a:r>
          </a:p>
        </p:txBody>
      </p:sp>
    </p:spTree>
    <p:extLst>
      <p:ext uri="{BB962C8B-B14F-4D97-AF65-F5344CB8AC3E}">
        <p14:creationId xmlns:p14="http://schemas.microsoft.com/office/powerpoint/2010/main" val="96104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500"/>
                            </p:stCondLst>
                            <p:childTnLst>
                              <p:par>
                                <p:cTn id="2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500"/>
                            </p:stCondLst>
                            <p:childTnLst>
                              <p:par>
                                <p:cTn id="23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0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500"/>
                            </p:stCondLst>
                            <p:childTnLst>
                              <p:par>
                                <p:cTn id="2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500"/>
                            </p:stCondLst>
                            <p:childTnLst>
                              <p:par>
                                <p:cTn id="2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1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6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7" fill="hold">
                            <p:stCondLst>
                              <p:cond delay="500"/>
                            </p:stCondLst>
                            <p:childTnLst>
                              <p:par>
                                <p:cTn id="2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0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5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500"/>
                            </p:stCondLst>
                            <p:childTnLst>
                              <p:par>
                                <p:cTn id="3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9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4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9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4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9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4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9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500"/>
                            </p:stCondLst>
                            <p:childTnLst>
                              <p:par>
                                <p:cTn id="3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3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  <p:bldP spid="9" grpId="0" animBg="1"/>
      <p:bldP spid="107" grpId="0" animBg="1"/>
      <p:bldP spid="107" grpId="1" animBg="1"/>
      <p:bldP spid="142" grpId="0" animBg="1"/>
      <p:bldP spid="142" grpId="1" animBg="1"/>
      <p:bldP spid="149" grpId="0"/>
      <p:bldP spid="149" grpId="1"/>
      <p:bldP spid="150" grpId="0" animBg="1"/>
      <p:bldP spid="150" grpId="1" animBg="1"/>
      <p:bldP spid="161" grpId="0"/>
      <p:bldP spid="162" grpId="0"/>
      <p:bldP spid="163" grpId="0" animBg="1"/>
      <p:bldP spid="163" grpId="1" animBg="1"/>
      <p:bldP spid="164" grpId="0" animBg="1"/>
      <p:bldP spid="164" grpId="1" animBg="1"/>
      <p:bldP spid="165" grpId="0" animBg="1"/>
      <p:bldP spid="165" grpId="1" animBg="1"/>
      <p:bldP spid="166" grpId="0"/>
      <p:bldP spid="167" grpId="0"/>
      <p:bldP spid="168" grpId="0" animBg="1"/>
      <p:bldP spid="168" grpId="1" animBg="1"/>
      <p:bldP spid="169" grpId="0" animBg="1"/>
      <p:bldP spid="169" grpId="1" animBg="1"/>
      <p:bldP spid="170" grpId="0" animBg="1"/>
      <p:bldP spid="170" grpId="1" animBg="1"/>
      <p:bldP spid="172" grpId="0"/>
      <p:bldP spid="173" grpId="0"/>
      <p:bldP spid="174" grpId="0"/>
      <p:bldP spid="176" grpId="0"/>
      <p:bldP spid="177" grpId="0"/>
      <p:bldP spid="178" grpId="0"/>
      <p:bldP spid="180" grpId="0"/>
      <p:bldP spid="181" grpId="0" animBg="1"/>
      <p:bldP spid="181" grpId="1" animBg="1"/>
      <p:bldP spid="182" grpId="0"/>
      <p:bldP spid="183" grpId="0"/>
      <p:bldP spid="184" grpId="0"/>
      <p:bldP spid="185" grpId="0"/>
      <p:bldP spid="186" grpId="0"/>
      <p:bldP spid="187" grpId="0" animBg="1"/>
      <p:bldP spid="187" grpId="1" animBg="1"/>
      <p:bldP spid="188" grpId="0"/>
      <p:bldP spid="189" grpId="0"/>
      <p:bldP spid="190" grpId="0"/>
      <p:bldP spid="191" grpId="0"/>
      <p:bldP spid="192" grpId="0"/>
      <p:bldP spid="193" grpId="0"/>
      <p:bldP spid="194" grpId="0"/>
      <p:bldP spid="225" grpId="0"/>
      <p:bldP spid="226" grpId="0"/>
      <p:bldP spid="227" grpId="0"/>
      <p:bldP spid="228" grpId="0"/>
      <p:bldP spid="229" grpId="0"/>
      <p:bldP spid="230" grpId="0"/>
      <p:bldP spid="231" grpId="0"/>
      <p:bldP spid="232" grpId="0" animBg="1"/>
      <p:bldP spid="233" grpId="0"/>
      <p:bldP spid="236" grpId="0"/>
      <p:bldP spid="237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grupoplascencia.com/img/background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70" y="-45590"/>
            <a:ext cx="9162369" cy="5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472769" y="660390"/>
            <a:ext cx="8165592" cy="508010"/>
          </a:xfrm>
          <a:prstGeom prst="roundRect">
            <a:avLst/>
          </a:prstGeom>
          <a:solidFill>
            <a:srgbClr val="00FFFF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4" name="Pentagon 3"/>
          <p:cNvSpPr/>
          <p:nvPr/>
        </p:nvSpPr>
        <p:spPr>
          <a:xfrm>
            <a:off x="561503" y="206161"/>
            <a:ext cx="1700816" cy="381000"/>
          </a:xfrm>
          <a:prstGeom prst="homePlate">
            <a:avLst/>
          </a:prstGeom>
          <a:solidFill>
            <a:srgbClr val="00206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EXERCISE 13.1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72769" y="1212850"/>
            <a:ext cx="8165592" cy="3644900"/>
          </a:xfrm>
          <a:prstGeom prst="roundRect">
            <a:avLst>
              <a:gd name="adj" fmla="val 11614"/>
            </a:avLst>
          </a:prstGeom>
          <a:solidFill>
            <a:srgbClr val="CDAFED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46660" y="1220470"/>
            <a:ext cx="695730" cy="346364"/>
          </a:xfrm>
          <a:prstGeom prst="roundRect">
            <a:avLst>
              <a:gd name="adj" fmla="val 50000"/>
            </a:avLst>
          </a:prstGeom>
          <a:solidFill>
            <a:srgbClr val="FF0000">
              <a:alpha val="50196"/>
            </a:srgbClr>
          </a:solidFill>
          <a:ln>
            <a:solidFill>
              <a:srgbClr val="0033CC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80008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Sol :</a:t>
            </a:r>
          </a:p>
        </p:txBody>
      </p:sp>
      <p:sp>
        <p:nvSpPr>
          <p:cNvPr id="79" name="Rounded Rectangle 78"/>
          <p:cNvSpPr/>
          <p:nvPr/>
        </p:nvSpPr>
        <p:spPr>
          <a:xfrm>
            <a:off x="665003" y="666105"/>
            <a:ext cx="4537133" cy="320040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1546936" y="713421"/>
            <a:ext cx="497700" cy="208805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1507276" y="1295038"/>
            <a:ext cx="4133840" cy="854223"/>
            <a:chOff x="736071" y="3125307"/>
            <a:chExt cx="4216930" cy="854223"/>
          </a:xfrm>
        </p:grpSpPr>
        <p:grpSp>
          <p:nvGrpSpPr>
            <p:cNvPr id="82" name="Group 81"/>
            <p:cNvGrpSpPr/>
            <p:nvPr/>
          </p:nvGrpSpPr>
          <p:grpSpPr>
            <a:xfrm>
              <a:off x="736071" y="3138282"/>
              <a:ext cx="4216930" cy="841248"/>
              <a:chOff x="1608686" y="4972845"/>
              <a:chExt cx="2934573" cy="1108613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1611229" y="4973498"/>
                <a:ext cx="2932030" cy="1102124"/>
              </a:xfrm>
              <a:prstGeom prst="rect">
                <a:avLst/>
              </a:prstGeom>
              <a:gradFill flip="none" rotWithShape="1">
                <a:gsLst>
                  <a:gs pos="0">
                    <a:srgbClr val="66FF66">
                      <a:tint val="66000"/>
                      <a:satMod val="160000"/>
                    </a:srgbClr>
                  </a:gs>
                  <a:gs pos="50000">
                    <a:srgbClr val="66FF66">
                      <a:tint val="44500"/>
                      <a:satMod val="160000"/>
                    </a:srgbClr>
                  </a:gs>
                  <a:gs pos="100000">
                    <a:srgbClr val="66FF66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  <a:scene3d>
                <a:camera prst="obliqueTop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Bookman Old Style" pitchFamily="18" charset="0"/>
                </a:endParaRPr>
              </a:p>
            </p:txBody>
          </p:sp>
          <p:grpSp>
            <p:nvGrpSpPr>
              <p:cNvPr id="86" name="Group 37"/>
              <p:cNvGrpSpPr/>
              <p:nvPr/>
            </p:nvGrpSpPr>
            <p:grpSpPr>
              <a:xfrm>
                <a:off x="1608686" y="4972845"/>
                <a:ext cx="2934572" cy="1108613"/>
                <a:chOff x="586485" y="1676016"/>
                <a:chExt cx="5211282" cy="651827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586487" y="1676401"/>
                  <a:ext cx="5211280" cy="64801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b="1">
                    <a:ln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88" name="Straight Connector 87"/>
                <p:cNvCxnSpPr/>
                <p:nvPr/>
              </p:nvCxnSpPr>
              <p:spPr>
                <a:xfrm>
                  <a:off x="586485" y="1904897"/>
                  <a:ext cx="520937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/>
                <p:cNvCxnSpPr/>
                <p:nvPr/>
              </p:nvCxnSpPr>
              <p:spPr>
                <a:xfrm rot="5400000">
                  <a:off x="3271839" y="2001533"/>
                  <a:ext cx="651827" cy="79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/>
                <p:cNvCxnSpPr/>
                <p:nvPr/>
              </p:nvCxnSpPr>
              <p:spPr>
                <a:xfrm>
                  <a:off x="586485" y="2120458"/>
                  <a:ext cx="520937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83" name="TextBox 82"/>
            <p:cNvSpPr txBox="1"/>
            <p:nvPr/>
          </p:nvSpPr>
          <p:spPr>
            <a:xfrm>
              <a:off x="742655" y="3125307"/>
              <a:ext cx="24297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Bookman Old Style" pitchFamily="18" charset="0"/>
                </a:rPr>
                <a:t>Number of bottles filled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192780" y="3125307"/>
              <a:ext cx="17395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Bookman Old Style" pitchFamily="18" charset="0"/>
                </a:rPr>
                <a:t>Number of hours</a:t>
              </a:r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4374892" y="1596465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9 </a:t>
            </a:r>
            <a:r>
              <a:rPr lang="en-US" sz="1400" b="1" dirty="0">
                <a:latin typeface="Bookman Old Style" pitchFamily="18" charset="0"/>
                <a:sym typeface="Symbol"/>
              </a:rPr>
              <a:t></a:t>
            </a:r>
            <a:r>
              <a:rPr lang="en-US" sz="1400" b="1" dirty="0">
                <a:latin typeface="Bookman Old Style" pitchFamily="18" charset="0"/>
              </a:rPr>
              <a:t> 10</a:t>
            </a:r>
            <a:r>
              <a:rPr lang="en-US" sz="1400" b="1" baseline="30000" dirty="0">
                <a:latin typeface="Bookman Old Style" pitchFamily="18" charset="0"/>
              </a:rPr>
              <a:t>6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2594628" y="1596465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2</a:t>
            </a:r>
          </a:p>
        </p:txBody>
      </p:sp>
      <p:sp>
        <p:nvSpPr>
          <p:cNvPr id="93" name="Rounded Rectangle 92"/>
          <p:cNvSpPr/>
          <p:nvPr/>
        </p:nvSpPr>
        <p:spPr>
          <a:xfrm>
            <a:off x="3656770" y="707438"/>
            <a:ext cx="1523283" cy="208805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063726" y="868680"/>
            <a:ext cx="1473912" cy="320040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5094818" y="652249"/>
            <a:ext cx="2510580" cy="320040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2598635" y="1851370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5</a:t>
            </a:r>
            <a:endParaRPr lang="en-US" sz="1400" b="1" i="1" dirty="0">
              <a:latin typeface="Bookman Old Style" pitchFamily="18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764316" y="2248808"/>
            <a:ext cx="6486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For more number of hours, more number of bottles would be filled.</a:t>
            </a:r>
          </a:p>
        </p:txBody>
      </p:sp>
      <p:sp>
        <p:nvSpPr>
          <p:cNvPr id="99" name="Rounded Rectangle 98"/>
          <p:cNvSpPr/>
          <p:nvPr/>
        </p:nvSpPr>
        <p:spPr>
          <a:xfrm>
            <a:off x="6206321" y="1247511"/>
            <a:ext cx="2427850" cy="58163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Therefore this is a case of direct variation</a:t>
            </a:r>
          </a:p>
        </p:txBody>
      </p:sp>
      <p:sp>
        <p:nvSpPr>
          <p:cNvPr id="100" name="Rounded Rectangle 99"/>
          <p:cNvSpPr/>
          <p:nvPr/>
        </p:nvSpPr>
        <p:spPr>
          <a:xfrm>
            <a:off x="6658956" y="1225550"/>
            <a:ext cx="1975215" cy="73120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Therefore we will take the ratio of the quantities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2582041" y="2477414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2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2578835" y="2691241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5</a:t>
            </a:r>
          </a:p>
        </p:txBody>
      </p:sp>
      <p:cxnSp>
        <p:nvCxnSpPr>
          <p:cNvPr id="103" name="Straight Connector 102"/>
          <p:cNvCxnSpPr/>
          <p:nvPr/>
        </p:nvCxnSpPr>
        <p:spPr>
          <a:xfrm>
            <a:off x="2612235" y="2737082"/>
            <a:ext cx="2208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2942366" y="258646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163041" y="2477414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9 </a:t>
            </a:r>
            <a:r>
              <a:rPr lang="en-US" sz="1400" b="1" dirty="0">
                <a:latin typeface="Bookman Old Style" pitchFamily="18" charset="0"/>
                <a:sym typeface="Symbol"/>
              </a:rPr>
              <a:t></a:t>
            </a:r>
            <a:r>
              <a:rPr lang="en-US" sz="1400" b="1" dirty="0">
                <a:latin typeface="Bookman Old Style" pitchFamily="18" charset="0"/>
              </a:rPr>
              <a:t> 10</a:t>
            </a:r>
            <a:r>
              <a:rPr lang="en-US" sz="1400" b="1" baseline="30000" dirty="0">
                <a:latin typeface="Bookman Old Style" pitchFamily="18" charset="0"/>
              </a:rPr>
              <a:t>6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3391522" y="2679935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x</a:t>
            </a:r>
            <a:endParaRPr lang="en-US" sz="1400" b="1" dirty="0">
              <a:latin typeface="Bookman Old Style" pitchFamily="18" charset="0"/>
            </a:endParaRPr>
          </a:p>
        </p:txBody>
      </p:sp>
      <p:cxnSp>
        <p:nvCxnSpPr>
          <p:cNvPr id="109" name="Straight Connector 108"/>
          <p:cNvCxnSpPr/>
          <p:nvPr/>
        </p:nvCxnSpPr>
        <p:spPr>
          <a:xfrm>
            <a:off x="3251611" y="2737082"/>
            <a:ext cx="6400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221516" y="2938891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111" name="Right Arrow 110"/>
          <p:cNvSpPr/>
          <p:nvPr/>
        </p:nvSpPr>
        <p:spPr>
          <a:xfrm rot="1587693">
            <a:off x="2851046" y="2673493"/>
            <a:ext cx="383076" cy="102120"/>
          </a:xfrm>
          <a:prstGeom prst="rightArrow">
            <a:avLst>
              <a:gd name="adj1" fmla="val 0"/>
              <a:gd name="adj2" fmla="val 6295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/>
          <p:cNvSpPr txBox="1"/>
          <p:nvPr/>
        </p:nvSpPr>
        <p:spPr>
          <a:xfrm>
            <a:off x="2540566" y="2938891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2</a:t>
            </a:r>
            <a:r>
              <a:rPr lang="en-US" sz="1400" b="1" i="1" dirty="0">
                <a:latin typeface="Bookman Old Style" pitchFamily="18" charset="0"/>
              </a:rPr>
              <a:t>x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2942366" y="293889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3161438" y="2938891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/>
              <p:cNvSpPr txBox="1"/>
              <p:nvPr/>
            </p:nvSpPr>
            <p:spPr>
              <a:xfrm>
                <a:off x="3342416" y="2938891"/>
                <a:ext cx="265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15" name="TextBox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2416" y="2938891"/>
                <a:ext cx="265201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TextBox 115"/>
          <p:cNvSpPr txBox="1"/>
          <p:nvPr/>
        </p:nvSpPr>
        <p:spPr>
          <a:xfrm>
            <a:off x="3504340" y="2938891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9 </a:t>
            </a:r>
            <a:r>
              <a:rPr lang="en-US" sz="1400" b="1" dirty="0">
                <a:latin typeface="Bookman Old Style" pitchFamily="18" charset="0"/>
                <a:sym typeface="Symbol"/>
              </a:rPr>
              <a:t></a:t>
            </a:r>
            <a:r>
              <a:rPr lang="en-US" sz="1400" b="1" dirty="0">
                <a:latin typeface="Bookman Old Style" pitchFamily="18" charset="0"/>
              </a:rPr>
              <a:t> 10</a:t>
            </a:r>
            <a:r>
              <a:rPr lang="en-US" sz="1400" b="1" baseline="30000" dirty="0">
                <a:latin typeface="Bookman Old Style" pitchFamily="18" charset="0"/>
              </a:rPr>
              <a:t>6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117" name="Right Arrow 116"/>
          <p:cNvSpPr/>
          <p:nvPr/>
        </p:nvSpPr>
        <p:spPr>
          <a:xfrm rot="20190122" flipH="1">
            <a:off x="2834203" y="2690443"/>
            <a:ext cx="413396" cy="102120"/>
          </a:xfrm>
          <a:prstGeom prst="rightArrow">
            <a:avLst>
              <a:gd name="adj1" fmla="val 0"/>
              <a:gd name="adj2" fmla="val 6295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/>
          <p:cNvSpPr txBox="1"/>
          <p:nvPr/>
        </p:nvSpPr>
        <p:spPr>
          <a:xfrm>
            <a:off x="1221516" y="3235238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2653441" y="3347145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x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2942366" y="3347145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3161438" y="3235238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/>
              <p:cNvSpPr txBox="1"/>
              <p:nvPr/>
            </p:nvSpPr>
            <p:spPr>
              <a:xfrm>
                <a:off x="3342416" y="3237143"/>
                <a:ext cx="265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22" name="TextBox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2416" y="3237143"/>
                <a:ext cx="265201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TextBox 122"/>
          <p:cNvSpPr txBox="1"/>
          <p:nvPr/>
        </p:nvSpPr>
        <p:spPr>
          <a:xfrm>
            <a:off x="3504340" y="3237143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9 </a:t>
            </a:r>
            <a:r>
              <a:rPr lang="en-US" sz="1400" b="1" dirty="0">
                <a:latin typeface="Bookman Old Style" pitchFamily="18" charset="0"/>
                <a:sym typeface="Symbol"/>
              </a:rPr>
              <a:t></a:t>
            </a:r>
            <a:r>
              <a:rPr lang="en-US" sz="1400" b="1" dirty="0">
                <a:latin typeface="Bookman Old Style" pitchFamily="18" charset="0"/>
              </a:rPr>
              <a:t> 10</a:t>
            </a:r>
            <a:r>
              <a:rPr lang="en-US" sz="1400" b="1" baseline="30000" dirty="0">
                <a:latin typeface="Bookman Old Style" pitchFamily="18" charset="0"/>
              </a:rPr>
              <a:t>6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3582847" y="3440346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2</a:t>
            </a:r>
          </a:p>
        </p:txBody>
      </p:sp>
      <p:cxnSp>
        <p:nvCxnSpPr>
          <p:cNvPr id="125" name="Straight Connector 124"/>
          <p:cNvCxnSpPr/>
          <p:nvPr/>
        </p:nvCxnSpPr>
        <p:spPr>
          <a:xfrm>
            <a:off x="3255029" y="3497493"/>
            <a:ext cx="9665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1221516" y="4068850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2653441" y="4068850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x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2942366" y="4068850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/>
              <p:cNvSpPr txBox="1"/>
              <p:nvPr/>
            </p:nvSpPr>
            <p:spPr>
              <a:xfrm>
                <a:off x="3163041" y="4068850"/>
                <a:ext cx="11464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Bookman Old Style" pitchFamily="18" charset="0"/>
                  </a:rPr>
                  <a:t>22.5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400" b="1" dirty="0">
                        <a:solidFill>
                          <a:prstClr val="black"/>
                        </a:solidFill>
                        <a:latin typeface="Bookman Old Style" pitchFamily="18" charset="0"/>
                      </a:rPr>
                      <m:t>×</m:t>
                    </m:r>
                  </m:oMath>
                </a14:m>
                <a:r>
                  <a:rPr lang="en-US" sz="1400" b="1" dirty="0">
                    <a:latin typeface="Bookman Old Style" pitchFamily="18" charset="0"/>
                  </a:rPr>
                  <a:t> 10</a:t>
                </a:r>
                <a:r>
                  <a:rPr lang="en-US" sz="1400" b="1" baseline="30000" dirty="0">
                    <a:latin typeface="Bookman Old Style" pitchFamily="18" charset="0"/>
                  </a:rPr>
                  <a:t>6</a:t>
                </a:r>
                <a:endParaRPr lang="en-US" sz="1400" b="1" dirty="0"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041" y="4068850"/>
                <a:ext cx="1146468" cy="307777"/>
              </a:xfrm>
              <a:prstGeom prst="rect">
                <a:avLst/>
              </a:prstGeom>
              <a:blipFill rotWithShape="1">
                <a:blip r:embed="rId5"/>
                <a:stretch>
                  <a:fillRect l="-1596" t="-196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TextBox 129"/>
          <p:cNvSpPr txBox="1"/>
          <p:nvPr/>
        </p:nvSpPr>
        <p:spPr>
          <a:xfrm>
            <a:off x="916716" y="4393041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131" name="Rounded Rectangle 130"/>
          <p:cNvSpPr/>
          <p:nvPr/>
        </p:nvSpPr>
        <p:spPr>
          <a:xfrm>
            <a:off x="1265618" y="4407854"/>
            <a:ext cx="5337402" cy="278150"/>
          </a:xfrm>
          <a:prstGeom prst="roundRect">
            <a:avLst/>
          </a:prstGeom>
          <a:gradFill flip="none" rotWithShape="1">
            <a:gsLst>
              <a:gs pos="0">
                <a:srgbClr val="00FFFF">
                  <a:tint val="66000"/>
                  <a:satMod val="160000"/>
                </a:srgbClr>
              </a:gs>
              <a:gs pos="29000">
                <a:srgbClr val="00FFFF">
                  <a:tint val="44500"/>
                  <a:satMod val="160000"/>
                </a:srgbClr>
              </a:gs>
              <a:gs pos="100000">
                <a:srgbClr val="00FFFF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>
            <a:solidFill>
              <a:srgbClr val="CC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1251155" y="4393041"/>
            <a:ext cx="5437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</a:rPr>
              <a:t>Thus, the required length of sugar crystal  =  22.5 × 10</a:t>
            </a:r>
            <a:r>
              <a:rPr lang="en-US" sz="1400" b="1" baseline="30000" dirty="0">
                <a:solidFill>
                  <a:srgbClr val="0000FF"/>
                </a:solidFill>
                <a:latin typeface="Bookman Old Style" pitchFamily="18" charset="0"/>
              </a:rPr>
              <a:t>6</a:t>
            </a:r>
          </a:p>
        </p:txBody>
      </p:sp>
      <p:sp>
        <p:nvSpPr>
          <p:cNvPr id="133" name="Rounded Rectangle 132"/>
          <p:cNvSpPr/>
          <p:nvPr/>
        </p:nvSpPr>
        <p:spPr>
          <a:xfrm>
            <a:off x="6515100" y="1389142"/>
            <a:ext cx="2006486" cy="39271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Lets assume it as </a:t>
            </a:r>
            <a:r>
              <a:rPr lang="en-US" sz="1400" b="1" i="1" dirty="0">
                <a:solidFill>
                  <a:schemeClr val="tx1"/>
                </a:solidFill>
                <a:latin typeface="Bookman Old Style" pitchFamily="18" charset="0"/>
              </a:rPr>
              <a:t>x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4560910" y="1389142"/>
            <a:ext cx="2977862" cy="1055608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Which are the two quantities that are varying ?</a:t>
            </a:r>
          </a:p>
          <a:p>
            <a:pPr algn="ctr"/>
            <a:endParaRPr lang="en-US" sz="1400" b="1" dirty="0">
              <a:solidFill>
                <a:srgbClr val="0000FF"/>
              </a:solidFill>
              <a:latin typeface="Bookman Old Style" pitchFamily="18" charset="0"/>
              <a:ea typeface="Cambria Math" panose="02040503050406030204" pitchFamily="18" charset="0"/>
            </a:endParaRPr>
          </a:p>
          <a:p>
            <a:pPr algn="ctr"/>
            <a:endParaRPr lang="en-US" sz="1400" b="1" dirty="0">
              <a:solidFill>
                <a:srgbClr val="0000FF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135" name="Group 134"/>
          <p:cNvGrpSpPr/>
          <p:nvPr/>
        </p:nvGrpSpPr>
        <p:grpSpPr>
          <a:xfrm>
            <a:off x="4941597" y="1916722"/>
            <a:ext cx="1070994" cy="523220"/>
            <a:chOff x="9364850" y="2804739"/>
            <a:chExt cx="1425488" cy="633095"/>
          </a:xfrm>
        </p:grpSpPr>
        <p:sp>
          <p:nvSpPr>
            <p:cNvPr id="136" name="Rounded Rectangle 135"/>
            <p:cNvSpPr/>
            <p:nvPr/>
          </p:nvSpPr>
          <p:spPr>
            <a:xfrm>
              <a:off x="9434229" y="2851370"/>
              <a:ext cx="1281298" cy="520618"/>
            </a:xfrm>
            <a:prstGeom prst="roundRect">
              <a:avLst/>
            </a:prstGeom>
            <a:solidFill>
              <a:srgbClr val="FFCC66"/>
            </a:solidFill>
            <a:ln w="19050">
              <a:solidFill>
                <a:srgbClr val="FF0066"/>
              </a:solidFill>
            </a:ln>
            <a:scene3d>
              <a:camera prst="orthographicFront">
                <a:rot lat="0" lon="0" rev="0"/>
              </a:camera>
              <a:lightRig rig="balanced" dir="tr"/>
            </a:scene3d>
            <a:sp3d prstMaterial="matte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endParaRPr lang="en-US" sz="1600" b="1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9364850" y="2804739"/>
              <a:ext cx="1425488" cy="6330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Bookman Old Style" pitchFamily="18" charset="0"/>
                  <a:ea typeface="Cambria Math" panose="02040503050406030204" pitchFamily="18" charset="0"/>
                </a:rPr>
                <a:t>Weight of sugar</a:t>
              </a: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6488386" y="1929414"/>
            <a:ext cx="1141564" cy="523220"/>
            <a:chOff x="9322452" y="2820106"/>
            <a:chExt cx="1519415" cy="633097"/>
          </a:xfrm>
        </p:grpSpPr>
        <p:sp>
          <p:nvSpPr>
            <p:cNvPr id="139" name="Rounded Rectangle 138"/>
            <p:cNvSpPr/>
            <p:nvPr/>
          </p:nvSpPr>
          <p:spPr>
            <a:xfrm>
              <a:off x="9327048" y="2876380"/>
              <a:ext cx="1471431" cy="527835"/>
            </a:xfrm>
            <a:prstGeom prst="roundRect">
              <a:avLst/>
            </a:prstGeom>
            <a:solidFill>
              <a:srgbClr val="FFCC66"/>
            </a:solidFill>
            <a:ln w="19050">
              <a:solidFill>
                <a:srgbClr val="FF0066"/>
              </a:solidFill>
            </a:ln>
            <a:scene3d>
              <a:camera prst="orthographicFront">
                <a:rot lat="0" lon="0" rev="0"/>
              </a:camera>
              <a:lightRig rig="balanced" dir="tr"/>
            </a:scene3d>
            <a:sp3d prstMaterial="matte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endParaRPr lang="en-US" sz="1600" b="1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9322452" y="2820106"/>
              <a:ext cx="1519415" cy="6330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Bookman Old Style" pitchFamily="18" charset="0"/>
                  <a:ea typeface="Cambria Math" panose="02040503050406030204" pitchFamily="18" charset="0"/>
                </a:rPr>
                <a:t>Number of crystal</a:t>
              </a:r>
            </a:p>
          </p:txBody>
        </p:sp>
      </p:grpSp>
      <p:sp>
        <p:nvSpPr>
          <p:cNvPr id="141" name="Rectangle 140"/>
          <p:cNvSpPr/>
          <p:nvPr/>
        </p:nvSpPr>
        <p:spPr>
          <a:xfrm>
            <a:off x="5964963" y="1999813"/>
            <a:ext cx="5778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</a:rPr>
              <a:t>And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4643395" y="1855906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x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197" name="TextBox 196"/>
          <p:cNvSpPr txBox="1"/>
          <p:nvPr/>
        </p:nvSpPr>
        <p:spPr>
          <a:xfrm>
            <a:off x="1221516" y="3628938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198" name="TextBox 197"/>
          <p:cNvSpPr txBox="1"/>
          <p:nvPr/>
        </p:nvSpPr>
        <p:spPr>
          <a:xfrm>
            <a:off x="2653441" y="3739554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x</a:t>
            </a:r>
          </a:p>
        </p:txBody>
      </p:sp>
      <p:sp>
        <p:nvSpPr>
          <p:cNvPr id="199" name="TextBox 198"/>
          <p:cNvSpPr txBox="1"/>
          <p:nvPr/>
        </p:nvSpPr>
        <p:spPr>
          <a:xfrm>
            <a:off x="2942366" y="3739554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</a:p>
        </p:txBody>
      </p:sp>
      <p:sp>
        <p:nvSpPr>
          <p:cNvPr id="200" name="TextBox 199"/>
          <p:cNvSpPr txBox="1"/>
          <p:nvPr/>
        </p:nvSpPr>
        <p:spPr>
          <a:xfrm>
            <a:off x="3161438" y="3628938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45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/>
              <p:cNvSpPr txBox="1"/>
              <p:nvPr/>
            </p:nvSpPr>
            <p:spPr>
              <a:xfrm>
                <a:off x="3442429" y="3630843"/>
                <a:ext cx="265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201" name="TextBox 2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429" y="3630843"/>
                <a:ext cx="265201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2" name="TextBox 201"/>
          <p:cNvSpPr txBox="1"/>
          <p:nvPr/>
        </p:nvSpPr>
        <p:spPr>
          <a:xfrm>
            <a:off x="3604353" y="3630843"/>
            <a:ext cx="500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10</a:t>
            </a:r>
            <a:r>
              <a:rPr lang="en-US" sz="1400" b="1" baseline="30000" dirty="0">
                <a:latin typeface="Bookman Old Style" pitchFamily="18" charset="0"/>
              </a:rPr>
              <a:t>6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3465336" y="3834046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2</a:t>
            </a:r>
          </a:p>
        </p:txBody>
      </p:sp>
      <p:cxnSp>
        <p:nvCxnSpPr>
          <p:cNvPr id="204" name="Straight Connector 203"/>
          <p:cNvCxnSpPr/>
          <p:nvPr/>
        </p:nvCxnSpPr>
        <p:spPr>
          <a:xfrm>
            <a:off x="3262359" y="3891193"/>
            <a:ext cx="71000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 rot="360000" flipH="1">
            <a:off x="3272724" y="3743433"/>
            <a:ext cx="202524" cy="1007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 rot="900000" flipH="1">
            <a:off x="3555797" y="3942261"/>
            <a:ext cx="114840" cy="1025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Rectangle 206"/>
          <p:cNvSpPr/>
          <p:nvPr/>
        </p:nvSpPr>
        <p:spPr>
          <a:xfrm>
            <a:off x="3641655" y="3910243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2967766" y="3505450"/>
            <a:ext cx="5116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22.5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6022" y="649296"/>
            <a:ext cx="7478778" cy="51538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228600" algn="ctr"/>
              </a:tabLst>
            </a:pP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	 </a:t>
            </a: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Suppose 2 kg of sugar contains 9 </a:t>
            </a:r>
            <a:r>
              <a:rPr lang="en-US" sz="1400" b="1" dirty="0">
                <a:solidFill>
                  <a:srgbClr val="800080"/>
                </a:solidFill>
                <a:latin typeface="Symbol" panose="05050102010706020507" pitchFamily="18" charset="2"/>
                <a:ea typeface="Cambria Math" panose="02040503050406030204" pitchFamily="18" charset="0"/>
              </a:rPr>
              <a:t></a:t>
            </a: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106 crystal. How many sugar crystals  </a:t>
            </a:r>
            <a:b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</a:b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   are there in (</a:t>
            </a:r>
            <a:r>
              <a:rPr lang="en-US" sz="1400" b="1" dirty="0" err="1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i</a:t>
            </a: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) 5 kg of sugar : (ii) 1.2 kg of sugar ? </a:t>
            </a:r>
          </a:p>
        </p:txBody>
      </p:sp>
    </p:spTree>
    <p:extLst>
      <p:ext uri="{BB962C8B-B14F-4D97-AF65-F5344CB8AC3E}">
        <p14:creationId xmlns:p14="http://schemas.microsoft.com/office/powerpoint/2010/main" val="291592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5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500"/>
                            </p:stCondLst>
                            <p:childTnLst>
                              <p:par>
                                <p:cTn id="2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500"/>
                            </p:stCondLst>
                            <p:childTnLst>
                              <p:par>
                                <p:cTn id="23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9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4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2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8" fill="hold">
                            <p:stCondLst>
                              <p:cond delay="500"/>
                            </p:stCondLst>
                            <p:childTnLst>
                              <p:par>
                                <p:cTn id="3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500"/>
                            </p:stCondLst>
                            <p:childTnLst>
                              <p:par>
                                <p:cTn id="3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0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1" fill="hold">
                            <p:stCondLst>
                              <p:cond delay="500"/>
                            </p:stCondLst>
                            <p:childTnLst>
                              <p:par>
                                <p:cTn id="3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  <p:bldP spid="9" grpId="0" animBg="1"/>
      <p:bldP spid="79" grpId="0" animBg="1"/>
      <p:bldP spid="79" grpId="1" animBg="1"/>
      <p:bldP spid="80" grpId="0" animBg="1"/>
      <p:bldP spid="80" grpId="1" animBg="1"/>
      <p:bldP spid="91" grpId="0"/>
      <p:bldP spid="92" grpId="0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7" grpId="0"/>
      <p:bldP spid="98" grpId="0"/>
      <p:bldP spid="99" grpId="0" animBg="1"/>
      <p:bldP spid="99" grpId="1" animBg="1"/>
      <p:bldP spid="100" grpId="0" animBg="1"/>
      <p:bldP spid="100" grpId="1" animBg="1"/>
      <p:bldP spid="101" grpId="0"/>
      <p:bldP spid="102" grpId="0"/>
      <p:bldP spid="104" grpId="0"/>
      <p:bldP spid="105" grpId="0"/>
      <p:bldP spid="106" grpId="0"/>
      <p:bldP spid="110" grpId="0"/>
      <p:bldP spid="111" grpId="0" animBg="1"/>
      <p:bldP spid="111" grpId="1" animBg="1"/>
      <p:bldP spid="112" grpId="0"/>
      <p:bldP spid="113" grpId="0"/>
      <p:bldP spid="114" grpId="0"/>
      <p:bldP spid="115" grpId="0"/>
      <p:bldP spid="116" grpId="0"/>
      <p:bldP spid="117" grpId="0" animBg="1"/>
      <p:bldP spid="117" grpId="1" animBg="1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6" grpId="0"/>
      <p:bldP spid="127" grpId="0"/>
      <p:bldP spid="128" grpId="0"/>
      <p:bldP spid="129" grpId="0"/>
      <p:bldP spid="130" grpId="0"/>
      <p:bldP spid="131" grpId="0" animBg="1"/>
      <p:bldP spid="132" grpId="0"/>
      <p:bldP spid="133" grpId="0" animBg="1"/>
      <p:bldP spid="133" grpId="1" animBg="1"/>
      <p:bldP spid="134" grpId="0" animBg="1"/>
      <p:bldP spid="134" grpId="1" animBg="1"/>
      <p:bldP spid="141" grpId="0"/>
      <p:bldP spid="141" grpId="1"/>
      <p:bldP spid="171" grpId="0"/>
      <p:bldP spid="197" grpId="0"/>
      <p:bldP spid="198" grpId="0"/>
      <p:bldP spid="199" grpId="0"/>
      <p:bldP spid="200" grpId="0"/>
      <p:bldP spid="201" grpId="0"/>
      <p:bldP spid="202" grpId="0"/>
      <p:bldP spid="203" grpId="0"/>
      <p:bldP spid="207" grpId="0"/>
      <p:bldP spid="208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25419" y="2279363"/>
            <a:ext cx="4293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 b="1">
                <a:latin typeface="Bookman Old Style" pitchFamily="18" charset="0"/>
              </a:defRPr>
            </a:lvl1pPr>
          </a:lstStyle>
          <a:p>
            <a:r>
              <a:rPr lang="en-US" dirty="0"/>
              <a:t>Direct  Proportions</a:t>
            </a:r>
          </a:p>
        </p:txBody>
      </p:sp>
    </p:spTree>
    <p:extLst>
      <p:ext uri="{BB962C8B-B14F-4D97-AF65-F5344CB8AC3E}">
        <p14:creationId xmlns:p14="http://schemas.microsoft.com/office/powerpoint/2010/main" val="14706136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grupoplascencia.com/img/background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70" y="-45590"/>
            <a:ext cx="9162369" cy="5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472769" y="660390"/>
            <a:ext cx="8165592" cy="508010"/>
          </a:xfrm>
          <a:prstGeom prst="roundRect">
            <a:avLst/>
          </a:prstGeom>
          <a:solidFill>
            <a:srgbClr val="00FFFF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4" name="Pentagon 3"/>
          <p:cNvSpPr/>
          <p:nvPr/>
        </p:nvSpPr>
        <p:spPr>
          <a:xfrm>
            <a:off x="561503" y="206161"/>
            <a:ext cx="1700816" cy="381000"/>
          </a:xfrm>
          <a:prstGeom prst="homePlate">
            <a:avLst/>
          </a:prstGeom>
          <a:solidFill>
            <a:srgbClr val="00206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EXERCISE 13.1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72769" y="1212850"/>
            <a:ext cx="8165592" cy="3644900"/>
          </a:xfrm>
          <a:prstGeom prst="roundRect">
            <a:avLst>
              <a:gd name="adj" fmla="val 11614"/>
            </a:avLst>
          </a:prstGeom>
          <a:solidFill>
            <a:srgbClr val="CDAFED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46660" y="1220470"/>
            <a:ext cx="695730" cy="346364"/>
          </a:xfrm>
          <a:prstGeom prst="roundRect">
            <a:avLst>
              <a:gd name="adj" fmla="val 50000"/>
            </a:avLst>
          </a:prstGeom>
          <a:solidFill>
            <a:srgbClr val="FF0000">
              <a:alpha val="50196"/>
            </a:srgbClr>
          </a:solidFill>
          <a:ln>
            <a:solidFill>
              <a:srgbClr val="0033CC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80008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Sol :</a:t>
            </a:r>
          </a:p>
        </p:txBody>
      </p:sp>
      <p:sp>
        <p:nvSpPr>
          <p:cNvPr id="96" name="Rounded Rectangle 95"/>
          <p:cNvSpPr/>
          <p:nvPr/>
        </p:nvSpPr>
        <p:spPr>
          <a:xfrm>
            <a:off x="1554480" y="710356"/>
            <a:ext cx="497700" cy="208805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107" name="Group 106"/>
          <p:cNvGrpSpPr/>
          <p:nvPr/>
        </p:nvGrpSpPr>
        <p:grpSpPr>
          <a:xfrm>
            <a:off x="1425445" y="1299570"/>
            <a:ext cx="4133840" cy="854223"/>
            <a:chOff x="736071" y="3125307"/>
            <a:chExt cx="4216930" cy="854223"/>
          </a:xfrm>
        </p:grpSpPr>
        <p:grpSp>
          <p:nvGrpSpPr>
            <p:cNvPr id="108" name="Group 107"/>
            <p:cNvGrpSpPr/>
            <p:nvPr/>
          </p:nvGrpSpPr>
          <p:grpSpPr>
            <a:xfrm>
              <a:off x="736071" y="3138282"/>
              <a:ext cx="4216930" cy="841248"/>
              <a:chOff x="1608686" y="4972845"/>
              <a:chExt cx="2934573" cy="1108613"/>
            </a:xfrm>
          </p:grpSpPr>
          <p:sp>
            <p:nvSpPr>
              <p:cNvPr id="144" name="Rectangle 143"/>
              <p:cNvSpPr/>
              <p:nvPr/>
            </p:nvSpPr>
            <p:spPr>
              <a:xfrm>
                <a:off x="1611229" y="4973498"/>
                <a:ext cx="2932030" cy="1102124"/>
              </a:xfrm>
              <a:prstGeom prst="rect">
                <a:avLst/>
              </a:prstGeom>
              <a:gradFill flip="none" rotWithShape="1">
                <a:gsLst>
                  <a:gs pos="0">
                    <a:srgbClr val="66FF66">
                      <a:tint val="66000"/>
                      <a:satMod val="160000"/>
                    </a:srgbClr>
                  </a:gs>
                  <a:gs pos="50000">
                    <a:srgbClr val="66FF66">
                      <a:tint val="44500"/>
                      <a:satMod val="160000"/>
                    </a:srgbClr>
                  </a:gs>
                  <a:gs pos="100000">
                    <a:srgbClr val="66FF66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  <a:scene3d>
                <a:camera prst="obliqueTop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Bookman Old Style" pitchFamily="18" charset="0"/>
                </a:endParaRPr>
              </a:p>
            </p:txBody>
          </p:sp>
          <p:grpSp>
            <p:nvGrpSpPr>
              <p:cNvPr id="145" name="Group 37"/>
              <p:cNvGrpSpPr/>
              <p:nvPr/>
            </p:nvGrpSpPr>
            <p:grpSpPr>
              <a:xfrm>
                <a:off x="1608686" y="4972845"/>
                <a:ext cx="2934572" cy="1108613"/>
                <a:chOff x="586485" y="1676016"/>
                <a:chExt cx="5211282" cy="651827"/>
              </a:xfrm>
            </p:grpSpPr>
            <p:sp>
              <p:nvSpPr>
                <p:cNvPr id="146" name="Rectangle 145"/>
                <p:cNvSpPr/>
                <p:nvPr/>
              </p:nvSpPr>
              <p:spPr>
                <a:xfrm>
                  <a:off x="586487" y="1676401"/>
                  <a:ext cx="5211280" cy="64801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b="1">
                    <a:ln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147" name="Straight Connector 146"/>
                <p:cNvCxnSpPr/>
                <p:nvPr/>
              </p:nvCxnSpPr>
              <p:spPr>
                <a:xfrm>
                  <a:off x="586485" y="1904897"/>
                  <a:ext cx="520937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/>
                <p:nvPr/>
              </p:nvCxnSpPr>
              <p:spPr>
                <a:xfrm rot="5400000">
                  <a:off x="3271839" y="2001533"/>
                  <a:ext cx="651827" cy="79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>
                  <a:off x="586485" y="2120458"/>
                  <a:ext cx="520937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2" name="TextBox 141"/>
            <p:cNvSpPr txBox="1"/>
            <p:nvPr/>
          </p:nvSpPr>
          <p:spPr>
            <a:xfrm>
              <a:off x="742655" y="3125307"/>
              <a:ext cx="24297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Bookman Old Style" pitchFamily="18" charset="0"/>
                </a:rPr>
                <a:t>Number of bottles filled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3192780" y="3125307"/>
              <a:ext cx="17395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Bookman Old Style" pitchFamily="18" charset="0"/>
                </a:rPr>
                <a:t>Number of hours</a:t>
              </a:r>
            </a:p>
          </p:txBody>
        </p:sp>
      </p:grpSp>
      <p:sp>
        <p:nvSpPr>
          <p:cNvPr id="150" name="TextBox 149"/>
          <p:cNvSpPr txBox="1"/>
          <p:nvPr/>
        </p:nvSpPr>
        <p:spPr>
          <a:xfrm>
            <a:off x="4293061" y="1600997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9 </a:t>
            </a:r>
            <a:r>
              <a:rPr lang="en-US" sz="1400" b="1" dirty="0">
                <a:latin typeface="Bookman Old Style" pitchFamily="18" charset="0"/>
                <a:sym typeface="Symbol"/>
              </a:rPr>
              <a:t></a:t>
            </a:r>
            <a:r>
              <a:rPr lang="en-US" sz="1400" b="1" dirty="0">
                <a:latin typeface="Bookman Old Style" pitchFamily="18" charset="0"/>
              </a:rPr>
              <a:t> 10</a:t>
            </a:r>
            <a:r>
              <a:rPr lang="en-US" sz="1400" b="1" baseline="30000" dirty="0">
                <a:latin typeface="Bookman Old Style" pitchFamily="18" charset="0"/>
              </a:rPr>
              <a:t>6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2512797" y="1600997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2</a:t>
            </a:r>
          </a:p>
        </p:txBody>
      </p:sp>
      <p:sp>
        <p:nvSpPr>
          <p:cNvPr id="152" name="Rounded Rectangle 151"/>
          <p:cNvSpPr/>
          <p:nvPr/>
        </p:nvSpPr>
        <p:spPr>
          <a:xfrm>
            <a:off x="3676457" y="698237"/>
            <a:ext cx="1449351" cy="208805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53" name="Rounded Rectangle 152"/>
          <p:cNvSpPr/>
          <p:nvPr/>
        </p:nvSpPr>
        <p:spPr>
          <a:xfrm>
            <a:off x="3762826" y="871220"/>
            <a:ext cx="1668479" cy="320040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4" name="Rounded Rectangle 153"/>
          <p:cNvSpPr/>
          <p:nvPr/>
        </p:nvSpPr>
        <p:spPr>
          <a:xfrm>
            <a:off x="5124458" y="652461"/>
            <a:ext cx="2483126" cy="320040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2425560" y="1855902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1.2</a:t>
            </a:r>
            <a:endParaRPr lang="en-US" sz="1400" b="1" i="1" dirty="0">
              <a:latin typeface="Bookman Old Style" pitchFamily="18" charset="0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682485" y="2253340"/>
            <a:ext cx="6486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For more number of hours, more number of bottles would be filled.</a:t>
            </a:r>
          </a:p>
        </p:txBody>
      </p:sp>
      <p:sp>
        <p:nvSpPr>
          <p:cNvPr id="158" name="Rounded Rectangle 157"/>
          <p:cNvSpPr/>
          <p:nvPr/>
        </p:nvSpPr>
        <p:spPr>
          <a:xfrm>
            <a:off x="6124490" y="1252043"/>
            <a:ext cx="2427850" cy="58163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Therefore this is a case of direct variation</a:t>
            </a:r>
          </a:p>
        </p:txBody>
      </p:sp>
      <p:sp>
        <p:nvSpPr>
          <p:cNvPr id="159" name="Rounded Rectangle 158"/>
          <p:cNvSpPr/>
          <p:nvPr/>
        </p:nvSpPr>
        <p:spPr>
          <a:xfrm>
            <a:off x="6577125" y="1230082"/>
            <a:ext cx="1975215" cy="73120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Therefore we will take the ratio of the quantities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2461353" y="2481946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2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2371585" y="2695773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1.2</a:t>
            </a:r>
          </a:p>
        </p:txBody>
      </p:sp>
      <p:cxnSp>
        <p:nvCxnSpPr>
          <p:cNvPr id="162" name="Straight Connector 161"/>
          <p:cNvCxnSpPr/>
          <p:nvPr/>
        </p:nvCxnSpPr>
        <p:spPr>
          <a:xfrm>
            <a:off x="2484796" y="2741614"/>
            <a:ext cx="25640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/>
          <p:cNvSpPr txBox="1"/>
          <p:nvPr/>
        </p:nvSpPr>
        <p:spPr>
          <a:xfrm>
            <a:off x="2860535" y="259100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3081210" y="2481946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9 </a:t>
            </a:r>
            <a:r>
              <a:rPr lang="en-US" sz="1400" b="1" dirty="0">
                <a:latin typeface="Bookman Old Style" pitchFamily="18" charset="0"/>
                <a:sym typeface="Symbol"/>
              </a:rPr>
              <a:t></a:t>
            </a:r>
            <a:r>
              <a:rPr lang="en-US" sz="1400" b="1" dirty="0">
                <a:latin typeface="Bookman Old Style" pitchFamily="18" charset="0"/>
              </a:rPr>
              <a:t> 10</a:t>
            </a:r>
            <a:r>
              <a:rPr lang="en-US" sz="1400" b="1" baseline="30000" dirty="0">
                <a:latin typeface="Bookman Old Style" pitchFamily="18" charset="0"/>
              </a:rPr>
              <a:t>6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3309691" y="268446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y</a:t>
            </a:r>
            <a:endParaRPr lang="en-US" sz="1400" b="1" dirty="0">
              <a:latin typeface="Bookman Old Style" pitchFamily="18" charset="0"/>
            </a:endParaRPr>
          </a:p>
        </p:txBody>
      </p:sp>
      <p:cxnSp>
        <p:nvCxnSpPr>
          <p:cNvPr id="166" name="Straight Connector 165"/>
          <p:cNvCxnSpPr/>
          <p:nvPr/>
        </p:nvCxnSpPr>
        <p:spPr>
          <a:xfrm>
            <a:off x="3176812" y="2741614"/>
            <a:ext cx="62125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/>
          <p:cNvSpPr txBox="1"/>
          <p:nvPr/>
        </p:nvSpPr>
        <p:spPr>
          <a:xfrm>
            <a:off x="1139685" y="2943423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168" name="Right Arrow 167"/>
          <p:cNvSpPr/>
          <p:nvPr/>
        </p:nvSpPr>
        <p:spPr>
          <a:xfrm rot="1587693">
            <a:off x="2769215" y="2678025"/>
            <a:ext cx="383076" cy="102120"/>
          </a:xfrm>
          <a:prstGeom prst="rightArrow">
            <a:avLst>
              <a:gd name="adj1" fmla="val 0"/>
              <a:gd name="adj2" fmla="val 6295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TextBox 168"/>
          <p:cNvSpPr txBox="1"/>
          <p:nvPr/>
        </p:nvSpPr>
        <p:spPr>
          <a:xfrm>
            <a:off x="2428255" y="2943423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2</a:t>
            </a:r>
            <a:r>
              <a:rPr lang="en-US" sz="1400" b="1" i="1" dirty="0">
                <a:latin typeface="Bookman Old Style" pitchFamily="18" charset="0"/>
              </a:rPr>
              <a:t>y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2860535" y="294342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3079607" y="2943423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1.2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/>
              <p:cNvSpPr txBox="1"/>
              <p:nvPr/>
            </p:nvSpPr>
            <p:spPr>
              <a:xfrm>
                <a:off x="3432600" y="2943423"/>
                <a:ext cx="265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73" name="TextBox 1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600" y="2943423"/>
                <a:ext cx="265201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TextBox 173"/>
          <p:cNvSpPr txBox="1"/>
          <p:nvPr/>
        </p:nvSpPr>
        <p:spPr>
          <a:xfrm>
            <a:off x="3594524" y="2943423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9 </a:t>
            </a:r>
            <a:r>
              <a:rPr lang="en-US" sz="1400" b="1" dirty="0">
                <a:latin typeface="Bookman Old Style" pitchFamily="18" charset="0"/>
                <a:sym typeface="Symbol"/>
              </a:rPr>
              <a:t></a:t>
            </a:r>
            <a:r>
              <a:rPr lang="en-US" sz="1400" b="1" dirty="0">
                <a:latin typeface="Bookman Old Style" pitchFamily="18" charset="0"/>
              </a:rPr>
              <a:t> 10</a:t>
            </a:r>
            <a:r>
              <a:rPr lang="en-US" sz="1400" b="1" baseline="30000" dirty="0">
                <a:latin typeface="Bookman Old Style" pitchFamily="18" charset="0"/>
              </a:rPr>
              <a:t>6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175" name="Right Arrow 174"/>
          <p:cNvSpPr/>
          <p:nvPr/>
        </p:nvSpPr>
        <p:spPr>
          <a:xfrm rot="20190122" flipH="1">
            <a:off x="2752372" y="2694975"/>
            <a:ext cx="413396" cy="102120"/>
          </a:xfrm>
          <a:prstGeom prst="rightArrow">
            <a:avLst>
              <a:gd name="adj1" fmla="val 0"/>
              <a:gd name="adj2" fmla="val 6295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TextBox 175"/>
          <p:cNvSpPr txBox="1"/>
          <p:nvPr/>
        </p:nvSpPr>
        <p:spPr>
          <a:xfrm>
            <a:off x="1139685" y="3239770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2571610" y="3351677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y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2860535" y="335167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3079607" y="3239770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1.2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/>
              <p:cNvSpPr txBox="1"/>
              <p:nvPr/>
            </p:nvSpPr>
            <p:spPr>
              <a:xfrm>
                <a:off x="3432600" y="3241675"/>
                <a:ext cx="265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80" name="TextBox 1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600" y="3241675"/>
                <a:ext cx="265201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1" name="TextBox 180"/>
          <p:cNvSpPr txBox="1"/>
          <p:nvPr/>
        </p:nvSpPr>
        <p:spPr>
          <a:xfrm>
            <a:off x="3594524" y="3241675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9 </a:t>
            </a:r>
            <a:r>
              <a:rPr lang="en-US" sz="1400" b="1" dirty="0">
                <a:latin typeface="Bookman Old Style" pitchFamily="18" charset="0"/>
                <a:sym typeface="Symbol"/>
              </a:rPr>
              <a:t></a:t>
            </a:r>
            <a:r>
              <a:rPr lang="en-US" sz="1400" b="1" dirty="0">
                <a:latin typeface="Bookman Old Style" pitchFamily="18" charset="0"/>
              </a:rPr>
              <a:t> 10</a:t>
            </a:r>
            <a:r>
              <a:rPr lang="en-US" sz="1400" b="1" baseline="30000" dirty="0">
                <a:latin typeface="Bookman Old Style" pitchFamily="18" charset="0"/>
              </a:rPr>
              <a:t>6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3631085" y="3444878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2</a:t>
            </a:r>
          </a:p>
        </p:txBody>
      </p:sp>
      <p:cxnSp>
        <p:nvCxnSpPr>
          <p:cNvPr id="183" name="Straight Connector 182"/>
          <p:cNvCxnSpPr/>
          <p:nvPr/>
        </p:nvCxnSpPr>
        <p:spPr>
          <a:xfrm>
            <a:off x="3208548" y="3502025"/>
            <a:ext cx="10756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/>
          <p:cNvSpPr txBox="1"/>
          <p:nvPr/>
        </p:nvSpPr>
        <p:spPr>
          <a:xfrm>
            <a:off x="1139685" y="4073382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2571610" y="4073382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y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2860535" y="407338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TextBox 186"/>
              <p:cNvSpPr txBox="1"/>
              <p:nvPr/>
            </p:nvSpPr>
            <p:spPr>
              <a:xfrm>
                <a:off x="3081210" y="4073382"/>
                <a:ext cx="10278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Bookman Old Style" pitchFamily="18" charset="0"/>
                  </a:rPr>
                  <a:t>5.4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400" b="1" dirty="0">
                        <a:solidFill>
                          <a:prstClr val="black"/>
                        </a:solidFill>
                        <a:latin typeface="Bookman Old Style" pitchFamily="18" charset="0"/>
                      </a:rPr>
                      <m:t>×</m:t>
                    </m:r>
                  </m:oMath>
                </a14:m>
                <a:r>
                  <a:rPr lang="en-US" sz="1400" b="1" dirty="0">
                    <a:latin typeface="Bookman Old Style" pitchFamily="18" charset="0"/>
                  </a:rPr>
                  <a:t> 10</a:t>
                </a:r>
                <a:r>
                  <a:rPr lang="en-US" sz="1400" b="1" baseline="30000" dirty="0">
                    <a:latin typeface="Bookman Old Style" pitchFamily="18" charset="0"/>
                  </a:rPr>
                  <a:t>6</a:t>
                </a:r>
                <a:endParaRPr lang="en-US" sz="1400" b="1" dirty="0"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87" name="TextBox 1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210" y="4073382"/>
                <a:ext cx="1027845" cy="307777"/>
              </a:xfrm>
              <a:prstGeom prst="rect">
                <a:avLst/>
              </a:prstGeom>
              <a:blipFill rotWithShape="1">
                <a:blip r:embed="rId5"/>
                <a:stretch>
                  <a:fillRect l="-1183" t="-196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8" name="TextBox 187"/>
          <p:cNvSpPr txBox="1"/>
          <p:nvPr/>
        </p:nvSpPr>
        <p:spPr>
          <a:xfrm>
            <a:off x="834885" y="4397573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189" name="Rounded Rectangle 188"/>
          <p:cNvSpPr/>
          <p:nvPr/>
        </p:nvSpPr>
        <p:spPr>
          <a:xfrm>
            <a:off x="1183787" y="4412386"/>
            <a:ext cx="5337402" cy="278150"/>
          </a:xfrm>
          <a:prstGeom prst="roundRect">
            <a:avLst/>
          </a:prstGeom>
          <a:gradFill flip="none" rotWithShape="1">
            <a:gsLst>
              <a:gs pos="0">
                <a:srgbClr val="00FFFF">
                  <a:tint val="66000"/>
                  <a:satMod val="160000"/>
                </a:srgbClr>
              </a:gs>
              <a:gs pos="29000">
                <a:srgbClr val="00FFFF">
                  <a:tint val="44500"/>
                  <a:satMod val="160000"/>
                </a:srgbClr>
              </a:gs>
              <a:gs pos="100000">
                <a:srgbClr val="00FFFF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>
            <a:solidFill>
              <a:srgbClr val="CC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1169324" y="4397573"/>
            <a:ext cx="5437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</a:rPr>
              <a:t>Thus, the required length of sugar crystal  =  5.4 × 10</a:t>
            </a:r>
            <a:r>
              <a:rPr lang="en-US" sz="1400" b="1" baseline="30000" dirty="0">
                <a:solidFill>
                  <a:srgbClr val="0000FF"/>
                </a:solidFill>
                <a:latin typeface="Bookman Old Style" pitchFamily="18" charset="0"/>
              </a:rPr>
              <a:t>6</a:t>
            </a:r>
          </a:p>
        </p:txBody>
      </p:sp>
      <p:sp>
        <p:nvSpPr>
          <p:cNvPr id="191" name="Rounded Rectangle 190"/>
          <p:cNvSpPr/>
          <p:nvPr/>
        </p:nvSpPr>
        <p:spPr>
          <a:xfrm>
            <a:off x="6433269" y="1393674"/>
            <a:ext cx="2006486" cy="39271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Lets assume it as </a:t>
            </a:r>
            <a:r>
              <a:rPr lang="en-US" sz="1400" b="1" i="1" dirty="0">
                <a:solidFill>
                  <a:schemeClr val="tx1"/>
                </a:solidFill>
                <a:latin typeface="Bookman Old Style" pitchFamily="18" charset="0"/>
              </a:rPr>
              <a:t>y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504414" y="1860438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y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1139685" y="3633470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2571610" y="374408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y</a:t>
            </a:r>
          </a:p>
        </p:txBody>
      </p:sp>
      <p:sp>
        <p:nvSpPr>
          <p:cNvPr id="195" name="TextBox 194"/>
          <p:cNvSpPr txBox="1"/>
          <p:nvPr/>
        </p:nvSpPr>
        <p:spPr>
          <a:xfrm>
            <a:off x="2860535" y="374408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</a:p>
        </p:txBody>
      </p:sp>
      <p:sp>
        <p:nvSpPr>
          <p:cNvPr id="196" name="TextBox 195"/>
          <p:cNvSpPr txBox="1"/>
          <p:nvPr/>
        </p:nvSpPr>
        <p:spPr>
          <a:xfrm>
            <a:off x="3079607" y="3633470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10.8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TextBox 208"/>
              <p:cNvSpPr txBox="1"/>
              <p:nvPr/>
            </p:nvSpPr>
            <p:spPr>
              <a:xfrm>
                <a:off x="3531481" y="3635375"/>
                <a:ext cx="265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209" name="TextBox 2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481" y="3635375"/>
                <a:ext cx="265201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0" name="TextBox 209"/>
          <p:cNvSpPr txBox="1"/>
          <p:nvPr/>
        </p:nvSpPr>
        <p:spPr>
          <a:xfrm>
            <a:off x="3693405" y="3635375"/>
            <a:ext cx="500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10</a:t>
            </a:r>
            <a:r>
              <a:rPr lang="en-US" sz="1400" b="1" baseline="30000" dirty="0">
                <a:latin typeface="Bookman Old Style" pitchFamily="18" charset="0"/>
              </a:rPr>
              <a:t>6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3505126" y="3838578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2</a:t>
            </a:r>
          </a:p>
        </p:txBody>
      </p:sp>
      <p:cxnSp>
        <p:nvCxnSpPr>
          <p:cNvPr id="212" name="Straight Connector 211"/>
          <p:cNvCxnSpPr/>
          <p:nvPr/>
        </p:nvCxnSpPr>
        <p:spPr>
          <a:xfrm>
            <a:off x="3215159" y="3895725"/>
            <a:ext cx="83950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 rot="360000" flipH="1">
            <a:off x="3190893" y="3747965"/>
            <a:ext cx="202524" cy="1007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 rot="900000" flipH="1">
            <a:off x="3595587" y="3946793"/>
            <a:ext cx="114840" cy="1025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Rectangle 214"/>
          <p:cNvSpPr/>
          <p:nvPr/>
        </p:nvSpPr>
        <p:spPr>
          <a:xfrm>
            <a:off x="3681445" y="3914775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16" name="Rectangle 215"/>
          <p:cNvSpPr/>
          <p:nvPr/>
        </p:nvSpPr>
        <p:spPr>
          <a:xfrm>
            <a:off x="2930781" y="3509982"/>
            <a:ext cx="41870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5.4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6022" y="649296"/>
            <a:ext cx="7478778" cy="51538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228600" algn="ctr"/>
              </a:tabLst>
            </a:pP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	 </a:t>
            </a: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Suppose 2 kg of sugar contains 9 </a:t>
            </a:r>
            <a:r>
              <a:rPr lang="en-US" sz="1400" b="1" dirty="0">
                <a:solidFill>
                  <a:srgbClr val="800080"/>
                </a:solidFill>
                <a:latin typeface="Symbol" panose="05050102010706020507" pitchFamily="18" charset="2"/>
                <a:ea typeface="Cambria Math" panose="02040503050406030204" pitchFamily="18" charset="0"/>
              </a:rPr>
              <a:t></a:t>
            </a: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106 crystal. How many sugar crystals  </a:t>
            </a:r>
            <a:b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</a:b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   are there in (</a:t>
            </a:r>
            <a:r>
              <a:rPr lang="en-US" sz="1400" b="1" dirty="0" err="1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i</a:t>
            </a: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) 5 kg of sugar : (ii) 1.2 kg of sugar ? </a:t>
            </a:r>
          </a:p>
        </p:txBody>
      </p:sp>
    </p:spTree>
    <p:extLst>
      <p:ext uri="{BB962C8B-B14F-4D97-AF65-F5344CB8AC3E}">
        <p14:creationId xmlns:p14="http://schemas.microsoft.com/office/powerpoint/2010/main" val="225057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00"/>
                            </p:stCondLst>
                            <p:childTnLst>
                              <p:par>
                                <p:cTn id="17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500"/>
                            </p:stCondLst>
                            <p:childTnLst>
                              <p:par>
                                <p:cTn id="2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500"/>
                            </p:stCondLst>
                            <p:childTnLst>
                              <p:par>
                                <p:cTn id="2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1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6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1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2" fill="hold">
                            <p:stCondLst>
                              <p:cond delay="500"/>
                            </p:stCondLst>
                            <p:childTnLst>
                              <p:par>
                                <p:cTn id="3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5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6" grpId="1" animBg="1"/>
      <p:bldP spid="150" grpId="0"/>
      <p:bldP spid="151" grpId="0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  <p:bldP spid="156" grpId="0"/>
      <p:bldP spid="157" grpId="0"/>
      <p:bldP spid="158" grpId="0" animBg="1"/>
      <p:bldP spid="158" grpId="1" animBg="1"/>
      <p:bldP spid="159" grpId="0" animBg="1"/>
      <p:bldP spid="159" grpId="1" animBg="1"/>
      <p:bldP spid="160" grpId="0"/>
      <p:bldP spid="161" grpId="0"/>
      <p:bldP spid="163" grpId="0"/>
      <p:bldP spid="164" grpId="0"/>
      <p:bldP spid="165" grpId="0"/>
      <p:bldP spid="167" grpId="0"/>
      <p:bldP spid="168" grpId="0" animBg="1"/>
      <p:bldP spid="168" grpId="1" animBg="1"/>
      <p:bldP spid="169" grpId="0"/>
      <p:bldP spid="170" grpId="0"/>
      <p:bldP spid="172" grpId="0"/>
      <p:bldP spid="173" grpId="0"/>
      <p:bldP spid="174" grpId="0"/>
      <p:bldP spid="175" grpId="0" animBg="1"/>
      <p:bldP spid="175" grpId="1" animBg="1"/>
      <p:bldP spid="176" grpId="0"/>
      <p:bldP spid="177" grpId="0"/>
      <p:bldP spid="178" grpId="0"/>
      <p:bldP spid="179" grpId="0"/>
      <p:bldP spid="180" grpId="0"/>
      <p:bldP spid="181" grpId="0"/>
      <p:bldP spid="182" grpId="0"/>
      <p:bldP spid="184" grpId="0"/>
      <p:bldP spid="185" grpId="0"/>
      <p:bldP spid="186" grpId="0"/>
      <p:bldP spid="187" grpId="0"/>
      <p:bldP spid="188" grpId="0"/>
      <p:bldP spid="189" grpId="0" animBg="1"/>
      <p:bldP spid="190" grpId="0"/>
      <p:bldP spid="191" grpId="0" animBg="1"/>
      <p:bldP spid="191" grpId="1" animBg="1"/>
      <p:bldP spid="192" grpId="0"/>
      <p:bldP spid="193" grpId="0"/>
      <p:bldP spid="194" grpId="0"/>
      <p:bldP spid="195" grpId="0"/>
      <p:bldP spid="196" grpId="0"/>
      <p:bldP spid="209" grpId="0"/>
      <p:bldP spid="210" grpId="0"/>
      <p:bldP spid="211" grpId="0"/>
      <p:bldP spid="215" grpId="0"/>
      <p:bldP spid="2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grupoplascencia.com/img/background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70" y="-45590"/>
            <a:ext cx="9162369" cy="5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472769" y="660390"/>
            <a:ext cx="8165592" cy="508010"/>
          </a:xfrm>
          <a:prstGeom prst="roundRect">
            <a:avLst/>
          </a:prstGeom>
          <a:solidFill>
            <a:srgbClr val="00FFFF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4" name="Pentagon 3"/>
          <p:cNvSpPr/>
          <p:nvPr/>
        </p:nvSpPr>
        <p:spPr>
          <a:xfrm>
            <a:off x="561503" y="206161"/>
            <a:ext cx="1700816" cy="381000"/>
          </a:xfrm>
          <a:prstGeom prst="homePlate">
            <a:avLst/>
          </a:prstGeom>
          <a:solidFill>
            <a:srgbClr val="00206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EXERCISE 13.1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72769" y="1212850"/>
            <a:ext cx="8165592" cy="3644900"/>
          </a:xfrm>
          <a:prstGeom prst="roundRect">
            <a:avLst>
              <a:gd name="adj" fmla="val 11614"/>
            </a:avLst>
          </a:prstGeom>
          <a:solidFill>
            <a:srgbClr val="CDAFED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46660" y="1220470"/>
            <a:ext cx="695730" cy="346364"/>
          </a:xfrm>
          <a:prstGeom prst="roundRect">
            <a:avLst>
              <a:gd name="adj" fmla="val 50000"/>
            </a:avLst>
          </a:prstGeom>
          <a:solidFill>
            <a:srgbClr val="FF0000">
              <a:alpha val="50196"/>
            </a:srgbClr>
          </a:solidFill>
          <a:ln>
            <a:solidFill>
              <a:srgbClr val="0033CC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80008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Sol :</a:t>
            </a:r>
          </a:p>
        </p:txBody>
      </p:sp>
      <p:sp>
        <p:nvSpPr>
          <p:cNvPr id="96" name="Rounded Rectangle 95"/>
          <p:cNvSpPr/>
          <p:nvPr/>
        </p:nvSpPr>
        <p:spPr>
          <a:xfrm>
            <a:off x="697154" y="654227"/>
            <a:ext cx="6108437" cy="320040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07" name="Group 106"/>
          <p:cNvGrpSpPr/>
          <p:nvPr/>
        </p:nvGrpSpPr>
        <p:grpSpPr>
          <a:xfrm>
            <a:off x="1436879" y="1322070"/>
            <a:ext cx="4074417" cy="1075121"/>
            <a:chOff x="736071" y="3115782"/>
            <a:chExt cx="4264333" cy="863748"/>
          </a:xfrm>
        </p:grpSpPr>
        <p:grpSp>
          <p:nvGrpSpPr>
            <p:cNvPr id="108" name="Group 107"/>
            <p:cNvGrpSpPr/>
            <p:nvPr/>
          </p:nvGrpSpPr>
          <p:grpSpPr>
            <a:xfrm>
              <a:off x="736071" y="3138282"/>
              <a:ext cx="4216930" cy="841248"/>
              <a:chOff x="1608686" y="4972845"/>
              <a:chExt cx="2934573" cy="1108613"/>
            </a:xfrm>
          </p:grpSpPr>
          <p:sp>
            <p:nvSpPr>
              <p:cNvPr id="144" name="Rectangle 143"/>
              <p:cNvSpPr/>
              <p:nvPr/>
            </p:nvSpPr>
            <p:spPr>
              <a:xfrm>
                <a:off x="1611229" y="4973498"/>
                <a:ext cx="2932030" cy="1102124"/>
              </a:xfrm>
              <a:prstGeom prst="rect">
                <a:avLst/>
              </a:prstGeom>
              <a:gradFill flip="none" rotWithShape="1">
                <a:gsLst>
                  <a:gs pos="0">
                    <a:srgbClr val="66FF66">
                      <a:tint val="66000"/>
                      <a:satMod val="160000"/>
                    </a:srgbClr>
                  </a:gs>
                  <a:gs pos="50000">
                    <a:srgbClr val="66FF66">
                      <a:tint val="44500"/>
                      <a:satMod val="160000"/>
                    </a:srgbClr>
                  </a:gs>
                  <a:gs pos="100000">
                    <a:srgbClr val="66FF66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  <a:scene3d>
                <a:camera prst="obliqueTop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Bookman Old Style" pitchFamily="18" charset="0"/>
                </a:endParaRPr>
              </a:p>
            </p:txBody>
          </p:sp>
          <p:grpSp>
            <p:nvGrpSpPr>
              <p:cNvPr id="145" name="Group 37"/>
              <p:cNvGrpSpPr/>
              <p:nvPr/>
            </p:nvGrpSpPr>
            <p:grpSpPr>
              <a:xfrm>
                <a:off x="1608686" y="4972845"/>
                <a:ext cx="2934572" cy="1108613"/>
                <a:chOff x="586485" y="1676016"/>
                <a:chExt cx="5211282" cy="651827"/>
              </a:xfrm>
            </p:grpSpPr>
            <p:sp>
              <p:nvSpPr>
                <p:cNvPr id="146" name="Rectangle 145"/>
                <p:cNvSpPr/>
                <p:nvPr/>
              </p:nvSpPr>
              <p:spPr>
                <a:xfrm>
                  <a:off x="586487" y="1676401"/>
                  <a:ext cx="5211280" cy="64801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b="1">
                    <a:ln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147" name="Straight Connector 146"/>
                <p:cNvCxnSpPr/>
                <p:nvPr/>
              </p:nvCxnSpPr>
              <p:spPr>
                <a:xfrm>
                  <a:off x="586485" y="1985107"/>
                  <a:ext cx="520937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/>
                <p:nvPr/>
              </p:nvCxnSpPr>
              <p:spPr>
                <a:xfrm rot="5400000">
                  <a:off x="3173281" y="2001533"/>
                  <a:ext cx="651827" cy="79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>
                  <a:off x="586485" y="2150103"/>
                  <a:ext cx="520937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2" name="TextBox 141"/>
            <p:cNvSpPr txBox="1"/>
            <p:nvPr/>
          </p:nvSpPr>
          <p:spPr>
            <a:xfrm>
              <a:off x="748174" y="3125307"/>
              <a:ext cx="24297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Bookman Old Style" pitchFamily="18" charset="0"/>
                </a:rPr>
                <a:t>Actual distance in km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3113029" y="3115782"/>
              <a:ext cx="18873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Bookman Old Style" pitchFamily="18" charset="0"/>
                </a:rPr>
                <a:t>Distance covered </a:t>
              </a:r>
            </a:p>
            <a:p>
              <a:r>
                <a:rPr lang="en-US" sz="1400" b="1" dirty="0">
                  <a:latin typeface="Bookman Old Style" pitchFamily="18" charset="0"/>
                </a:rPr>
                <a:t>in map (in cm)</a:t>
              </a:r>
            </a:p>
          </p:txBody>
        </p:sp>
      </p:grpSp>
      <p:sp>
        <p:nvSpPr>
          <p:cNvPr id="150" name="TextBox 149"/>
          <p:cNvSpPr txBox="1"/>
          <p:nvPr/>
        </p:nvSpPr>
        <p:spPr>
          <a:xfrm>
            <a:off x="4459835" y="1818083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1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2389014" y="1811733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18</a:t>
            </a:r>
          </a:p>
        </p:txBody>
      </p:sp>
      <p:sp>
        <p:nvSpPr>
          <p:cNvPr id="152" name="Rounded Rectangle 151"/>
          <p:cNvSpPr/>
          <p:nvPr/>
        </p:nvSpPr>
        <p:spPr>
          <a:xfrm>
            <a:off x="4375910" y="702487"/>
            <a:ext cx="486511" cy="208805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53" name="Rounded Rectangle 152"/>
          <p:cNvSpPr/>
          <p:nvPr/>
        </p:nvSpPr>
        <p:spPr>
          <a:xfrm>
            <a:off x="6736881" y="660390"/>
            <a:ext cx="1469240" cy="320040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4" name="Rounded Rectangle 153"/>
          <p:cNvSpPr/>
          <p:nvPr/>
        </p:nvSpPr>
        <p:spPr>
          <a:xfrm>
            <a:off x="2378465" y="916693"/>
            <a:ext cx="4693062" cy="208805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2389417" y="2092038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72</a:t>
            </a:r>
            <a:endParaRPr lang="en-US" sz="1400" b="1" i="1" dirty="0">
              <a:latin typeface="Bookman Old Style" pitchFamily="18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1363617" y="2411447"/>
            <a:ext cx="4242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Here actual distance and distance covered in the map are in direct proportion.</a:t>
            </a:r>
          </a:p>
        </p:txBody>
      </p:sp>
      <p:sp>
        <p:nvSpPr>
          <p:cNvPr id="157" name="Rounded Rectangle 156"/>
          <p:cNvSpPr/>
          <p:nvPr/>
        </p:nvSpPr>
        <p:spPr>
          <a:xfrm>
            <a:off x="5902349" y="1251970"/>
            <a:ext cx="2427850" cy="58163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Therefore this is a case of direct variation</a:t>
            </a:r>
          </a:p>
        </p:txBody>
      </p:sp>
      <p:sp>
        <p:nvSpPr>
          <p:cNvPr id="158" name="Rounded Rectangle 157"/>
          <p:cNvSpPr/>
          <p:nvPr/>
        </p:nvSpPr>
        <p:spPr>
          <a:xfrm>
            <a:off x="6354984" y="1230009"/>
            <a:ext cx="1975215" cy="73120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Therefore we will take the ratio of the quantities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2485032" y="2862628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18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2542740" y="3081218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1</a:t>
            </a:r>
          </a:p>
        </p:txBody>
      </p:sp>
      <p:cxnSp>
        <p:nvCxnSpPr>
          <p:cNvPr id="161" name="Straight Connector 160"/>
          <p:cNvCxnSpPr/>
          <p:nvPr/>
        </p:nvCxnSpPr>
        <p:spPr>
          <a:xfrm>
            <a:off x="2585562" y="3127059"/>
            <a:ext cx="2208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2925271" y="297644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3310532" y="2862628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72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3368240" y="3055623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x</a:t>
            </a:r>
            <a:endParaRPr lang="en-US" sz="1400" b="1" dirty="0">
              <a:latin typeface="Bookman Old Style" pitchFamily="18" charset="0"/>
            </a:endParaRPr>
          </a:p>
        </p:txBody>
      </p:sp>
      <p:cxnSp>
        <p:nvCxnSpPr>
          <p:cNvPr id="165" name="Straight Connector 164"/>
          <p:cNvCxnSpPr/>
          <p:nvPr/>
        </p:nvCxnSpPr>
        <p:spPr>
          <a:xfrm>
            <a:off x="3385759" y="3127059"/>
            <a:ext cx="2714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>
            <a:off x="1204421" y="3328868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167" name="Right Arrow 166"/>
          <p:cNvSpPr/>
          <p:nvPr/>
        </p:nvSpPr>
        <p:spPr>
          <a:xfrm rot="1587693">
            <a:off x="2879671" y="3086330"/>
            <a:ext cx="383076" cy="102120"/>
          </a:xfrm>
          <a:prstGeom prst="rightArrow">
            <a:avLst>
              <a:gd name="adj1" fmla="val 0"/>
              <a:gd name="adj2" fmla="val 6295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extBox 167"/>
          <p:cNvSpPr txBox="1"/>
          <p:nvPr/>
        </p:nvSpPr>
        <p:spPr>
          <a:xfrm>
            <a:off x="2598968" y="3328868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x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2925271" y="332886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3144343" y="3328868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72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/>
              <p:cNvSpPr txBox="1"/>
              <p:nvPr/>
            </p:nvSpPr>
            <p:spPr>
              <a:xfrm>
                <a:off x="3453408" y="3328868"/>
                <a:ext cx="265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72" name="TextBox 1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408" y="3328868"/>
                <a:ext cx="265201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TextBox 172"/>
          <p:cNvSpPr txBox="1"/>
          <p:nvPr/>
        </p:nvSpPr>
        <p:spPr>
          <a:xfrm>
            <a:off x="3615332" y="3328868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1</a:t>
            </a:r>
          </a:p>
        </p:txBody>
      </p:sp>
      <p:sp>
        <p:nvSpPr>
          <p:cNvPr id="174" name="Right Arrow 173"/>
          <p:cNvSpPr/>
          <p:nvPr/>
        </p:nvSpPr>
        <p:spPr>
          <a:xfrm rot="20190122" flipH="1">
            <a:off x="2817108" y="3080420"/>
            <a:ext cx="413396" cy="102120"/>
          </a:xfrm>
          <a:prstGeom prst="rightArrow">
            <a:avLst>
              <a:gd name="adj1" fmla="val 0"/>
              <a:gd name="adj2" fmla="val 6295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TextBox 174"/>
          <p:cNvSpPr txBox="1"/>
          <p:nvPr/>
        </p:nvSpPr>
        <p:spPr>
          <a:xfrm>
            <a:off x="1204421" y="3625215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2636346" y="3737122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x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2925271" y="373712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3144343" y="3625215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72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TextBox 178"/>
              <p:cNvSpPr txBox="1"/>
              <p:nvPr/>
            </p:nvSpPr>
            <p:spPr>
              <a:xfrm>
                <a:off x="3440708" y="3627120"/>
                <a:ext cx="265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79" name="TextBox 1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708" y="3627120"/>
                <a:ext cx="265201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0" name="TextBox 179"/>
          <p:cNvSpPr txBox="1"/>
          <p:nvPr/>
        </p:nvSpPr>
        <p:spPr>
          <a:xfrm>
            <a:off x="3596282" y="3627120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1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3316661" y="3830323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18</a:t>
            </a:r>
          </a:p>
        </p:txBody>
      </p:sp>
      <p:cxnSp>
        <p:nvCxnSpPr>
          <p:cNvPr id="182" name="Straight Connector 181"/>
          <p:cNvCxnSpPr/>
          <p:nvPr/>
        </p:nvCxnSpPr>
        <p:spPr>
          <a:xfrm>
            <a:off x="3262770" y="3887470"/>
            <a:ext cx="54874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/>
          <p:cNvSpPr txBox="1"/>
          <p:nvPr/>
        </p:nvSpPr>
        <p:spPr>
          <a:xfrm>
            <a:off x="899621" y="4433570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1204421" y="4067929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2636346" y="4067929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x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2925271" y="406792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3136421" y="4067929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4</a:t>
            </a:r>
          </a:p>
        </p:txBody>
      </p:sp>
      <p:sp>
        <p:nvSpPr>
          <p:cNvPr id="188" name="Rounded Rectangle 187"/>
          <p:cNvSpPr/>
          <p:nvPr/>
        </p:nvSpPr>
        <p:spPr>
          <a:xfrm>
            <a:off x="1247855" y="4448383"/>
            <a:ext cx="3676817" cy="278150"/>
          </a:xfrm>
          <a:prstGeom prst="roundRect">
            <a:avLst/>
          </a:prstGeom>
          <a:gradFill flip="none" rotWithShape="1">
            <a:gsLst>
              <a:gs pos="0">
                <a:srgbClr val="00FFFF">
                  <a:tint val="66000"/>
                  <a:satMod val="160000"/>
                </a:srgbClr>
              </a:gs>
              <a:gs pos="29000">
                <a:srgbClr val="00FFFF">
                  <a:tint val="44500"/>
                  <a:satMod val="160000"/>
                </a:srgbClr>
              </a:gs>
              <a:gs pos="100000">
                <a:srgbClr val="00FFFF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>
            <a:solidFill>
              <a:srgbClr val="CC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1234061" y="4433570"/>
            <a:ext cx="3927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</a:rPr>
              <a:t>Here distance covered in the </a:t>
            </a:r>
            <a:r>
              <a:rPr lang="en-US" sz="1400" b="1">
                <a:solidFill>
                  <a:srgbClr val="0000FF"/>
                </a:solidFill>
                <a:latin typeface="Bookman Old Style" pitchFamily="18" charset="0"/>
              </a:rPr>
              <a:t>map is 4</a:t>
            </a:r>
            <a:endParaRPr lang="en-US" sz="1400" b="1" baseline="300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90" name="Rounded Rectangle 189"/>
          <p:cNvSpPr/>
          <p:nvPr/>
        </p:nvSpPr>
        <p:spPr>
          <a:xfrm>
            <a:off x="6399908" y="1236980"/>
            <a:ext cx="2006486" cy="39271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Lets assume it as </a:t>
            </a:r>
            <a:r>
              <a:rPr lang="en-US" sz="1400" b="1" i="1" dirty="0">
                <a:solidFill>
                  <a:schemeClr val="tx1"/>
                </a:solidFill>
                <a:latin typeface="Bookman Old Style" pitchFamily="18" charset="0"/>
              </a:rPr>
              <a:t>x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5319436" y="1255758"/>
            <a:ext cx="2977862" cy="1055608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Which are the two quantities that are varying ?</a:t>
            </a:r>
          </a:p>
          <a:p>
            <a:pPr algn="ctr"/>
            <a:endParaRPr lang="en-US" sz="1400" b="1" dirty="0">
              <a:solidFill>
                <a:srgbClr val="0000FF"/>
              </a:solidFill>
              <a:latin typeface="Bookman Old Style" pitchFamily="18" charset="0"/>
              <a:ea typeface="Cambria Math" panose="02040503050406030204" pitchFamily="18" charset="0"/>
            </a:endParaRPr>
          </a:p>
          <a:p>
            <a:pPr algn="ctr"/>
            <a:endParaRPr lang="en-US" sz="1400" b="1" dirty="0">
              <a:solidFill>
                <a:srgbClr val="0000FF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192" name="Group 191"/>
          <p:cNvGrpSpPr/>
          <p:nvPr/>
        </p:nvGrpSpPr>
        <p:grpSpPr>
          <a:xfrm>
            <a:off x="5207658" y="1803661"/>
            <a:ext cx="1389383" cy="417531"/>
            <a:chOff x="8829819" y="2829337"/>
            <a:chExt cx="1849259" cy="505213"/>
          </a:xfrm>
        </p:grpSpPr>
        <p:sp>
          <p:nvSpPr>
            <p:cNvPr id="193" name="Rounded Rectangle 192"/>
            <p:cNvSpPr/>
            <p:nvPr/>
          </p:nvSpPr>
          <p:spPr>
            <a:xfrm>
              <a:off x="8919240" y="2881629"/>
              <a:ext cx="1661879" cy="452921"/>
            </a:xfrm>
            <a:prstGeom prst="roundRect">
              <a:avLst/>
            </a:prstGeom>
            <a:solidFill>
              <a:srgbClr val="FFCC66"/>
            </a:solidFill>
            <a:ln w="19050">
              <a:solidFill>
                <a:srgbClr val="FF0066"/>
              </a:solidFill>
            </a:ln>
            <a:scene3d>
              <a:camera prst="orthographicFront">
                <a:rot lat="0" lon="0" rev="0"/>
              </a:camera>
              <a:lightRig rig="balanced" dir="tr"/>
            </a:scene3d>
            <a:sp3d prstMaterial="matte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endParaRPr lang="en-US" sz="1600" b="1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8829819" y="2829337"/>
              <a:ext cx="1849259" cy="4957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latin typeface="Bookman Old Style" pitchFamily="18" charset="0"/>
                  <a:ea typeface="Cambria Math" panose="02040503050406030204" pitchFamily="18" charset="0"/>
                </a:rPr>
                <a:t>Actual distance in km</a:t>
              </a:r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6932830" y="1803661"/>
            <a:ext cx="1574501" cy="442833"/>
            <a:chOff x="9085056" y="2868297"/>
            <a:chExt cx="2095653" cy="535830"/>
          </a:xfrm>
        </p:grpSpPr>
        <p:sp>
          <p:nvSpPr>
            <p:cNvPr id="196" name="Rounded Rectangle 195"/>
            <p:cNvSpPr/>
            <p:nvPr/>
          </p:nvSpPr>
          <p:spPr>
            <a:xfrm>
              <a:off x="9169384" y="2933752"/>
              <a:ext cx="1900875" cy="453636"/>
            </a:xfrm>
            <a:prstGeom prst="roundRect">
              <a:avLst/>
            </a:prstGeom>
            <a:solidFill>
              <a:srgbClr val="FFCC66"/>
            </a:solidFill>
            <a:ln w="19050">
              <a:solidFill>
                <a:srgbClr val="FF0066"/>
              </a:solidFill>
            </a:ln>
            <a:scene3d>
              <a:camera prst="orthographicFront">
                <a:rot lat="0" lon="0" rev="0"/>
              </a:camera>
              <a:lightRig rig="balanced" dir="tr"/>
            </a:scene3d>
            <a:sp3d prstMaterial="matte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endParaRPr lang="en-US" sz="1600" b="1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9085056" y="2868297"/>
              <a:ext cx="2095653" cy="535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latin typeface="Bookman Old Style" pitchFamily="18" charset="0"/>
                  <a:ea typeface="Cambria Math" panose="02040503050406030204" pitchFamily="18" charset="0"/>
                </a:rPr>
                <a:t>Distance covered in map (in cm)</a:t>
              </a:r>
            </a:p>
          </p:txBody>
        </p:sp>
      </p:grpSp>
      <p:sp>
        <p:nvSpPr>
          <p:cNvPr id="210" name="Rectangle 209"/>
          <p:cNvSpPr/>
          <p:nvPr/>
        </p:nvSpPr>
        <p:spPr>
          <a:xfrm>
            <a:off x="6489919" y="1866429"/>
            <a:ext cx="5778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</a:rPr>
              <a:t>And</a:t>
            </a:r>
          </a:p>
        </p:txBody>
      </p:sp>
      <p:sp>
        <p:nvSpPr>
          <p:cNvPr id="211" name="TextBox 210"/>
          <p:cNvSpPr txBox="1"/>
          <p:nvPr/>
        </p:nvSpPr>
        <p:spPr>
          <a:xfrm>
            <a:off x="4468261" y="2083874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x</a:t>
            </a:r>
            <a:endParaRPr lang="en-US" sz="1400" b="1" dirty="0">
              <a:latin typeface="Bookman Old Style" pitchFamily="18" charset="0"/>
            </a:endParaRPr>
          </a:p>
        </p:txBody>
      </p:sp>
      <p:cxnSp>
        <p:nvCxnSpPr>
          <p:cNvPr id="212" name="Straight Connector 211"/>
          <p:cNvCxnSpPr/>
          <p:nvPr/>
        </p:nvCxnSpPr>
        <p:spPr>
          <a:xfrm rot="360000" flipH="1">
            <a:off x="3254036" y="3731985"/>
            <a:ext cx="202524" cy="1007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 rot="900000" flipH="1">
            <a:off x="3424543" y="3922738"/>
            <a:ext cx="203446" cy="1365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tangle 213"/>
          <p:cNvSpPr/>
          <p:nvPr/>
        </p:nvSpPr>
        <p:spPr>
          <a:xfrm>
            <a:off x="3622909" y="3906002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2960917" y="3556515"/>
            <a:ext cx="3706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24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16" name="Rounded Rectangle 215"/>
          <p:cNvSpPr/>
          <p:nvPr/>
        </p:nvSpPr>
        <p:spPr>
          <a:xfrm>
            <a:off x="1711151" y="923891"/>
            <a:ext cx="650693" cy="208805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18" name="Rounded Rectangle 217"/>
          <p:cNvSpPr/>
          <p:nvPr/>
        </p:nvSpPr>
        <p:spPr>
          <a:xfrm>
            <a:off x="6106819" y="682692"/>
            <a:ext cx="670824" cy="228600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19" name="Rounded Rectangle 218"/>
          <p:cNvSpPr/>
          <p:nvPr/>
        </p:nvSpPr>
        <p:spPr>
          <a:xfrm>
            <a:off x="665742" y="863600"/>
            <a:ext cx="6424774" cy="320040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2109382" y="3328868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18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TextBox 221"/>
              <p:cNvSpPr txBox="1"/>
              <p:nvPr/>
            </p:nvSpPr>
            <p:spPr>
              <a:xfrm>
                <a:off x="2389014" y="3328868"/>
                <a:ext cx="265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222" name="TextBox 2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014" y="3328868"/>
                <a:ext cx="265201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3" name="Straight Connector 222"/>
          <p:cNvCxnSpPr/>
          <p:nvPr/>
        </p:nvCxnSpPr>
        <p:spPr>
          <a:xfrm rot="360000" flipH="1">
            <a:off x="3061674" y="3651252"/>
            <a:ext cx="167375" cy="757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rot="900000" flipH="1">
            <a:off x="3721903" y="4001771"/>
            <a:ext cx="89784" cy="700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Rectangle 224"/>
          <p:cNvSpPr/>
          <p:nvPr/>
        </p:nvSpPr>
        <p:spPr>
          <a:xfrm>
            <a:off x="3776892" y="3918702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26" name="Rectangle 225"/>
          <p:cNvSpPr/>
          <p:nvPr/>
        </p:nvSpPr>
        <p:spPr>
          <a:xfrm>
            <a:off x="3216478" y="3495372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4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27" name="Curved Up Arrow 226"/>
          <p:cNvSpPr/>
          <p:nvPr/>
        </p:nvSpPr>
        <p:spPr>
          <a:xfrm>
            <a:off x="2333037" y="3608362"/>
            <a:ext cx="1058236" cy="161507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6021" y="649296"/>
            <a:ext cx="7859779" cy="51538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228600" algn="ctr"/>
              </a:tabLst>
            </a:pP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	 </a:t>
            </a: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Rashmi has a road map with a scale of 1 cm representing 18 km. She drives on </a:t>
            </a:r>
          </a:p>
          <a:p>
            <a:pPr>
              <a:tabLst>
                <a:tab pos="228600" algn="ctr"/>
              </a:tabLst>
            </a:pP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   a road for 72 km. What would be her distance covered in the  map?</a:t>
            </a:r>
          </a:p>
        </p:txBody>
      </p:sp>
    </p:spTree>
    <p:extLst>
      <p:ext uri="{BB962C8B-B14F-4D97-AF65-F5344CB8AC3E}">
        <p14:creationId xmlns:p14="http://schemas.microsoft.com/office/powerpoint/2010/main" val="345838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0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0" dur="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500"/>
                            </p:stCondLst>
                            <p:childTnLst>
                              <p:par>
                                <p:cTn id="2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500"/>
                            </p:stCondLst>
                            <p:childTnLst>
                              <p:par>
                                <p:cTn id="25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4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500"/>
                            </p:stCondLst>
                            <p:childTnLst>
                              <p:par>
                                <p:cTn id="30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3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>
                            <p:stCondLst>
                              <p:cond delay="500"/>
                            </p:stCondLst>
                            <p:childTnLst>
                              <p:par>
                                <p:cTn id="3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500"/>
                            </p:stCondLst>
                            <p:childTnLst>
                              <p:par>
                                <p:cTn id="3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1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5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500"/>
                            </p:stCondLst>
                            <p:childTnLst>
                              <p:par>
                                <p:cTn id="3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4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4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4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500"/>
                            </p:stCondLst>
                            <p:childTnLst>
                              <p:par>
                                <p:cTn id="3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  <p:bldP spid="9" grpId="0" animBg="1"/>
      <p:bldP spid="96" grpId="0" animBg="1"/>
      <p:bldP spid="96" grpId="1" animBg="1"/>
      <p:bldP spid="150" grpId="0"/>
      <p:bldP spid="151" grpId="0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  <p:bldP spid="155" grpId="0"/>
      <p:bldP spid="156" grpId="0"/>
      <p:bldP spid="157" grpId="0" animBg="1"/>
      <p:bldP spid="157" grpId="1" animBg="1"/>
      <p:bldP spid="158" grpId="0" animBg="1"/>
      <p:bldP spid="158" grpId="1" animBg="1"/>
      <p:bldP spid="159" grpId="0"/>
      <p:bldP spid="160" grpId="0"/>
      <p:bldP spid="162" grpId="0"/>
      <p:bldP spid="163" grpId="0"/>
      <p:bldP spid="164" grpId="0"/>
      <p:bldP spid="166" grpId="0"/>
      <p:bldP spid="167" grpId="0" animBg="1"/>
      <p:bldP spid="167" grpId="1" animBg="1"/>
      <p:bldP spid="168" grpId="0"/>
      <p:bldP spid="169" grpId="0"/>
      <p:bldP spid="170" grpId="0"/>
      <p:bldP spid="172" grpId="0"/>
      <p:bldP spid="173" grpId="0"/>
      <p:bldP spid="174" grpId="0" animBg="1"/>
      <p:bldP spid="174" grpId="1" animBg="1"/>
      <p:bldP spid="175" grpId="0"/>
      <p:bldP spid="176" grpId="0"/>
      <p:bldP spid="177" grpId="0"/>
      <p:bldP spid="178" grpId="0"/>
      <p:bldP spid="179" grpId="0"/>
      <p:bldP spid="180" grpId="0"/>
      <p:bldP spid="181" grpId="0"/>
      <p:bldP spid="183" grpId="0"/>
      <p:bldP spid="184" grpId="0"/>
      <p:bldP spid="185" grpId="0"/>
      <p:bldP spid="186" grpId="0"/>
      <p:bldP spid="187" grpId="0"/>
      <p:bldP spid="188" grpId="0" animBg="1"/>
      <p:bldP spid="189" grpId="0"/>
      <p:bldP spid="190" grpId="0" animBg="1"/>
      <p:bldP spid="190" grpId="1" animBg="1"/>
      <p:bldP spid="191" grpId="0" animBg="1"/>
      <p:bldP spid="191" grpId="1" animBg="1"/>
      <p:bldP spid="210" grpId="0"/>
      <p:bldP spid="210" grpId="1"/>
      <p:bldP spid="211" grpId="0"/>
      <p:bldP spid="214" grpId="0"/>
      <p:bldP spid="215" grpId="0"/>
      <p:bldP spid="216" grpId="0" animBg="1"/>
      <p:bldP spid="216" grpId="1" animBg="1"/>
      <p:bldP spid="218" grpId="0" animBg="1"/>
      <p:bldP spid="218" grpId="1" animBg="1"/>
      <p:bldP spid="219" grpId="0" animBg="1"/>
      <p:bldP spid="219" grpId="1" animBg="1"/>
      <p:bldP spid="221" grpId="0"/>
      <p:bldP spid="222" grpId="0"/>
      <p:bldP spid="225" grpId="0"/>
      <p:bldP spid="226" grpId="0"/>
      <p:bldP spid="227" grpId="0" animBg="1"/>
      <p:bldP spid="227" grpId="1" animBg="1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grupoplascencia.com/img/background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70" y="-45590"/>
            <a:ext cx="9162369" cy="5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472769" y="660390"/>
            <a:ext cx="8165592" cy="677756"/>
          </a:xfrm>
          <a:prstGeom prst="roundRect">
            <a:avLst/>
          </a:prstGeom>
          <a:solidFill>
            <a:srgbClr val="00FFFF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4" name="Pentagon 3"/>
          <p:cNvSpPr/>
          <p:nvPr/>
        </p:nvSpPr>
        <p:spPr>
          <a:xfrm>
            <a:off x="561503" y="206161"/>
            <a:ext cx="1700816" cy="381000"/>
          </a:xfrm>
          <a:prstGeom prst="homePlate">
            <a:avLst/>
          </a:prstGeom>
          <a:solidFill>
            <a:srgbClr val="00206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EXERCISE 13.1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72769" y="1364168"/>
            <a:ext cx="8165592" cy="3493581"/>
          </a:xfrm>
          <a:prstGeom prst="roundRect">
            <a:avLst>
              <a:gd name="adj" fmla="val 11614"/>
            </a:avLst>
          </a:prstGeom>
          <a:solidFill>
            <a:srgbClr val="CDAFED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46660" y="1364168"/>
            <a:ext cx="695730" cy="346364"/>
          </a:xfrm>
          <a:prstGeom prst="roundRect">
            <a:avLst>
              <a:gd name="adj" fmla="val 50000"/>
            </a:avLst>
          </a:prstGeom>
          <a:solidFill>
            <a:srgbClr val="FF0000">
              <a:alpha val="50196"/>
            </a:srgbClr>
          </a:solidFill>
          <a:ln>
            <a:solidFill>
              <a:srgbClr val="0033CC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80008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Sol :</a:t>
            </a:r>
          </a:p>
        </p:txBody>
      </p:sp>
      <p:sp>
        <p:nvSpPr>
          <p:cNvPr id="153" name="Rounded Rectangle 152"/>
          <p:cNvSpPr/>
          <p:nvPr/>
        </p:nvSpPr>
        <p:spPr>
          <a:xfrm>
            <a:off x="13182600" y="4531436"/>
            <a:ext cx="1469240" cy="320040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8" name="Rounded Rectangle 217"/>
          <p:cNvSpPr/>
          <p:nvPr/>
        </p:nvSpPr>
        <p:spPr>
          <a:xfrm>
            <a:off x="12552538" y="4553738"/>
            <a:ext cx="670824" cy="228600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430" name="Rounded Rectangle 429"/>
          <p:cNvSpPr/>
          <p:nvPr/>
        </p:nvSpPr>
        <p:spPr>
          <a:xfrm>
            <a:off x="701379" y="626937"/>
            <a:ext cx="5255206" cy="320040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31" name="TextBox 430"/>
          <p:cNvSpPr txBox="1"/>
          <p:nvPr/>
        </p:nvSpPr>
        <p:spPr>
          <a:xfrm>
            <a:off x="5445778" y="1443264"/>
            <a:ext cx="2977862" cy="1055608"/>
          </a:xfrm>
          <a:prstGeom prst="roundRect">
            <a:avLst/>
          </a:prstGeom>
          <a:solidFill>
            <a:sysClr val="window" lastClr="FFFFFF"/>
          </a:solidFill>
          <a:ln w="38100"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  <a:ea typeface="Cambria Math" panose="02040503050406030204" pitchFamily="18" charset="0"/>
              </a:rPr>
              <a:t>Which are the two quantities that are varying ?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Bookman Old Style" pitchFamily="18" charset="0"/>
              <a:ea typeface="Cambria Math" panose="02040503050406030204" pitchFamily="18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432" name="Group 431"/>
          <p:cNvGrpSpPr/>
          <p:nvPr/>
        </p:nvGrpSpPr>
        <p:grpSpPr>
          <a:xfrm>
            <a:off x="5334000" y="1991167"/>
            <a:ext cx="1389383" cy="417531"/>
            <a:chOff x="8829819" y="2829337"/>
            <a:chExt cx="1849259" cy="505213"/>
          </a:xfrm>
        </p:grpSpPr>
        <p:sp>
          <p:nvSpPr>
            <p:cNvPr id="433" name="Rounded Rectangle 432"/>
            <p:cNvSpPr/>
            <p:nvPr/>
          </p:nvSpPr>
          <p:spPr>
            <a:xfrm>
              <a:off x="8919240" y="2881629"/>
              <a:ext cx="1661879" cy="452921"/>
            </a:xfrm>
            <a:prstGeom prst="roundRect">
              <a:avLst/>
            </a:prstGeom>
            <a:solidFill>
              <a:srgbClr val="FFCC66"/>
            </a:solidFill>
            <a:ln w="19050" cap="flat" cmpd="sng" algn="ctr">
              <a:solidFill>
                <a:srgbClr val="FF0066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r"/>
            </a:scene3d>
            <a:sp3d prstMaterial="matte"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434" name="Rectangle 433"/>
            <p:cNvSpPr/>
            <p:nvPr/>
          </p:nvSpPr>
          <p:spPr>
            <a:xfrm>
              <a:off x="8829819" y="2829337"/>
              <a:ext cx="1849259" cy="4957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  <a:ea typeface="Cambria Math" panose="02040503050406030204" pitchFamily="18" charset="0"/>
                </a:rPr>
                <a:t>Actual distance in km</a:t>
              </a:r>
            </a:p>
          </p:txBody>
        </p:sp>
      </p:grpSp>
      <p:grpSp>
        <p:nvGrpSpPr>
          <p:cNvPr id="435" name="Group 434"/>
          <p:cNvGrpSpPr/>
          <p:nvPr/>
        </p:nvGrpSpPr>
        <p:grpSpPr>
          <a:xfrm>
            <a:off x="7059172" y="1991167"/>
            <a:ext cx="1574501" cy="442833"/>
            <a:chOff x="9085056" y="2868297"/>
            <a:chExt cx="2095653" cy="535830"/>
          </a:xfrm>
        </p:grpSpPr>
        <p:sp>
          <p:nvSpPr>
            <p:cNvPr id="436" name="Rounded Rectangle 435"/>
            <p:cNvSpPr/>
            <p:nvPr/>
          </p:nvSpPr>
          <p:spPr>
            <a:xfrm>
              <a:off x="9169384" y="2933752"/>
              <a:ext cx="1900875" cy="453636"/>
            </a:xfrm>
            <a:prstGeom prst="roundRect">
              <a:avLst/>
            </a:prstGeom>
            <a:solidFill>
              <a:srgbClr val="FFCC66"/>
            </a:solidFill>
            <a:ln w="19050" cap="flat" cmpd="sng" algn="ctr">
              <a:solidFill>
                <a:srgbClr val="FF0066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r"/>
            </a:scene3d>
            <a:sp3d prstMaterial="matte"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437" name="Rectangle 436"/>
            <p:cNvSpPr/>
            <p:nvPr/>
          </p:nvSpPr>
          <p:spPr>
            <a:xfrm>
              <a:off x="9085056" y="2868297"/>
              <a:ext cx="2095653" cy="535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  <a:ea typeface="Cambria Math" panose="02040503050406030204" pitchFamily="18" charset="0"/>
                </a:rPr>
                <a:t>Distance covered in map (in cm)</a:t>
              </a:r>
            </a:p>
          </p:txBody>
        </p:sp>
      </p:grpSp>
      <p:sp>
        <p:nvSpPr>
          <p:cNvPr id="438" name="Rectangle 437"/>
          <p:cNvSpPr/>
          <p:nvPr/>
        </p:nvSpPr>
        <p:spPr>
          <a:xfrm>
            <a:off x="6616261" y="2053935"/>
            <a:ext cx="5778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</a:rPr>
              <a:t>And</a:t>
            </a:r>
          </a:p>
        </p:txBody>
      </p:sp>
      <p:grpSp>
        <p:nvGrpSpPr>
          <p:cNvPr id="439" name="Group 438"/>
          <p:cNvGrpSpPr/>
          <p:nvPr/>
        </p:nvGrpSpPr>
        <p:grpSpPr>
          <a:xfrm>
            <a:off x="1519135" y="1454991"/>
            <a:ext cx="3690682" cy="948639"/>
            <a:chOff x="736071" y="3115782"/>
            <a:chExt cx="4248978" cy="863748"/>
          </a:xfrm>
        </p:grpSpPr>
        <p:grpSp>
          <p:nvGrpSpPr>
            <p:cNvPr id="440" name="Group 439"/>
            <p:cNvGrpSpPr/>
            <p:nvPr/>
          </p:nvGrpSpPr>
          <p:grpSpPr>
            <a:xfrm>
              <a:off x="736071" y="3138282"/>
              <a:ext cx="4216930" cy="841248"/>
              <a:chOff x="1608686" y="4972845"/>
              <a:chExt cx="2934573" cy="1108613"/>
            </a:xfrm>
          </p:grpSpPr>
          <p:sp>
            <p:nvSpPr>
              <p:cNvPr id="443" name="Rectangle 442"/>
              <p:cNvSpPr/>
              <p:nvPr/>
            </p:nvSpPr>
            <p:spPr>
              <a:xfrm>
                <a:off x="1611229" y="4973498"/>
                <a:ext cx="2932030" cy="1102124"/>
              </a:xfrm>
              <a:prstGeom prst="rect">
                <a:avLst/>
              </a:prstGeom>
              <a:gradFill flip="none" rotWithShape="1">
                <a:gsLst>
                  <a:gs pos="0">
                    <a:srgbClr val="66FF66">
                      <a:tint val="66000"/>
                      <a:satMod val="160000"/>
                    </a:srgbClr>
                  </a:gs>
                  <a:gs pos="50000">
                    <a:srgbClr val="66FF66">
                      <a:tint val="44500"/>
                      <a:satMod val="160000"/>
                    </a:srgbClr>
                  </a:gs>
                  <a:gs pos="100000">
                    <a:srgbClr val="66FF66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/>
              <a:scene3d>
                <a:camera prst="obliqueTopLeft"/>
                <a:lightRig rig="threePt" dir="t"/>
              </a:scene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itchFamily="18" charset="0"/>
                  <a:ea typeface="+mn-ea"/>
                  <a:cs typeface="+mn-cs"/>
                </a:endParaRPr>
              </a:p>
            </p:txBody>
          </p:sp>
          <p:grpSp>
            <p:nvGrpSpPr>
              <p:cNvPr id="444" name="Group 37"/>
              <p:cNvGrpSpPr/>
              <p:nvPr/>
            </p:nvGrpSpPr>
            <p:grpSpPr>
              <a:xfrm>
                <a:off x="1608686" y="4972845"/>
                <a:ext cx="2934572" cy="1108613"/>
                <a:chOff x="586485" y="1676016"/>
                <a:chExt cx="5211282" cy="651827"/>
              </a:xfrm>
            </p:grpSpPr>
            <p:sp>
              <p:nvSpPr>
                <p:cNvPr id="445" name="Rectangle 444"/>
                <p:cNvSpPr/>
                <p:nvPr/>
              </p:nvSpPr>
              <p:spPr>
                <a:xfrm>
                  <a:off x="586487" y="1676401"/>
                  <a:ext cx="5211280" cy="648010"/>
                </a:xfrm>
                <a:prstGeom prst="rect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1" i="0" u="none" strike="noStrike" kern="0" cap="none" spc="0" normalizeH="0" baseline="0" noProof="0">
                    <a:ln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ookman Old Style" pitchFamily="18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446" name="Straight Connector 445"/>
                <p:cNvCxnSpPr/>
                <p:nvPr/>
              </p:nvCxnSpPr>
              <p:spPr>
                <a:xfrm>
                  <a:off x="586485" y="1917908"/>
                  <a:ext cx="5209373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447" name="Straight Connector 446"/>
                <p:cNvCxnSpPr/>
                <p:nvPr/>
              </p:nvCxnSpPr>
              <p:spPr>
                <a:xfrm rot="5400000">
                  <a:off x="2807714" y="2001533"/>
                  <a:ext cx="651827" cy="79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448" name="Straight Connector 447"/>
                <p:cNvCxnSpPr/>
                <p:nvPr/>
              </p:nvCxnSpPr>
              <p:spPr>
                <a:xfrm>
                  <a:off x="586485" y="2129943"/>
                  <a:ext cx="5209373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</p:grpSp>
        </p:grpSp>
        <p:sp>
          <p:nvSpPr>
            <p:cNvPr id="441" name="TextBox 440"/>
            <p:cNvSpPr txBox="1"/>
            <p:nvPr/>
          </p:nvSpPr>
          <p:spPr>
            <a:xfrm>
              <a:off x="779158" y="3125307"/>
              <a:ext cx="1921449" cy="247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Height of a pole</a:t>
              </a:r>
            </a:p>
          </p:txBody>
        </p:sp>
        <p:sp>
          <p:nvSpPr>
            <p:cNvPr id="442" name="TextBox 441"/>
            <p:cNvSpPr txBox="1"/>
            <p:nvPr/>
          </p:nvSpPr>
          <p:spPr>
            <a:xfrm>
              <a:off x="2728304" y="3115782"/>
              <a:ext cx="2256745" cy="2472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Length of a shadow</a:t>
              </a:r>
            </a:p>
          </p:txBody>
        </p:sp>
      </p:grpSp>
      <p:sp>
        <p:nvSpPr>
          <p:cNvPr id="449" name="TextBox 448"/>
          <p:cNvSpPr txBox="1"/>
          <p:nvPr/>
        </p:nvSpPr>
        <p:spPr>
          <a:xfrm>
            <a:off x="1697450" y="1824991"/>
            <a:ext cx="1649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5m 60cm = 560</a:t>
            </a:r>
          </a:p>
        </p:txBody>
      </p:sp>
      <p:sp>
        <p:nvSpPr>
          <p:cNvPr id="450" name="Rounded Rectangle 449"/>
          <p:cNvSpPr/>
          <p:nvPr/>
        </p:nvSpPr>
        <p:spPr>
          <a:xfrm>
            <a:off x="916095" y="688964"/>
            <a:ext cx="939762" cy="182417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451" name="Rounded Rectangle 450"/>
          <p:cNvSpPr/>
          <p:nvPr/>
        </p:nvSpPr>
        <p:spPr>
          <a:xfrm>
            <a:off x="5053120" y="2506089"/>
            <a:ext cx="2418117" cy="937010"/>
          </a:xfrm>
          <a:prstGeom prst="roundRect">
            <a:avLst>
              <a:gd name="adj" fmla="val 16668"/>
            </a:avLst>
          </a:prstGeom>
          <a:solidFill>
            <a:srgbClr val="8064A2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2" name="Rectangle 451"/>
          <p:cNvSpPr/>
          <p:nvPr/>
        </p:nvSpPr>
        <p:spPr>
          <a:xfrm>
            <a:off x="5034023" y="2466796"/>
            <a:ext cx="2802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453" name="Rectangle 452"/>
          <p:cNvSpPr/>
          <p:nvPr/>
        </p:nvSpPr>
        <p:spPr>
          <a:xfrm>
            <a:off x="5871532" y="2466797"/>
            <a:ext cx="512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Bookman Old Style" pitchFamily="18" charset="0"/>
              </a:rPr>
              <a:t>1m</a:t>
            </a:r>
          </a:p>
        </p:txBody>
      </p:sp>
      <p:sp>
        <p:nvSpPr>
          <p:cNvPr id="454" name="Rectangle 453"/>
          <p:cNvSpPr/>
          <p:nvPr/>
        </p:nvSpPr>
        <p:spPr>
          <a:xfrm>
            <a:off x="6255981" y="2466797"/>
            <a:ext cx="2891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455" name="Rectangle 454"/>
          <p:cNvSpPr/>
          <p:nvPr/>
        </p:nvSpPr>
        <p:spPr>
          <a:xfrm>
            <a:off x="6453273" y="2466797"/>
            <a:ext cx="8313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Bookman Old Style" pitchFamily="18" charset="0"/>
              </a:rPr>
              <a:t>100cm</a:t>
            </a:r>
          </a:p>
        </p:txBody>
      </p:sp>
      <p:sp>
        <p:nvSpPr>
          <p:cNvPr id="456" name="Rectangle 455"/>
          <p:cNvSpPr/>
          <p:nvPr/>
        </p:nvSpPr>
        <p:spPr>
          <a:xfrm>
            <a:off x="5034023" y="2701652"/>
            <a:ext cx="2802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457" name="Rectangle 456"/>
          <p:cNvSpPr/>
          <p:nvPr/>
        </p:nvSpPr>
        <p:spPr>
          <a:xfrm>
            <a:off x="5871532" y="2701653"/>
            <a:ext cx="512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Bookman Old Style" pitchFamily="18" charset="0"/>
              </a:rPr>
              <a:t>5m</a:t>
            </a:r>
          </a:p>
        </p:txBody>
      </p:sp>
      <p:sp>
        <p:nvSpPr>
          <p:cNvPr id="458" name="Rectangle 457"/>
          <p:cNvSpPr/>
          <p:nvPr/>
        </p:nvSpPr>
        <p:spPr>
          <a:xfrm>
            <a:off x="6255981" y="2701653"/>
            <a:ext cx="2891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459" name="Rectangle 458"/>
          <p:cNvSpPr/>
          <p:nvPr/>
        </p:nvSpPr>
        <p:spPr>
          <a:xfrm>
            <a:off x="6453273" y="2701653"/>
            <a:ext cx="8313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Bookman Old Style" pitchFamily="18" charset="0"/>
              </a:rPr>
              <a:t>500cm</a:t>
            </a:r>
          </a:p>
        </p:txBody>
      </p:sp>
      <p:sp>
        <p:nvSpPr>
          <p:cNvPr id="460" name="Rectangle 459"/>
          <p:cNvSpPr/>
          <p:nvPr/>
        </p:nvSpPr>
        <p:spPr>
          <a:xfrm>
            <a:off x="5034023" y="2902938"/>
            <a:ext cx="2802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461" name="Rectangle 460"/>
          <p:cNvSpPr/>
          <p:nvPr/>
        </p:nvSpPr>
        <p:spPr>
          <a:xfrm>
            <a:off x="5309563" y="2902939"/>
            <a:ext cx="13001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Bookman Old Style" pitchFamily="18" charset="0"/>
              </a:rPr>
              <a:t>5m 60cm</a:t>
            </a:r>
          </a:p>
        </p:txBody>
      </p:sp>
      <p:sp>
        <p:nvSpPr>
          <p:cNvPr id="462" name="Rectangle 461"/>
          <p:cNvSpPr/>
          <p:nvPr/>
        </p:nvSpPr>
        <p:spPr>
          <a:xfrm>
            <a:off x="6255981" y="2902939"/>
            <a:ext cx="2891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463" name="Rectangle 462"/>
          <p:cNvSpPr/>
          <p:nvPr/>
        </p:nvSpPr>
        <p:spPr>
          <a:xfrm>
            <a:off x="6453273" y="2902939"/>
            <a:ext cx="9994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Bookman Old Style" pitchFamily="18" charset="0"/>
              </a:rPr>
              <a:t>500 + 60</a:t>
            </a:r>
          </a:p>
        </p:txBody>
      </p:sp>
      <p:sp>
        <p:nvSpPr>
          <p:cNvPr id="464" name="Rectangle 463"/>
          <p:cNvSpPr/>
          <p:nvPr/>
        </p:nvSpPr>
        <p:spPr>
          <a:xfrm>
            <a:off x="5034023" y="3114494"/>
            <a:ext cx="2802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465" name="Rectangle 464"/>
          <p:cNvSpPr/>
          <p:nvPr/>
        </p:nvSpPr>
        <p:spPr>
          <a:xfrm>
            <a:off x="5309563" y="3114494"/>
            <a:ext cx="13001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Bookman Old Style" pitchFamily="18" charset="0"/>
              </a:rPr>
              <a:t>5m 60cm</a:t>
            </a:r>
          </a:p>
        </p:txBody>
      </p:sp>
      <p:sp>
        <p:nvSpPr>
          <p:cNvPr id="466" name="Rectangle 465"/>
          <p:cNvSpPr/>
          <p:nvPr/>
        </p:nvSpPr>
        <p:spPr>
          <a:xfrm>
            <a:off x="6255981" y="3114494"/>
            <a:ext cx="2891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467" name="Rectangle 466"/>
          <p:cNvSpPr/>
          <p:nvPr/>
        </p:nvSpPr>
        <p:spPr>
          <a:xfrm>
            <a:off x="6453273" y="3114494"/>
            <a:ext cx="5374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Bookman Old Style" pitchFamily="18" charset="0"/>
              </a:rPr>
              <a:t>560</a:t>
            </a:r>
          </a:p>
        </p:txBody>
      </p:sp>
      <p:sp>
        <p:nvSpPr>
          <p:cNvPr id="468" name="TextBox 467"/>
          <p:cNvSpPr txBox="1"/>
          <p:nvPr/>
        </p:nvSpPr>
        <p:spPr>
          <a:xfrm>
            <a:off x="3373850" y="1824991"/>
            <a:ext cx="1649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3m 20cm = 320</a:t>
            </a:r>
          </a:p>
        </p:txBody>
      </p:sp>
      <p:sp>
        <p:nvSpPr>
          <p:cNvPr id="469" name="Rounded Rectangle 468"/>
          <p:cNvSpPr/>
          <p:nvPr/>
        </p:nvSpPr>
        <p:spPr>
          <a:xfrm>
            <a:off x="4960726" y="686200"/>
            <a:ext cx="968239" cy="187944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470" name="Rounded Rectangle 469"/>
          <p:cNvSpPr/>
          <p:nvPr/>
        </p:nvSpPr>
        <p:spPr>
          <a:xfrm>
            <a:off x="7836609" y="2848457"/>
            <a:ext cx="2418117" cy="937010"/>
          </a:xfrm>
          <a:prstGeom prst="roundRect">
            <a:avLst>
              <a:gd name="adj" fmla="val 16668"/>
            </a:avLst>
          </a:prstGeom>
          <a:solidFill>
            <a:srgbClr val="8064A2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1" name="Rectangle 470"/>
          <p:cNvSpPr/>
          <p:nvPr/>
        </p:nvSpPr>
        <p:spPr>
          <a:xfrm>
            <a:off x="7817512" y="2809164"/>
            <a:ext cx="2802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472" name="Rectangle 471"/>
          <p:cNvSpPr/>
          <p:nvPr/>
        </p:nvSpPr>
        <p:spPr>
          <a:xfrm>
            <a:off x="8655021" y="2809165"/>
            <a:ext cx="512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Bookman Old Style" pitchFamily="18" charset="0"/>
              </a:rPr>
              <a:t>1m</a:t>
            </a:r>
          </a:p>
        </p:txBody>
      </p:sp>
      <p:sp>
        <p:nvSpPr>
          <p:cNvPr id="473" name="Rectangle 472"/>
          <p:cNvSpPr/>
          <p:nvPr/>
        </p:nvSpPr>
        <p:spPr>
          <a:xfrm>
            <a:off x="9039470" y="2809165"/>
            <a:ext cx="2891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474" name="Rectangle 473"/>
          <p:cNvSpPr/>
          <p:nvPr/>
        </p:nvSpPr>
        <p:spPr>
          <a:xfrm>
            <a:off x="9236762" y="2809165"/>
            <a:ext cx="8313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Bookman Old Style" pitchFamily="18" charset="0"/>
              </a:rPr>
              <a:t>100cm</a:t>
            </a:r>
          </a:p>
        </p:txBody>
      </p:sp>
      <p:sp>
        <p:nvSpPr>
          <p:cNvPr id="475" name="Rectangle 474"/>
          <p:cNvSpPr/>
          <p:nvPr/>
        </p:nvSpPr>
        <p:spPr>
          <a:xfrm>
            <a:off x="7817512" y="3044020"/>
            <a:ext cx="2802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476" name="Rectangle 475"/>
          <p:cNvSpPr/>
          <p:nvPr/>
        </p:nvSpPr>
        <p:spPr>
          <a:xfrm>
            <a:off x="8655021" y="3044021"/>
            <a:ext cx="512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Bookman Old Style" pitchFamily="18" charset="0"/>
              </a:rPr>
              <a:t>3m</a:t>
            </a:r>
          </a:p>
        </p:txBody>
      </p:sp>
      <p:sp>
        <p:nvSpPr>
          <p:cNvPr id="477" name="Rectangle 476"/>
          <p:cNvSpPr/>
          <p:nvPr/>
        </p:nvSpPr>
        <p:spPr>
          <a:xfrm>
            <a:off x="9039470" y="3044021"/>
            <a:ext cx="2891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478" name="Rectangle 477"/>
          <p:cNvSpPr/>
          <p:nvPr/>
        </p:nvSpPr>
        <p:spPr>
          <a:xfrm>
            <a:off x="9236762" y="3044021"/>
            <a:ext cx="8313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Bookman Old Style" pitchFamily="18" charset="0"/>
              </a:rPr>
              <a:t>300cm</a:t>
            </a:r>
          </a:p>
        </p:txBody>
      </p:sp>
      <p:sp>
        <p:nvSpPr>
          <p:cNvPr id="479" name="Rectangle 478"/>
          <p:cNvSpPr/>
          <p:nvPr/>
        </p:nvSpPr>
        <p:spPr>
          <a:xfrm>
            <a:off x="7817512" y="3245306"/>
            <a:ext cx="2802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480" name="Rectangle 479"/>
          <p:cNvSpPr/>
          <p:nvPr/>
        </p:nvSpPr>
        <p:spPr>
          <a:xfrm>
            <a:off x="8093052" y="3245307"/>
            <a:ext cx="13001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Bookman Old Style" pitchFamily="18" charset="0"/>
              </a:rPr>
              <a:t>3m 20cm</a:t>
            </a:r>
          </a:p>
        </p:txBody>
      </p:sp>
      <p:sp>
        <p:nvSpPr>
          <p:cNvPr id="481" name="Rectangle 480"/>
          <p:cNvSpPr/>
          <p:nvPr/>
        </p:nvSpPr>
        <p:spPr>
          <a:xfrm>
            <a:off x="9039470" y="3245307"/>
            <a:ext cx="2891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482" name="Rectangle 481"/>
          <p:cNvSpPr/>
          <p:nvPr/>
        </p:nvSpPr>
        <p:spPr>
          <a:xfrm>
            <a:off x="9236762" y="3245307"/>
            <a:ext cx="9994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Bookman Old Style" pitchFamily="18" charset="0"/>
              </a:rPr>
              <a:t>300 + 20</a:t>
            </a:r>
          </a:p>
        </p:txBody>
      </p:sp>
      <p:sp>
        <p:nvSpPr>
          <p:cNvPr id="483" name="Rectangle 482"/>
          <p:cNvSpPr/>
          <p:nvPr/>
        </p:nvSpPr>
        <p:spPr>
          <a:xfrm>
            <a:off x="7817512" y="3456862"/>
            <a:ext cx="2802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484" name="Rectangle 483"/>
          <p:cNvSpPr/>
          <p:nvPr/>
        </p:nvSpPr>
        <p:spPr>
          <a:xfrm>
            <a:off x="8093052" y="3456862"/>
            <a:ext cx="13001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Bookman Old Style" pitchFamily="18" charset="0"/>
              </a:rPr>
              <a:t>3m 20cm</a:t>
            </a:r>
          </a:p>
        </p:txBody>
      </p:sp>
      <p:sp>
        <p:nvSpPr>
          <p:cNvPr id="485" name="Rectangle 484"/>
          <p:cNvSpPr/>
          <p:nvPr/>
        </p:nvSpPr>
        <p:spPr>
          <a:xfrm>
            <a:off x="9039470" y="3456862"/>
            <a:ext cx="2891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486" name="Rectangle 485"/>
          <p:cNvSpPr/>
          <p:nvPr/>
        </p:nvSpPr>
        <p:spPr>
          <a:xfrm>
            <a:off x="9236762" y="3456862"/>
            <a:ext cx="5374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Bookman Old Style" pitchFamily="18" charset="0"/>
              </a:rPr>
              <a:t>320</a:t>
            </a:r>
          </a:p>
        </p:txBody>
      </p:sp>
      <p:sp>
        <p:nvSpPr>
          <p:cNvPr id="487" name="Rounded Rectangle 486"/>
          <p:cNvSpPr/>
          <p:nvPr/>
        </p:nvSpPr>
        <p:spPr>
          <a:xfrm>
            <a:off x="690343" y="839248"/>
            <a:ext cx="6573687" cy="320040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88" name="TextBox 487"/>
          <p:cNvSpPr txBox="1"/>
          <p:nvPr/>
        </p:nvSpPr>
        <p:spPr>
          <a:xfrm>
            <a:off x="1458163" y="2104921"/>
            <a:ext cx="1887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10m 60cm = 1050</a:t>
            </a:r>
          </a:p>
        </p:txBody>
      </p:sp>
      <p:sp>
        <p:nvSpPr>
          <p:cNvPr id="489" name="Rounded Rectangle 488"/>
          <p:cNvSpPr/>
          <p:nvPr/>
        </p:nvSpPr>
        <p:spPr>
          <a:xfrm>
            <a:off x="5054309" y="3501984"/>
            <a:ext cx="2618474" cy="927733"/>
          </a:xfrm>
          <a:prstGeom prst="roundRect">
            <a:avLst>
              <a:gd name="adj" fmla="val 16668"/>
            </a:avLst>
          </a:prstGeom>
          <a:solidFill>
            <a:srgbClr val="8064A2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0" name="Rectangle 489"/>
          <p:cNvSpPr/>
          <p:nvPr/>
        </p:nvSpPr>
        <p:spPr>
          <a:xfrm>
            <a:off x="5040188" y="3458052"/>
            <a:ext cx="2802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491" name="Rectangle 490"/>
          <p:cNvSpPr/>
          <p:nvPr/>
        </p:nvSpPr>
        <p:spPr>
          <a:xfrm>
            <a:off x="5982425" y="3458053"/>
            <a:ext cx="512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Bookman Old Style" pitchFamily="18" charset="0"/>
              </a:rPr>
              <a:t>1m</a:t>
            </a:r>
          </a:p>
        </p:txBody>
      </p:sp>
      <p:sp>
        <p:nvSpPr>
          <p:cNvPr id="492" name="Rectangle 491"/>
          <p:cNvSpPr/>
          <p:nvPr/>
        </p:nvSpPr>
        <p:spPr>
          <a:xfrm>
            <a:off x="6366874" y="3458053"/>
            <a:ext cx="2891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493" name="Rectangle 492"/>
          <p:cNvSpPr/>
          <p:nvPr/>
        </p:nvSpPr>
        <p:spPr>
          <a:xfrm>
            <a:off x="6564166" y="3458053"/>
            <a:ext cx="8313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Bookman Old Style" pitchFamily="18" charset="0"/>
              </a:rPr>
              <a:t>100cm</a:t>
            </a:r>
          </a:p>
        </p:txBody>
      </p:sp>
      <p:sp>
        <p:nvSpPr>
          <p:cNvPr id="494" name="Rectangle 493"/>
          <p:cNvSpPr/>
          <p:nvPr/>
        </p:nvSpPr>
        <p:spPr>
          <a:xfrm>
            <a:off x="5040188" y="3692908"/>
            <a:ext cx="2802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495" name="Rectangle 494"/>
          <p:cNvSpPr/>
          <p:nvPr/>
        </p:nvSpPr>
        <p:spPr>
          <a:xfrm>
            <a:off x="5868863" y="3692909"/>
            <a:ext cx="6221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Bookman Old Style" pitchFamily="18" charset="0"/>
              </a:rPr>
              <a:t>10m</a:t>
            </a:r>
          </a:p>
        </p:txBody>
      </p:sp>
      <p:sp>
        <p:nvSpPr>
          <p:cNvPr id="496" name="Rectangle 495"/>
          <p:cNvSpPr/>
          <p:nvPr/>
        </p:nvSpPr>
        <p:spPr>
          <a:xfrm>
            <a:off x="6366874" y="3692909"/>
            <a:ext cx="2891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497" name="Rectangle 496"/>
          <p:cNvSpPr/>
          <p:nvPr/>
        </p:nvSpPr>
        <p:spPr>
          <a:xfrm>
            <a:off x="6564166" y="3692909"/>
            <a:ext cx="10379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Bookman Old Style" pitchFamily="18" charset="0"/>
              </a:rPr>
              <a:t>1000cm</a:t>
            </a:r>
          </a:p>
        </p:txBody>
      </p:sp>
      <p:sp>
        <p:nvSpPr>
          <p:cNvPr id="498" name="Rectangle 497"/>
          <p:cNvSpPr/>
          <p:nvPr/>
        </p:nvSpPr>
        <p:spPr>
          <a:xfrm>
            <a:off x="5040188" y="3894194"/>
            <a:ext cx="2802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499" name="Rectangle 498"/>
          <p:cNvSpPr/>
          <p:nvPr/>
        </p:nvSpPr>
        <p:spPr>
          <a:xfrm>
            <a:off x="5300670" y="3894195"/>
            <a:ext cx="11887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Bookman Old Style" pitchFamily="18" charset="0"/>
              </a:rPr>
              <a:t>10m 50cm</a:t>
            </a:r>
          </a:p>
        </p:txBody>
      </p:sp>
      <p:sp>
        <p:nvSpPr>
          <p:cNvPr id="500" name="Rectangle 499"/>
          <p:cNvSpPr/>
          <p:nvPr/>
        </p:nvSpPr>
        <p:spPr>
          <a:xfrm>
            <a:off x="6366874" y="3894195"/>
            <a:ext cx="2891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501" name="Rectangle 500"/>
          <p:cNvSpPr/>
          <p:nvPr/>
        </p:nvSpPr>
        <p:spPr>
          <a:xfrm>
            <a:off x="6564166" y="3871893"/>
            <a:ext cx="12158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Bookman Old Style" pitchFamily="18" charset="0"/>
              </a:rPr>
              <a:t>1000 + 50</a:t>
            </a:r>
          </a:p>
        </p:txBody>
      </p:sp>
      <p:sp>
        <p:nvSpPr>
          <p:cNvPr id="502" name="Rectangle 501"/>
          <p:cNvSpPr/>
          <p:nvPr/>
        </p:nvSpPr>
        <p:spPr>
          <a:xfrm>
            <a:off x="5040188" y="4105750"/>
            <a:ext cx="2802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503" name="Rectangle 502"/>
          <p:cNvSpPr/>
          <p:nvPr/>
        </p:nvSpPr>
        <p:spPr>
          <a:xfrm>
            <a:off x="5306888" y="4105750"/>
            <a:ext cx="13001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Bookman Old Style" pitchFamily="18" charset="0"/>
              </a:rPr>
              <a:t>10m 50cm</a:t>
            </a:r>
          </a:p>
        </p:txBody>
      </p:sp>
      <p:sp>
        <p:nvSpPr>
          <p:cNvPr id="504" name="Rectangle 503"/>
          <p:cNvSpPr/>
          <p:nvPr/>
        </p:nvSpPr>
        <p:spPr>
          <a:xfrm>
            <a:off x="6366874" y="4105750"/>
            <a:ext cx="2891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505" name="Rectangle 504"/>
          <p:cNvSpPr/>
          <p:nvPr/>
        </p:nvSpPr>
        <p:spPr>
          <a:xfrm>
            <a:off x="6564165" y="4105750"/>
            <a:ext cx="6870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Bookman Old Style" pitchFamily="18" charset="0"/>
              </a:rPr>
              <a:t>1050</a:t>
            </a:r>
          </a:p>
        </p:txBody>
      </p:sp>
      <p:sp>
        <p:nvSpPr>
          <p:cNvPr id="506" name="TextBox 505"/>
          <p:cNvSpPr txBox="1"/>
          <p:nvPr/>
        </p:nvSpPr>
        <p:spPr>
          <a:xfrm>
            <a:off x="3904348" y="2104921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 cm</a:t>
            </a:r>
          </a:p>
        </p:txBody>
      </p:sp>
      <p:sp>
        <p:nvSpPr>
          <p:cNvPr id="507" name="Rounded Rectangle 506"/>
          <p:cNvSpPr/>
          <p:nvPr/>
        </p:nvSpPr>
        <p:spPr>
          <a:xfrm>
            <a:off x="6414147" y="686200"/>
            <a:ext cx="2132323" cy="182417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509" name="Rounded Rectangle 508"/>
          <p:cNvSpPr/>
          <p:nvPr/>
        </p:nvSpPr>
        <p:spPr>
          <a:xfrm>
            <a:off x="5283313" y="898533"/>
            <a:ext cx="1080233" cy="182417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510" name="Rounded Rectangle 509"/>
          <p:cNvSpPr/>
          <p:nvPr/>
        </p:nvSpPr>
        <p:spPr>
          <a:xfrm>
            <a:off x="6526250" y="1454932"/>
            <a:ext cx="2006486" cy="392713"/>
          </a:xfrm>
          <a:prstGeom prst="roundRect">
            <a:avLst/>
          </a:prstGeom>
          <a:solidFill>
            <a:sysClr val="window" lastClr="FFFFFF"/>
          </a:solidFill>
          <a:ln w="38100" cap="flat" cmpd="sng" algn="ctr">
            <a:solidFill>
              <a:srgbClr val="80008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  <a:ea typeface="+mn-ea"/>
                <a:cs typeface="+mn-cs"/>
              </a:rPr>
              <a:t>Lets assume it as </a:t>
            </a: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  <a:ea typeface="+mn-ea"/>
                <a:cs typeface="+mn-cs"/>
              </a:rPr>
              <a:t>x</a:t>
            </a:r>
          </a:p>
        </p:txBody>
      </p:sp>
      <p:sp>
        <p:nvSpPr>
          <p:cNvPr id="511" name="TextBox 510"/>
          <p:cNvSpPr txBox="1"/>
          <p:nvPr/>
        </p:nvSpPr>
        <p:spPr>
          <a:xfrm>
            <a:off x="1588036" y="2359471"/>
            <a:ext cx="4682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As the highest of the pole increases the length of its shadow also increases in the same ratio.</a:t>
            </a:r>
          </a:p>
        </p:txBody>
      </p:sp>
      <p:sp>
        <p:nvSpPr>
          <p:cNvPr id="512" name="Rounded Rectangle 511"/>
          <p:cNvSpPr/>
          <p:nvPr/>
        </p:nvSpPr>
        <p:spPr>
          <a:xfrm>
            <a:off x="6040581" y="1563542"/>
            <a:ext cx="2427850" cy="581630"/>
          </a:xfrm>
          <a:prstGeom prst="roundRect">
            <a:avLst/>
          </a:prstGeom>
          <a:solidFill>
            <a:sysClr val="window" lastClr="FFFFFF"/>
          </a:solidFill>
          <a:ln w="38100" cap="flat" cmpd="sng" algn="ctr">
            <a:solidFill>
              <a:srgbClr val="80008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  <a:ea typeface="+mn-ea"/>
                <a:cs typeface="+mn-cs"/>
              </a:rPr>
              <a:t>Therefore this is a case of direct variation</a:t>
            </a:r>
          </a:p>
        </p:txBody>
      </p:sp>
      <p:sp>
        <p:nvSpPr>
          <p:cNvPr id="513" name="Rounded Rectangle 512"/>
          <p:cNvSpPr/>
          <p:nvPr/>
        </p:nvSpPr>
        <p:spPr>
          <a:xfrm>
            <a:off x="6492134" y="1488756"/>
            <a:ext cx="1975215" cy="731203"/>
          </a:xfrm>
          <a:prstGeom prst="roundRect">
            <a:avLst/>
          </a:prstGeom>
          <a:solidFill>
            <a:sysClr val="window" lastClr="FFFFFF"/>
          </a:solidFill>
          <a:ln w="38100" cap="flat" cmpd="sng" algn="ctr">
            <a:solidFill>
              <a:srgbClr val="80008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  <a:ea typeface="+mn-ea"/>
                <a:cs typeface="+mn-cs"/>
              </a:rPr>
              <a:t>Therefore we will take the ratio of the quantities</a:t>
            </a:r>
          </a:p>
        </p:txBody>
      </p:sp>
      <p:sp>
        <p:nvSpPr>
          <p:cNvPr id="514" name="TextBox 513"/>
          <p:cNvSpPr txBox="1"/>
          <p:nvPr/>
        </p:nvSpPr>
        <p:spPr>
          <a:xfrm>
            <a:off x="2509061" y="2810652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560</a:t>
            </a:r>
          </a:p>
        </p:txBody>
      </p:sp>
      <p:sp>
        <p:nvSpPr>
          <p:cNvPr id="515" name="TextBox 514"/>
          <p:cNvSpPr txBox="1"/>
          <p:nvPr/>
        </p:nvSpPr>
        <p:spPr>
          <a:xfrm>
            <a:off x="2445561" y="302924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1050</a:t>
            </a:r>
          </a:p>
        </p:txBody>
      </p:sp>
      <p:cxnSp>
        <p:nvCxnSpPr>
          <p:cNvPr id="516" name="Straight Connector 515"/>
          <p:cNvCxnSpPr/>
          <p:nvPr/>
        </p:nvCxnSpPr>
        <p:spPr>
          <a:xfrm>
            <a:off x="2570595" y="3075083"/>
            <a:ext cx="415321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517" name="TextBox 516"/>
          <p:cNvSpPr txBox="1"/>
          <p:nvPr/>
        </p:nvSpPr>
        <p:spPr>
          <a:xfrm>
            <a:off x="3149690" y="2924470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518" name="TextBox 517"/>
          <p:cNvSpPr txBox="1"/>
          <p:nvPr/>
        </p:nvSpPr>
        <p:spPr>
          <a:xfrm>
            <a:off x="3534951" y="2810652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320</a:t>
            </a:r>
          </a:p>
        </p:txBody>
      </p:sp>
      <p:sp>
        <p:nvSpPr>
          <p:cNvPr id="519" name="TextBox 518"/>
          <p:cNvSpPr txBox="1"/>
          <p:nvPr/>
        </p:nvSpPr>
        <p:spPr>
          <a:xfrm>
            <a:off x="3651970" y="3003647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520" name="Straight Connector 519"/>
          <p:cNvCxnSpPr/>
          <p:nvPr/>
        </p:nvCxnSpPr>
        <p:spPr>
          <a:xfrm>
            <a:off x="3643638" y="3075083"/>
            <a:ext cx="328463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521" name="TextBox 520"/>
          <p:cNvSpPr txBox="1"/>
          <p:nvPr/>
        </p:nvSpPr>
        <p:spPr>
          <a:xfrm>
            <a:off x="1428840" y="3276892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522" name="Right Arrow 521"/>
          <p:cNvSpPr/>
          <p:nvPr/>
        </p:nvSpPr>
        <p:spPr>
          <a:xfrm rot="1587693">
            <a:off x="3104090" y="3034354"/>
            <a:ext cx="383076" cy="102120"/>
          </a:xfrm>
          <a:prstGeom prst="rightArrow">
            <a:avLst>
              <a:gd name="adj1" fmla="val 0"/>
              <a:gd name="adj2" fmla="val 62956"/>
            </a:avLst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3" name="TextBox 522"/>
          <p:cNvSpPr txBox="1"/>
          <p:nvPr/>
        </p:nvSpPr>
        <p:spPr>
          <a:xfrm>
            <a:off x="2823387" y="3276892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</a:p>
        </p:txBody>
      </p:sp>
      <p:sp>
        <p:nvSpPr>
          <p:cNvPr id="524" name="TextBox 523"/>
          <p:cNvSpPr txBox="1"/>
          <p:nvPr/>
        </p:nvSpPr>
        <p:spPr>
          <a:xfrm>
            <a:off x="3149690" y="327689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525" name="TextBox 524"/>
          <p:cNvSpPr txBox="1"/>
          <p:nvPr/>
        </p:nvSpPr>
        <p:spPr>
          <a:xfrm>
            <a:off x="3368762" y="3276892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1050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6" name="TextBox 525"/>
              <p:cNvSpPr txBox="1"/>
              <p:nvPr/>
            </p:nvSpPr>
            <p:spPr>
              <a:xfrm>
                <a:off x="3918369" y="3276892"/>
                <a:ext cx="265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526" name="TextBox 5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369" y="3276892"/>
                <a:ext cx="265201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7" name="TextBox 526"/>
          <p:cNvSpPr txBox="1"/>
          <p:nvPr/>
        </p:nvSpPr>
        <p:spPr>
          <a:xfrm>
            <a:off x="4095533" y="3276892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320</a:t>
            </a:r>
          </a:p>
        </p:txBody>
      </p:sp>
      <p:sp>
        <p:nvSpPr>
          <p:cNvPr id="528" name="Right Arrow 527"/>
          <p:cNvSpPr/>
          <p:nvPr/>
        </p:nvSpPr>
        <p:spPr>
          <a:xfrm rot="20190122" flipH="1">
            <a:off x="3041527" y="3028444"/>
            <a:ext cx="413396" cy="102120"/>
          </a:xfrm>
          <a:prstGeom prst="rightArrow">
            <a:avLst>
              <a:gd name="adj1" fmla="val 0"/>
              <a:gd name="adj2" fmla="val 62956"/>
            </a:avLst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9" name="TextBox 528"/>
          <p:cNvSpPr txBox="1"/>
          <p:nvPr/>
        </p:nvSpPr>
        <p:spPr>
          <a:xfrm>
            <a:off x="1428840" y="3573239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530" name="TextBox 529"/>
          <p:cNvSpPr txBox="1"/>
          <p:nvPr/>
        </p:nvSpPr>
        <p:spPr>
          <a:xfrm>
            <a:off x="2860765" y="3685146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</a:p>
        </p:txBody>
      </p:sp>
      <p:sp>
        <p:nvSpPr>
          <p:cNvPr id="531" name="TextBox 530"/>
          <p:cNvSpPr txBox="1"/>
          <p:nvPr/>
        </p:nvSpPr>
        <p:spPr>
          <a:xfrm>
            <a:off x="3149690" y="368514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532" name="TextBox 531"/>
          <p:cNvSpPr txBox="1"/>
          <p:nvPr/>
        </p:nvSpPr>
        <p:spPr>
          <a:xfrm>
            <a:off x="3368762" y="3573239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320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3" name="TextBox 532"/>
              <p:cNvSpPr txBox="1"/>
              <p:nvPr/>
            </p:nvSpPr>
            <p:spPr>
              <a:xfrm>
                <a:off x="3764699" y="3575144"/>
                <a:ext cx="265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533" name="TextBox 5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699" y="3575144"/>
                <a:ext cx="265201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4" name="TextBox 533"/>
          <p:cNvSpPr txBox="1"/>
          <p:nvPr/>
        </p:nvSpPr>
        <p:spPr>
          <a:xfrm>
            <a:off x="3920273" y="3575144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1050</a:t>
            </a:r>
          </a:p>
        </p:txBody>
      </p:sp>
      <p:sp>
        <p:nvSpPr>
          <p:cNvPr id="535" name="TextBox 534"/>
          <p:cNvSpPr txBox="1"/>
          <p:nvPr/>
        </p:nvSpPr>
        <p:spPr>
          <a:xfrm>
            <a:off x="3690648" y="3778347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560</a:t>
            </a:r>
          </a:p>
        </p:txBody>
      </p:sp>
      <p:cxnSp>
        <p:nvCxnSpPr>
          <p:cNvPr id="536" name="Straight Connector 535"/>
          <p:cNvCxnSpPr/>
          <p:nvPr/>
        </p:nvCxnSpPr>
        <p:spPr>
          <a:xfrm>
            <a:off x="3474157" y="3835494"/>
            <a:ext cx="966551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537" name="TextBox 536"/>
          <p:cNvSpPr txBox="1"/>
          <p:nvPr/>
        </p:nvSpPr>
        <p:spPr>
          <a:xfrm>
            <a:off x="1428840" y="4015953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538" name="TextBox 537"/>
          <p:cNvSpPr txBox="1"/>
          <p:nvPr/>
        </p:nvSpPr>
        <p:spPr>
          <a:xfrm>
            <a:off x="2860765" y="4015953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</a:p>
        </p:txBody>
      </p:sp>
      <p:sp>
        <p:nvSpPr>
          <p:cNvPr id="539" name="TextBox 538"/>
          <p:cNvSpPr txBox="1"/>
          <p:nvPr/>
        </p:nvSpPr>
        <p:spPr>
          <a:xfrm>
            <a:off x="3149690" y="401595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540" name="TextBox 539"/>
          <p:cNvSpPr txBox="1"/>
          <p:nvPr/>
        </p:nvSpPr>
        <p:spPr>
          <a:xfrm>
            <a:off x="3360840" y="4015953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4</a:t>
            </a:r>
          </a:p>
        </p:txBody>
      </p:sp>
      <p:sp>
        <p:nvSpPr>
          <p:cNvPr id="541" name="TextBox 540"/>
          <p:cNvSpPr txBox="1"/>
          <p:nvPr/>
        </p:nvSpPr>
        <p:spPr>
          <a:xfrm>
            <a:off x="2204748" y="3276892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560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2" name="TextBox 541"/>
              <p:cNvSpPr txBox="1"/>
              <p:nvPr/>
            </p:nvSpPr>
            <p:spPr>
              <a:xfrm>
                <a:off x="2628673" y="3276892"/>
                <a:ext cx="265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542" name="TextBox 5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673" y="3276892"/>
                <a:ext cx="265201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3" name="Curved Up Arrow 542"/>
          <p:cNvSpPr/>
          <p:nvPr/>
        </p:nvSpPr>
        <p:spPr>
          <a:xfrm>
            <a:off x="2557456" y="3556386"/>
            <a:ext cx="1058236" cy="161507"/>
          </a:xfrm>
          <a:prstGeom prst="curvedUp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4" name="TextBox 543"/>
              <p:cNvSpPr txBox="1"/>
              <p:nvPr/>
            </p:nvSpPr>
            <p:spPr>
              <a:xfrm>
                <a:off x="3560621" y="4015953"/>
                <a:ext cx="265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544" name="TextBox 5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621" y="4015953"/>
                <a:ext cx="265201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5" name="TextBox 544"/>
          <p:cNvSpPr txBox="1"/>
          <p:nvPr/>
        </p:nvSpPr>
        <p:spPr>
          <a:xfrm>
            <a:off x="3720641" y="4015953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150</a:t>
            </a:r>
          </a:p>
        </p:txBody>
      </p:sp>
      <p:sp>
        <p:nvSpPr>
          <p:cNvPr id="546" name="TextBox 545"/>
          <p:cNvSpPr txBox="1"/>
          <p:nvPr/>
        </p:nvSpPr>
        <p:spPr>
          <a:xfrm>
            <a:off x="1428840" y="4273371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547" name="TextBox 546"/>
          <p:cNvSpPr txBox="1"/>
          <p:nvPr/>
        </p:nvSpPr>
        <p:spPr>
          <a:xfrm>
            <a:off x="2860765" y="4273371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</a:p>
        </p:txBody>
      </p:sp>
      <p:sp>
        <p:nvSpPr>
          <p:cNvPr id="548" name="TextBox 547"/>
          <p:cNvSpPr txBox="1"/>
          <p:nvPr/>
        </p:nvSpPr>
        <p:spPr>
          <a:xfrm>
            <a:off x="3149690" y="427337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549" name="TextBox 548"/>
          <p:cNvSpPr txBox="1"/>
          <p:nvPr/>
        </p:nvSpPr>
        <p:spPr>
          <a:xfrm>
            <a:off x="3360840" y="4273371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600</a:t>
            </a:r>
          </a:p>
        </p:txBody>
      </p:sp>
      <p:sp>
        <p:nvSpPr>
          <p:cNvPr id="550" name="TextBox 549"/>
          <p:cNvSpPr txBox="1"/>
          <p:nvPr/>
        </p:nvSpPr>
        <p:spPr>
          <a:xfrm>
            <a:off x="1124040" y="4582254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551" name="Rounded Rectangle 550"/>
          <p:cNvSpPr/>
          <p:nvPr/>
        </p:nvSpPr>
        <p:spPr>
          <a:xfrm>
            <a:off x="1490130" y="4594999"/>
            <a:ext cx="5476228" cy="251806"/>
          </a:xfrm>
          <a:prstGeom prst="roundRect">
            <a:avLst/>
          </a:prstGeom>
          <a:gradFill flip="none" rotWithShape="1">
            <a:gsLst>
              <a:gs pos="0">
                <a:srgbClr val="00FFFF">
                  <a:tint val="66000"/>
                  <a:satMod val="160000"/>
                </a:srgbClr>
              </a:gs>
              <a:gs pos="29000">
                <a:srgbClr val="00FFFF">
                  <a:tint val="44500"/>
                  <a:satMod val="160000"/>
                </a:srgbClr>
              </a:gs>
              <a:gs pos="100000">
                <a:srgbClr val="00FFFF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 cap="flat" cmpd="sng" algn="ctr">
            <a:solidFill>
              <a:srgbClr val="CC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552" name="TextBox 551"/>
          <p:cNvSpPr txBox="1"/>
          <p:nvPr/>
        </p:nvSpPr>
        <p:spPr>
          <a:xfrm>
            <a:off x="1455412" y="4565908"/>
            <a:ext cx="5547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</a:rPr>
              <a:t>Thus, the required length  of the shadow is 600 cm of 6m</a:t>
            </a:r>
            <a:endParaRPr lang="en-US" sz="1400" b="1" baseline="300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553" name="Straight Connector 552"/>
          <p:cNvCxnSpPr/>
          <p:nvPr/>
        </p:nvCxnSpPr>
        <p:spPr>
          <a:xfrm rot="10080000" flipH="1">
            <a:off x="4001580" y="3908738"/>
            <a:ext cx="126091" cy="57252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554" name="Straight Connector 553"/>
          <p:cNvCxnSpPr/>
          <p:nvPr/>
        </p:nvCxnSpPr>
        <p:spPr>
          <a:xfrm rot="19320000" flipH="1">
            <a:off x="3670812" y="3723987"/>
            <a:ext cx="151349" cy="12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555" name="Straight Connector 554"/>
          <p:cNvCxnSpPr/>
          <p:nvPr/>
        </p:nvCxnSpPr>
        <p:spPr>
          <a:xfrm flipH="1">
            <a:off x="3782562" y="3890778"/>
            <a:ext cx="231722" cy="89263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</a:ln>
          <a:effectLst/>
        </p:spPr>
      </p:cxnSp>
      <p:sp>
        <p:nvSpPr>
          <p:cNvPr id="556" name="Rectangle 555"/>
          <p:cNvSpPr/>
          <p:nvPr/>
        </p:nvSpPr>
        <p:spPr>
          <a:xfrm>
            <a:off x="3493146" y="3862118"/>
            <a:ext cx="3706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14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557" name="Straight Connector 556"/>
          <p:cNvCxnSpPr/>
          <p:nvPr/>
        </p:nvCxnSpPr>
        <p:spPr>
          <a:xfrm flipH="1">
            <a:off x="3475620" y="3679443"/>
            <a:ext cx="203605" cy="93818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</a:ln>
          <a:effectLst/>
        </p:spPr>
      </p:cxnSp>
      <p:sp>
        <p:nvSpPr>
          <p:cNvPr id="558" name="Rectangle 557"/>
          <p:cNvSpPr/>
          <p:nvPr/>
        </p:nvSpPr>
        <p:spPr>
          <a:xfrm>
            <a:off x="3252005" y="3533671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8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559" name="Straight Connector 558"/>
          <p:cNvCxnSpPr/>
          <p:nvPr/>
        </p:nvCxnSpPr>
        <p:spPr>
          <a:xfrm flipH="1">
            <a:off x="3585257" y="3957409"/>
            <a:ext cx="184321" cy="70301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</a:ln>
          <a:effectLst/>
        </p:spPr>
      </p:cxnSp>
      <p:sp>
        <p:nvSpPr>
          <p:cNvPr id="560" name="Rectangle 559"/>
          <p:cNvSpPr/>
          <p:nvPr/>
        </p:nvSpPr>
        <p:spPr>
          <a:xfrm>
            <a:off x="3354690" y="3893868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7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561" name="Straight Connector 560"/>
          <p:cNvCxnSpPr/>
          <p:nvPr/>
        </p:nvCxnSpPr>
        <p:spPr>
          <a:xfrm flipH="1">
            <a:off x="3318490" y="3629325"/>
            <a:ext cx="155636" cy="70301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</a:ln>
          <a:effectLst/>
        </p:spPr>
      </p:cxnSp>
      <p:sp>
        <p:nvSpPr>
          <p:cNvPr id="562" name="Rectangle 561"/>
          <p:cNvSpPr/>
          <p:nvPr/>
        </p:nvSpPr>
        <p:spPr>
          <a:xfrm>
            <a:off x="3126771" y="3488189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4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563" name="Straight Connector 562"/>
          <p:cNvCxnSpPr/>
          <p:nvPr/>
        </p:nvCxnSpPr>
        <p:spPr>
          <a:xfrm flipH="1">
            <a:off x="3452986" y="3989179"/>
            <a:ext cx="94586" cy="6391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</a:ln>
          <a:effectLst/>
        </p:spPr>
      </p:cxnSp>
      <p:sp>
        <p:nvSpPr>
          <p:cNvPr id="564" name="Rectangle 563"/>
          <p:cNvSpPr/>
          <p:nvPr/>
        </p:nvSpPr>
        <p:spPr>
          <a:xfrm>
            <a:off x="3196602" y="3909743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565" name="Straight Connector 564"/>
          <p:cNvCxnSpPr/>
          <p:nvPr/>
        </p:nvCxnSpPr>
        <p:spPr>
          <a:xfrm flipH="1">
            <a:off x="4028426" y="3678602"/>
            <a:ext cx="450149" cy="89263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</a:ln>
          <a:effectLst/>
        </p:spPr>
      </p:cxnSp>
      <p:sp>
        <p:nvSpPr>
          <p:cNvPr id="566" name="Rectangle 565"/>
          <p:cNvSpPr/>
          <p:nvPr/>
        </p:nvSpPr>
        <p:spPr>
          <a:xfrm>
            <a:off x="4355267" y="3477946"/>
            <a:ext cx="46358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150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6021" y="609600"/>
            <a:ext cx="8192340" cy="7545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228600" algn="ctr"/>
              </a:tabLst>
            </a:pP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	 </a:t>
            </a: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A 5m 60cm high vertical pole casts a shadow 3m 20cm long. Find at the same time </a:t>
            </a:r>
            <a:b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</a:b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   (</a:t>
            </a:r>
            <a:r>
              <a:rPr lang="en-US" sz="1400" b="1" dirty="0" err="1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i</a:t>
            </a: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) the length of the shadow cast by another pole 10m 50cm high and </a:t>
            </a:r>
            <a:b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</a:b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   (ii) the height of a pole which casts a shadow 5m long.</a:t>
            </a:r>
          </a:p>
        </p:txBody>
      </p:sp>
    </p:spTree>
    <p:extLst>
      <p:ext uri="{BB962C8B-B14F-4D97-AF65-F5344CB8AC3E}">
        <p14:creationId xmlns:p14="http://schemas.microsoft.com/office/powerpoint/2010/main" val="413105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500"/>
                            </p:stCondLst>
                            <p:childTnLst>
                              <p:par>
                                <p:cTn id="23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7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2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7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2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7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2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7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2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7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2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7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2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6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9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2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5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8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1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4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7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0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3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6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9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2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5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8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1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4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6" fill="hold">
                            <p:stCondLst>
                              <p:cond delay="500"/>
                            </p:stCondLst>
                            <p:childTnLst>
                              <p:par>
                                <p:cTn id="38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8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4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9"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4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5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8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9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4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9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4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9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4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9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0" fill="hold">
                      <p:stCondLst>
                        <p:cond delay="indefinite"/>
                      </p:stCondLst>
                      <p:childTnLst>
                        <p:par>
                          <p:cTn id="441" fill="hold">
                            <p:stCondLst>
                              <p:cond delay="0"/>
                            </p:stCondLst>
                            <p:childTnLst>
                              <p:par>
                                <p:cTn id="4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4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9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4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9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0" fill="hold">
                      <p:stCondLst>
                        <p:cond delay="indefinite"/>
                      </p:stCondLst>
                      <p:childTnLst>
                        <p:par>
                          <p:cTn id="461" fill="hold">
                            <p:stCondLst>
                              <p:cond delay="0"/>
                            </p:stCondLst>
                            <p:childTnLst>
                              <p:par>
                                <p:cTn id="4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4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5" fill="hold">
                      <p:stCondLst>
                        <p:cond delay="indefinite"/>
                      </p:stCondLst>
                      <p:childTnLst>
                        <p:par>
                          <p:cTn id="466" fill="hold">
                            <p:stCondLst>
                              <p:cond delay="0"/>
                            </p:stCondLst>
                            <p:childTnLst>
                              <p:par>
                                <p:cTn id="4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9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0" fill="hold">
                      <p:stCondLst>
                        <p:cond delay="indefinite"/>
                      </p:stCondLst>
                      <p:childTnLst>
                        <p:par>
                          <p:cTn id="471" fill="hold">
                            <p:stCondLst>
                              <p:cond delay="0"/>
                            </p:stCondLst>
                            <p:childTnLst>
                              <p:par>
                                <p:cTn id="4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4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5" fill="hold">
                      <p:stCondLst>
                        <p:cond delay="indefinite"/>
                      </p:stCondLst>
                      <p:childTnLst>
                        <p:par>
                          <p:cTn id="476" fill="hold">
                            <p:stCondLst>
                              <p:cond delay="0"/>
                            </p:stCondLst>
                            <p:childTnLst>
                              <p:par>
                                <p:cTn id="4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9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0" fill="hold">
                      <p:stCondLst>
                        <p:cond delay="indefinite"/>
                      </p:stCondLst>
                      <p:childTnLst>
                        <p:par>
                          <p:cTn id="481" fill="hold">
                            <p:stCondLst>
                              <p:cond delay="0"/>
                            </p:stCondLst>
                            <p:childTnLst>
                              <p:par>
                                <p:cTn id="4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4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5" fill="hold">
                      <p:stCondLst>
                        <p:cond delay="indefinite"/>
                      </p:stCondLst>
                      <p:childTnLst>
                        <p:par>
                          <p:cTn id="486" fill="hold">
                            <p:stCondLst>
                              <p:cond delay="0"/>
                            </p:stCondLst>
                            <p:childTnLst>
                              <p:par>
                                <p:cTn id="4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9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3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6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9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2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5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8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1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4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7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0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3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6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9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2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5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8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1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4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6" fill="hold">
                            <p:stCondLst>
                              <p:cond delay="500"/>
                            </p:stCondLst>
                            <p:childTnLst>
                              <p:par>
                                <p:cTn id="54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8"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0" fill="hold">
                      <p:stCondLst>
                        <p:cond delay="indefinite"/>
                      </p:stCondLst>
                      <p:childTnLst>
                        <p:par>
                          <p:cTn id="551" fill="hold">
                            <p:stCondLst>
                              <p:cond delay="0"/>
                            </p:stCondLst>
                            <p:childTnLst>
                              <p:par>
                                <p:cTn id="5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4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5" fill="hold">
                      <p:stCondLst>
                        <p:cond delay="indefinite"/>
                      </p:stCondLst>
                      <p:childTnLst>
                        <p:par>
                          <p:cTn id="556" fill="hold">
                            <p:stCondLst>
                              <p:cond delay="0"/>
                            </p:stCondLst>
                            <p:childTnLst>
                              <p:par>
                                <p:cTn id="5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9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0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1" fill="hold">
                      <p:stCondLst>
                        <p:cond delay="indefinite"/>
                      </p:stCondLst>
                      <p:childTnLst>
                        <p:par>
                          <p:cTn id="562" fill="hold">
                            <p:stCondLst>
                              <p:cond delay="0"/>
                            </p:stCondLst>
                            <p:childTnLst>
                              <p:par>
                                <p:cTn id="5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5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6" fill="hold">
                      <p:stCondLst>
                        <p:cond delay="indefinite"/>
                      </p:stCondLst>
                      <p:childTnLst>
                        <p:par>
                          <p:cTn id="567" fill="hold">
                            <p:stCondLst>
                              <p:cond delay="0"/>
                            </p:stCondLst>
                            <p:childTnLst>
                              <p:par>
                                <p:cTn id="568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9" dur="500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0" dur="500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500"/>
                            </p:stCondLst>
                            <p:childTnLst>
                              <p:par>
                                <p:cTn id="57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4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6" fill="hold">
                      <p:stCondLst>
                        <p:cond delay="indefinite"/>
                      </p:stCondLst>
                      <p:childTnLst>
                        <p:par>
                          <p:cTn id="577" fill="hold">
                            <p:stCondLst>
                              <p:cond delay="0"/>
                            </p:stCondLst>
                            <p:childTnLst>
                              <p:par>
                                <p:cTn id="5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0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1" fill="hold">
                      <p:stCondLst>
                        <p:cond delay="indefinite"/>
                      </p:stCondLst>
                      <p:childTnLst>
                        <p:par>
                          <p:cTn id="582" fill="hold">
                            <p:stCondLst>
                              <p:cond delay="0"/>
                            </p:stCondLst>
                            <p:childTnLst>
                              <p:par>
                                <p:cTn id="58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5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6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7" fill="hold">
                      <p:stCondLst>
                        <p:cond delay="indefinite"/>
                      </p:stCondLst>
                      <p:childTnLst>
                        <p:par>
                          <p:cTn id="588" fill="hold">
                            <p:stCondLst>
                              <p:cond delay="0"/>
                            </p:stCondLst>
                            <p:childTnLst>
                              <p:par>
                                <p:cTn id="589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0" dur="500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1" dur="500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5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6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7" fill="hold">
                      <p:stCondLst>
                        <p:cond delay="indefinite"/>
                      </p:stCondLst>
                      <p:childTnLst>
                        <p:par>
                          <p:cTn id="598" fill="hold">
                            <p:stCondLst>
                              <p:cond delay="0"/>
                            </p:stCondLst>
                            <p:childTnLst>
                              <p:par>
                                <p:cTn id="599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0" dur="500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1" dur="500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3" fill="hold">
                      <p:stCondLst>
                        <p:cond delay="indefinite"/>
                      </p:stCondLst>
                      <p:childTnLst>
                        <p:par>
                          <p:cTn id="604" fill="hold">
                            <p:stCondLst>
                              <p:cond delay="0"/>
                            </p:stCondLst>
                            <p:childTnLst>
                              <p:par>
                                <p:cTn id="6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7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8" fill="hold">
                      <p:stCondLst>
                        <p:cond delay="indefinite"/>
                      </p:stCondLst>
                      <p:childTnLst>
                        <p:par>
                          <p:cTn id="609" fill="hold">
                            <p:stCondLst>
                              <p:cond delay="0"/>
                            </p:stCondLst>
                            <p:childTnLst>
                              <p:par>
                                <p:cTn id="6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2"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5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6" fill="hold">
                      <p:stCondLst>
                        <p:cond delay="indefinite"/>
                      </p:stCondLst>
                      <p:childTnLst>
                        <p:par>
                          <p:cTn id="617" fill="hold">
                            <p:stCondLst>
                              <p:cond delay="0"/>
                            </p:stCondLst>
                            <p:childTnLst>
                              <p:par>
                                <p:cTn id="6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0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1" fill="hold">
                      <p:stCondLst>
                        <p:cond delay="indefinite"/>
                      </p:stCondLst>
                      <p:childTnLst>
                        <p:par>
                          <p:cTn id="622" fill="hold">
                            <p:stCondLst>
                              <p:cond delay="0"/>
                            </p:stCondLst>
                            <p:childTnLst>
                              <p:par>
                                <p:cTn id="6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5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6" fill="hold">
                      <p:stCondLst>
                        <p:cond delay="indefinite"/>
                      </p:stCondLst>
                      <p:childTnLst>
                        <p:par>
                          <p:cTn id="627" fill="hold">
                            <p:stCondLst>
                              <p:cond delay="0"/>
                            </p:stCondLst>
                            <p:childTnLst>
                              <p:par>
                                <p:cTn id="6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0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3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4" fill="hold">
                      <p:stCondLst>
                        <p:cond delay="indefinite"/>
                      </p:stCondLst>
                      <p:childTnLst>
                        <p:par>
                          <p:cTn id="635" fill="hold">
                            <p:stCondLst>
                              <p:cond delay="0"/>
                            </p:stCondLst>
                            <p:childTnLst>
                              <p:par>
                                <p:cTn id="6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8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9" fill="hold">
                      <p:stCondLst>
                        <p:cond delay="indefinite"/>
                      </p:stCondLst>
                      <p:childTnLst>
                        <p:par>
                          <p:cTn id="640" fill="hold">
                            <p:stCondLst>
                              <p:cond delay="0"/>
                            </p:stCondLst>
                            <p:childTnLst>
                              <p:par>
                                <p:cTn id="6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3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4" fill="hold">
                      <p:stCondLst>
                        <p:cond delay="indefinite"/>
                      </p:stCondLst>
                      <p:childTnLst>
                        <p:par>
                          <p:cTn id="645" fill="hold">
                            <p:stCondLst>
                              <p:cond delay="0"/>
                            </p:stCondLst>
                            <p:childTnLst>
                              <p:par>
                                <p:cTn id="6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8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9" fill="hold">
                      <p:stCondLst>
                        <p:cond delay="indefinite"/>
                      </p:stCondLst>
                      <p:childTnLst>
                        <p:par>
                          <p:cTn id="650" fill="hold">
                            <p:stCondLst>
                              <p:cond delay="0"/>
                            </p:stCondLst>
                            <p:childTnLst>
                              <p:par>
                                <p:cTn id="6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3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4" fill="hold">
                      <p:stCondLst>
                        <p:cond delay="indefinite"/>
                      </p:stCondLst>
                      <p:childTnLst>
                        <p:par>
                          <p:cTn id="655" fill="hold">
                            <p:stCondLst>
                              <p:cond delay="0"/>
                            </p:stCondLst>
                            <p:childTnLst>
                              <p:par>
                                <p:cTn id="6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8"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9" fill="hold">
                      <p:stCondLst>
                        <p:cond delay="indefinite"/>
                      </p:stCondLst>
                      <p:childTnLst>
                        <p:par>
                          <p:cTn id="660" fill="hold">
                            <p:stCondLst>
                              <p:cond delay="0"/>
                            </p:stCondLst>
                            <p:childTnLst>
                              <p:par>
                                <p:cTn id="6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2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500"/>
                            </p:stCondLst>
                            <p:childTnLst>
                              <p:par>
                                <p:cTn id="6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7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8" fill="hold">
                      <p:stCondLst>
                        <p:cond delay="indefinite"/>
                      </p:stCondLst>
                      <p:childTnLst>
                        <p:par>
                          <p:cTn id="669" fill="hold">
                            <p:stCondLst>
                              <p:cond delay="0"/>
                            </p:stCondLst>
                            <p:childTnLst>
                              <p:par>
                                <p:cTn id="67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2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3" fill="hold">
                      <p:stCondLst>
                        <p:cond delay="indefinite"/>
                      </p:stCondLst>
                      <p:childTnLst>
                        <p:par>
                          <p:cTn id="674" fill="hold">
                            <p:stCondLst>
                              <p:cond delay="0"/>
                            </p:stCondLst>
                            <p:childTnLst>
                              <p:par>
                                <p:cTn id="6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7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8" fill="hold">
                      <p:stCondLst>
                        <p:cond delay="indefinite"/>
                      </p:stCondLst>
                      <p:childTnLst>
                        <p:par>
                          <p:cTn id="679" fill="hold">
                            <p:stCondLst>
                              <p:cond delay="0"/>
                            </p:stCondLst>
                            <p:childTnLst>
                              <p:par>
                                <p:cTn id="6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2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3" fill="hold">
                      <p:stCondLst>
                        <p:cond delay="indefinite"/>
                      </p:stCondLst>
                      <p:childTnLst>
                        <p:par>
                          <p:cTn id="684" fill="hold">
                            <p:stCondLst>
                              <p:cond delay="0"/>
                            </p:stCondLst>
                            <p:childTnLst>
                              <p:par>
                                <p:cTn id="6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7"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500"/>
                            </p:stCondLst>
                            <p:childTnLst>
                              <p:par>
                                <p:cTn id="68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0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2" fill="hold">
                      <p:stCondLst>
                        <p:cond delay="indefinite"/>
                      </p:stCondLst>
                      <p:childTnLst>
                        <p:par>
                          <p:cTn id="693" fill="hold">
                            <p:stCondLst>
                              <p:cond delay="0"/>
                            </p:stCondLst>
                            <p:childTnLst>
                              <p:par>
                                <p:cTn id="6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6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7" fill="hold">
                      <p:stCondLst>
                        <p:cond delay="indefinite"/>
                      </p:stCondLst>
                      <p:childTnLst>
                        <p:par>
                          <p:cTn id="698" fill="hold">
                            <p:stCondLst>
                              <p:cond delay="0"/>
                            </p:stCondLst>
                            <p:childTnLst>
                              <p:par>
                                <p:cTn id="6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1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2" fill="hold">
                      <p:stCondLst>
                        <p:cond delay="indefinite"/>
                      </p:stCondLst>
                      <p:childTnLst>
                        <p:par>
                          <p:cTn id="703" fill="hold">
                            <p:stCondLst>
                              <p:cond delay="0"/>
                            </p:stCondLst>
                            <p:childTnLst>
                              <p:par>
                                <p:cTn id="7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6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7" fill="hold">
                      <p:stCondLst>
                        <p:cond delay="indefinite"/>
                      </p:stCondLst>
                      <p:childTnLst>
                        <p:par>
                          <p:cTn id="708" fill="hold">
                            <p:stCondLst>
                              <p:cond delay="0"/>
                            </p:stCondLst>
                            <p:childTnLst>
                              <p:par>
                                <p:cTn id="7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1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2" fill="hold">
                      <p:stCondLst>
                        <p:cond delay="indefinite"/>
                      </p:stCondLst>
                      <p:childTnLst>
                        <p:par>
                          <p:cTn id="713" fill="hold">
                            <p:stCondLst>
                              <p:cond delay="0"/>
                            </p:stCondLst>
                            <p:childTnLst>
                              <p:par>
                                <p:cTn id="7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6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7" fill="hold">
                      <p:stCondLst>
                        <p:cond delay="indefinite"/>
                      </p:stCondLst>
                      <p:childTnLst>
                        <p:par>
                          <p:cTn id="718" fill="hold">
                            <p:stCondLst>
                              <p:cond delay="0"/>
                            </p:stCondLst>
                            <p:childTnLst>
                              <p:par>
                                <p:cTn id="7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1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2" fill="hold">
                      <p:stCondLst>
                        <p:cond delay="indefinite"/>
                      </p:stCondLst>
                      <p:childTnLst>
                        <p:par>
                          <p:cTn id="723" fill="hold">
                            <p:stCondLst>
                              <p:cond delay="0"/>
                            </p:stCondLst>
                            <p:childTnLst>
                              <p:par>
                                <p:cTn id="7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6"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7" fill="hold">
                      <p:stCondLst>
                        <p:cond delay="indefinite"/>
                      </p:stCondLst>
                      <p:childTnLst>
                        <p:par>
                          <p:cTn id="728" fill="hold">
                            <p:stCondLst>
                              <p:cond delay="0"/>
                            </p:stCondLst>
                            <p:childTnLst>
                              <p:par>
                                <p:cTn id="7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1"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4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5" fill="hold">
                            <p:stCondLst>
                              <p:cond delay="500"/>
                            </p:stCondLst>
                            <p:childTnLst>
                              <p:par>
                                <p:cTn id="73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7"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9" fill="hold">
                      <p:stCondLst>
                        <p:cond delay="indefinite"/>
                      </p:stCondLst>
                      <p:childTnLst>
                        <p:par>
                          <p:cTn id="740" fill="hold">
                            <p:stCondLst>
                              <p:cond delay="0"/>
                            </p:stCondLst>
                            <p:childTnLst>
                              <p:par>
                                <p:cTn id="7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3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6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7" fill="hold">
                      <p:stCondLst>
                        <p:cond delay="indefinite"/>
                      </p:stCondLst>
                      <p:childTnLst>
                        <p:par>
                          <p:cTn id="748" fill="hold">
                            <p:stCondLst>
                              <p:cond delay="0"/>
                            </p:stCondLst>
                            <p:childTnLst>
                              <p:par>
                                <p:cTn id="7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1"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500"/>
                            </p:stCondLst>
                            <p:childTnLst>
                              <p:par>
                                <p:cTn id="7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5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6" fill="hold">
                      <p:stCondLst>
                        <p:cond delay="indefinite"/>
                      </p:stCondLst>
                      <p:childTnLst>
                        <p:par>
                          <p:cTn id="757" fill="hold">
                            <p:stCondLst>
                              <p:cond delay="0"/>
                            </p:stCondLst>
                            <p:childTnLst>
                              <p:par>
                                <p:cTn id="7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0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1" fill="hold">
                            <p:stCondLst>
                              <p:cond delay="500"/>
                            </p:stCondLst>
                            <p:childTnLst>
                              <p:par>
                                <p:cTn id="7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4"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5" fill="hold">
                      <p:stCondLst>
                        <p:cond delay="indefinite"/>
                      </p:stCondLst>
                      <p:childTnLst>
                        <p:par>
                          <p:cTn id="766" fill="hold">
                            <p:stCondLst>
                              <p:cond delay="0"/>
                            </p:stCondLst>
                            <p:childTnLst>
                              <p:par>
                                <p:cTn id="7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9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0" fill="hold">
                            <p:stCondLst>
                              <p:cond delay="500"/>
                            </p:stCondLst>
                            <p:childTnLst>
                              <p:par>
                                <p:cTn id="7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3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4" fill="hold">
                      <p:stCondLst>
                        <p:cond delay="indefinite"/>
                      </p:stCondLst>
                      <p:childTnLst>
                        <p:par>
                          <p:cTn id="775" fill="hold">
                            <p:stCondLst>
                              <p:cond delay="0"/>
                            </p:stCondLst>
                            <p:childTnLst>
                              <p:par>
                                <p:cTn id="7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8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9" fill="hold">
                            <p:stCondLst>
                              <p:cond delay="500"/>
                            </p:stCondLst>
                            <p:childTnLst>
                              <p:par>
                                <p:cTn id="7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2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3" fill="hold">
                      <p:stCondLst>
                        <p:cond delay="indefinite"/>
                      </p:stCondLst>
                      <p:childTnLst>
                        <p:par>
                          <p:cTn id="784" fill="hold">
                            <p:stCondLst>
                              <p:cond delay="0"/>
                            </p:stCondLst>
                            <p:childTnLst>
                              <p:par>
                                <p:cTn id="7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7"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500"/>
                            </p:stCondLst>
                            <p:childTnLst>
                              <p:par>
                                <p:cTn id="7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1" dur="5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2" fill="hold">
                      <p:stCondLst>
                        <p:cond delay="indefinite"/>
                      </p:stCondLst>
                      <p:childTnLst>
                        <p:par>
                          <p:cTn id="793" fill="hold">
                            <p:stCondLst>
                              <p:cond delay="0"/>
                            </p:stCondLst>
                            <p:childTnLst>
                              <p:par>
                                <p:cTn id="7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6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7" fill="hold">
                            <p:stCondLst>
                              <p:cond delay="500"/>
                            </p:stCondLst>
                            <p:childTnLst>
                              <p:par>
                                <p:cTn id="7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0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1" fill="hold">
                      <p:stCondLst>
                        <p:cond delay="indefinite"/>
                      </p:stCondLst>
                      <p:childTnLst>
                        <p:par>
                          <p:cTn id="802" fill="hold">
                            <p:stCondLst>
                              <p:cond delay="0"/>
                            </p:stCondLst>
                            <p:childTnLst>
                              <p:par>
                                <p:cTn id="8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5"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6" fill="hold">
                      <p:stCondLst>
                        <p:cond delay="indefinite"/>
                      </p:stCondLst>
                      <p:childTnLst>
                        <p:par>
                          <p:cTn id="807" fill="hold">
                            <p:stCondLst>
                              <p:cond delay="0"/>
                            </p:stCondLst>
                            <p:childTnLst>
                              <p:par>
                                <p:cTn id="8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0"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1" fill="hold">
                      <p:stCondLst>
                        <p:cond delay="indefinite"/>
                      </p:stCondLst>
                      <p:childTnLst>
                        <p:par>
                          <p:cTn id="812" fill="hold">
                            <p:stCondLst>
                              <p:cond delay="0"/>
                            </p:stCondLst>
                            <p:childTnLst>
                              <p:par>
                                <p:cTn id="8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5"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6" fill="hold">
                      <p:stCondLst>
                        <p:cond delay="indefinite"/>
                      </p:stCondLst>
                      <p:childTnLst>
                        <p:par>
                          <p:cTn id="817" fill="hold">
                            <p:stCondLst>
                              <p:cond delay="0"/>
                            </p:stCondLst>
                            <p:childTnLst>
                              <p:par>
                                <p:cTn id="8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0"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1" fill="hold">
                      <p:stCondLst>
                        <p:cond delay="indefinite"/>
                      </p:stCondLst>
                      <p:childTnLst>
                        <p:par>
                          <p:cTn id="822" fill="hold">
                            <p:stCondLst>
                              <p:cond delay="0"/>
                            </p:stCondLst>
                            <p:childTnLst>
                              <p:par>
                                <p:cTn id="8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5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6" fill="hold">
                      <p:stCondLst>
                        <p:cond delay="indefinite"/>
                      </p:stCondLst>
                      <p:childTnLst>
                        <p:par>
                          <p:cTn id="827" fill="hold">
                            <p:stCondLst>
                              <p:cond delay="0"/>
                            </p:stCondLst>
                            <p:childTnLst>
                              <p:par>
                                <p:cTn id="8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0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1" fill="hold">
                      <p:stCondLst>
                        <p:cond delay="indefinite"/>
                      </p:stCondLst>
                      <p:childTnLst>
                        <p:par>
                          <p:cTn id="832" fill="hold">
                            <p:stCondLst>
                              <p:cond delay="0"/>
                            </p:stCondLst>
                            <p:childTnLst>
                              <p:par>
                                <p:cTn id="8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5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6" fill="hold">
                      <p:stCondLst>
                        <p:cond delay="indefinite"/>
                      </p:stCondLst>
                      <p:childTnLst>
                        <p:par>
                          <p:cTn id="837" fill="hold">
                            <p:stCondLst>
                              <p:cond delay="0"/>
                            </p:stCondLst>
                            <p:childTnLst>
                              <p:par>
                                <p:cTn id="8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0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1" fill="hold">
                      <p:stCondLst>
                        <p:cond delay="indefinite"/>
                      </p:stCondLst>
                      <p:childTnLst>
                        <p:par>
                          <p:cTn id="842" fill="hold">
                            <p:stCondLst>
                              <p:cond delay="0"/>
                            </p:stCondLst>
                            <p:childTnLst>
                              <p:par>
                                <p:cTn id="8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5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6" fill="hold">
                      <p:stCondLst>
                        <p:cond delay="indefinite"/>
                      </p:stCondLst>
                      <p:childTnLst>
                        <p:par>
                          <p:cTn id="847" fill="hold">
                            <p:stCondLst>
                              <p:cond delay="0"/>
                            </p:stCondLst>
                            <p:childTnLst>
                              <p:par>
                                <p:cTn id="8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0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1" fill="hold">
                      <p:stCondLst>
                        <p:cond delay="indefinite"/>
                      </p:stCondLst>
                      <p:childTnLst>
                        <p:par>
                          <p:cTn id="852" fill="hold">
                            <p:stCondLst>
                              <p:cond delay="0"/>
                            </p:stCondLst>
                            <p:childTnLst>
                              <p:par>
                                <p:cTn id="8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5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6" fill="hold">
                      <p:stCondLst>
                        <p:cond delay="indefinite"/>
                      </p:stCondLst>
                      <p:childTnLst>
                        <p:par>
                          <p:cTn id="857" fill="hold">
                            <p:stCondLst>
                              <p:cond delay="0"/>
                            </p:stCondLst>
                            <p:childTnLst>
                              <p:par>
                                <p:cTn id="8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0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1" fill="hold">
                            <p:stCondLst>
                              <p:cond delay="500"/>
                            </p:stCondLst>
                            <p:childTnLst>
                              <p:par>
                                <p:cTn id="8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4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  <p:bldP spid="9" grpId="0" animBg="1"/>
      <p:bldP spid="153" grpId="0" animBg="1"/>
      <p:bldP spid="153" grpId="1" animBg="1"/>
      <p:bldP spid="218" grpId="0" animBg="1"/>
      <p:bldP spid="218" grpId="1" animBg="1"/>
      <p:bldP spid="430" grpId="0" animBg="1"/>
      <p:bldP spid="430" grpId="1" animBg="1"/>
      <p:bldP spid="431" grpId="0" animBg="1"/>
      <p:bldP spid="431" grpId="1" animBg="1"/>
      <p:bldP spid="438" grpId="0"/>
      <p:bldP spid="438" grpId="1"/>
      <p:bldP spid="449" grpId="0"/>
      <p:bldP spid="450" grpId="0" animBg="1"/>
      <p:bldP spid="450" grpId="1" animBg="1"/>
      <p:bldP spid="451" grpId="0" animBg="1"/>
      <p:bldP spid="451" grpId="1" animBg="1"/>
      <p:bldP spid="452" grpId="0"/>
      <p:bldP spid="452" grpId="1"/>
      <p:bldP spid="453" grpId="0"/>
      <p:bldP spid="453" grpId="1"/>
      <p:bldP spid="454" grpId="0"/>
      <p:bldP spid="454" grpId="1"/>
      <p:bldP spid="455" grpId="0"/>
      <p:bldP spid="455" grpId="1"/>
      <p:bldP spid="456" grpId="0"/>
      <p:bldP spid="456" grpId="1"/>
      <p:bldP spid="457" grpId="0"/>
      <p:bldP spid="457" grpId="1"/>
      <p:bldP spid="458" grpId="0"/>
      <p:bldP spid="458" grpId="1"/>
      <p:bldP spid="459" grpId="0"/>
      <p:bldP spid="459" grpId="1"/>
      <p:bldP spid="460" grpId="0"/>
      <p:bldP spid="460" grpId="1"/>
      <p:bldP spid="461" grpId="0"/>
      <p:bldP spid="461" grpId="1"/>
      <p:bldP spid="462" grpId="0"/>
      <p:bldP spid="462" grpId="1"/>
      <p:bldP spid="463" grpId="0"/>
      <p:bldP spid="463" grpId="1"/>
      <p:bldP spid="464" grpId="0"/>
      <p:bldP spid="464" grpId="1"/>
      <p:bldP spid="465" grpId="0"/>
      <p:bldP spid="465" grpId="1"/>
      <p:bldP spid="466" grpId="0"/>
      <p:bldP spid="466" grpId="1"/>
      <p:bldP spid="467" grpId="0"/>
      <p:bldP spid="467" grpId="1"/>
      <p:bldP spid="468" grpId="0"/>
      <p:bldP spid="469" grpId="0" animBg="1"/>
      <p:bldP spid="469" grpId="1" animBg="1"/>
      <p:bldP spid="470" grpId="0" animBg="1"/>
      <p:bldP spid="470" grpId="1" animBg="1"/>
      <p:bldP spid="471" grpId="0"/>
      <p:bldP spid="471" grpId="1"/>
      <p:bldP spid="472" grpId="0"/>
      <p:bldP spid="472" grpId="1"/>
      <p:bldP spid="473" grpId="0"/>
      <p:bldP spid="473" grpId="1"/>
      <p:bldP spid="474" grpId="0"/>
      <p:bldP spid="474" grpId="1"/>
      <p:bldP spid="475" grpId="0"/>
      <p:bldP spid="475" grpId="1"/>
      <p:bldP spid="476" grpId="0"/>
      <p:bldP spid="476" grpId="1"/>
      <p:bldP spid="477" grpId="0"/>
      <p:bldP spid="477" grpId="1"/>
      <p:bldP spid="478" grpId="0"/>
      <p:bldP spid="478" grpId="1"/>
      <p:bldP spid="479" grpId="0"/>
      <p:bldP spid="479" grpId="1"/>
      <p:bldP spid="480" grpId="0"/>
      <p:bldP spid="480" grpId="1"/>
      <p:bldP spid="481" grpId="0"/>
      <p:bldP spid="481" grpId="1"/>
      <p:bldP spid="482" grpId="0"/>
      <p:bldP spid="482" grpId="1"/>
      <p:bldP spid="483" grpId="0"/>
      <p:bldP spid="483" grpId="1"/>
      <p:bldP spid="484" grpId="0"/>
      <p:bldP spid="484" grpId="1"/>
      <p:bldP spid="485" grpId="0"/>
      <p:bldP spid="485" grpId="1"/>
      <p:bldP spid="486" grpId="0"/>
      <p:bldP spid="486" grpId="1"/>
      <p:bldP spid="487" grpId="0" animBg="1"/>
      <p:bldP spid="487" grpId="1" animBg="1"/>
      <p:bldP spid="488" grpId="0"/>
      <p:bldP spid="489" grpId="0" animBg="1"/>
      <p:bldP spid="489" grpId="1" animBg="1"/>
      <p:bldP spid="490" grpId="0"/>
      <p:bldP spid="490" grpId="1"/>
      <p:bldP spid="491" grpId="0"/>
      <p:bldP spid="491" grpId="1"/>
      <p:bldP spid="492" grpId="0"/>
      <p:bldP spid="492" grpId="1"/>
      <p:bldP spid="493" grpId="0"/>
      <p:bldP spid="493" grpId="1"/>
      <p:bldP spid="494" grpId="0"/>
      <p:bldP spid="494" grpId="1"/>
      <p:bldP spid="495" grpId="0"/>
      <p:bldP spid="495" grpId="1"/>
      <p:bldP spid="496" grpId="0"/>
      <p:bldP spid="496" grpId="1"/>
      <p:bldP spid="497" grpId="0"/>
      <p:bldP spid="497" grpId="1"/>
      <p:bldP spid="498" grpId="0"/>
      <p:bldP spid="498" grpId="1"/>
      <p:bldP spid="499" grpId="0"/>
      <p:bldP spid="499" grpId="1"/>
      <p:bldP spid="500" grpId="0"/>
      <p:bldP spid="500" grpId="1"/>
      <p:bldP spid="501" grpId="0"/>
      <p:bldP spid="501" grpId="1"/>
      <p:bldP spid="502" grpId="0"/>
      <p:bldP spid="502" grpId="1"/>
      <p:bldP spid="503" grpId="0"/>
      <p:bldP spid="503" grpId="1"/>
      <p:bldP spid="504" grpId="0"/>
      <p:bldP spid="504" grpId="1"/>
      <p:bldP spid="505" grpId="0"/>
      <p:bldP spid="505" grpId="1"/>
      <p:bldP spid="506" grpId="0"/>
      <p:bldP spid="507" grpId="0" animBg="1"/>
      <p:bldP spid="507" grpId="1" animBg="1"/>
      <p:bldP spid="509" grpId="0" animBg="1"/>
      <p:bldP spid="509" grpId="1" animBg="1"/>
      <p:bldP spid="510" grpId="0" animBg="1"/>
      <p:bldP spid="510" grpId="1" animBg="1"/>
      <p:bldP spid="511" grpId="0"/>
      <p:bldP spid="512" grpId="0" animBg="1"/>
      <p:bldP spid="512" grpId="1" animBg="1"/>
      <p:bldP spid="513" grpId="0" animBg="1"/>
      <p:bldP spid="513" grpId="1" animBg="1"/>
      <p:bldP spid="514" grpId="0"/>
      <p:bldP spid="515" grpId="0"/>
      <p:bldP spid="517" grpId="0"/>
      <p:bldP spid="518" grpId="0"/>
      <p:bldP spid="519" grpId="0"/>
      <p:bldP spid="521" grpId="0"/>
      <p:bldP spid="522" grpId="0" animBg="1"/>
      <p:bldP spid="522" grpId="1" animBg="1"/>
      <p:bldP spid="523" grpId="0"/>
      <p:bldP spid="524" grpId="0"/>
      <p:bldP spid="525" grpId="0"/>
      <p:bldP spid="526" grpId="0"/>
      <p:bldP spid="527" grpId="0"/>
      <p:bldP spid="528" grpId="0" animBg="1"/>
      <p:bldP spid="528" grpId="1" animBg="1"/>
      <p:bldP spid="529" grpId="0"/>
      <p:bldP spid="530" grpId="0"/>
      <p:bldP spid="531" grpId="0"/>
      <p:bldP spid="532" grpId="0"/>
      <p:bldP spid="533" grpId="0"/>
      <p:bldP spid="534" grpId="0"/>
      <p:bldP spid="535" grpId="0"/>
      <p:bldP spid="537" grpId="0"/>
      <p:bldP spid="538" grpId="0"/>
      <p:bldP spid="539" grpId="0"/>
      <p:bldP spid="540" grpId="0"/>
      <p:bldP spid="541" grpId="0"/>
      <p:bldP spid="542" grpId="0"/>
      <p:bldP spid="543" grpId="0" animBg="1"/>
      <p:bldP spid="543" grpId="1" animBg="1"/>
      <p:bldP spid="544" grpId="0"/>
      <p:bldP spid="545" grpId="0"/>
      <p:bldP spid="546" grpId="0"/>
      <p:bldP spid="547" grpId="0"/>
      <p:bldP spid="548" grpId="0"/>
      <p:bldP spid="549" grpId="0"/>
      <p:bldP spid="550" grpId="0"/>
      <p:bldP spid="551" grpId="0" animBg="1"/>
      <p:bldP spid="552" grpId="0"/>
      <p:bldP spid="556" grpId="0"/>
      <p:bldP spid="558" grpId="0"/>
      <p:bldP spid="560" grpId="0"/>
      <p:bldP spid="562" grpId="0"/>
      <p:bldP spid="564" grpId="0"/>
      <p:bldP spid="566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grupoplascencia.com/img/background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84" y="-67103"/>
            <a:ext cx="9162369" cy="5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472769" y="660390"/>
            <a:ext cx="8165592" cy="677756"/>
          </a:xfrm>
          <a:prstGeom prst="roundRect">
            <a:avLst/>
          </a:prstGeom>
          <a:solidFill>
            <a:srgbClr val="00FFFF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4" name="Pentagon 3"/>
          <p:cNvSpPr/>
          <p:nvPr/>
        </p:nvSpPr>
        <p:spPr>
          <a:xfrm>
            <a:off x="561503" y="206161"/>
            <a:ext cx="1700816" cy="381000"/>
          </a:xfrm>
          <a:prstGeom prst="homePlate">
            <a:avLst/>
          </a:prstGeom>
          <a:solidFill>
            <a:srgbClr val="00206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EXERCISE 13.1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72769" y="1364168"/>
            <a:ext cx="8165592" cy="3493581"/>
          </a:xfrm>
          <a:prstGeom prst="roundRect">
            <a:avLst>
              <a:gd name="adj" fmla="val 11614"/>
            </a:avLst>
          </a:prstGeom>
          <a:solidFill>
            <a:srgbClr val="CDAFED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46660" y="1364168"/>
            <a:ext cx="695730" cy="346364"/>
          </a:xfrm>
          <a:prstGeom prst="roundRect">
            <a:avLst>
              <a:gd name="adj" fmla="val 50000"/>
            </a:avLst>
          </a:prstGeom>
          <a:solidFill>
            <a:srgbClr val="FF0000">
              <a:alpha val="50196"/>
            </a:srgbClr>
          </a:solidFill>
          <a:ln>
            <a:solidFill>
              <a:srgbClr val="0033CC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80008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Sol :</a:t>
            </a:r>
          </a:p>
        </p:txBody>
      </p:sp>
      <p:grpSp>
        <p:nvGrpSpPr>
          <p:cNvPr id="146" name="Group 145"/>
          <p:cNvGrpSpPr/>
          <p:nvPr/>
        </p:nvGrpSpPr>
        <p:grpSpPr>
          <a:xfrm>
            <a:off x="1515329" y="1430969"/>
            <a:ext cx="3690682" cy="948639"/>
            <a:chOff x="736071" y="3115782"/>
            <a:chExt cx="4248978" cy="863748"/>
          </a:xfrm>
        </p:grpSpPr>
        <p:grpSp>
          <p:nvGrpSpPr>
            <p:cNvPr id="147" name="Group 146"/>
            <p:cNvGrpSpPr/>
            <p:nvPr/>
          </p:nvGrpSpPr>
          <p:grpSpPr>
            <a:xfrm>
              <a:off x="736071" y="3138282"/>
              <a:ext cx="4216930" cy="841248"/>
              <a:chOff x="1608686" y="4972845"/>
              <a:chExt cx="2934573" cy="1108613"/>
            </a:xfrm>
          </p:grpSpPr>
          <p:sp>
            <p:nvSpPr>
              <p:cNvPr id="150" name="Rectangle 149"/>
              <p:cNvSpPr/>
              <p:nvPr/>
            </p:nvSpPr>
            <p:spPr>
              <a:xfrm>
                <a:off x="1611229" y="4973498"/>
                <a:ext cx="2932030" cy="1102124"/>
              </a:xfrm>
              <a:prstGeom prst="rect">
                <a:avLst/>
              </a:prstGeom>
              <a:gradFill flip="none" rotWithShape="1">
                <a:gsLst>
                  <a:gs pos="0">
                    <a:srgbClr val="66FF66">
                      <a:tint val="66000"/>
                      <a:satMod val="160000"/>
                    </a:srgbClr>
                  </a:gs>
                  <a:gs pos="50000">
                    <a:srgbClr val="66FF66">
                      <a:tint val="44500"/>
                      <a:satMod val="160000"/>
                    </a:srgbClr>
                  </a:gs>
                  <a:gs pos="100000">
                    <a:srgbClr val="66FF66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  <a:scene3d>
                <a:camera prst="obliqueTop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Bookman Old Style" pitchFamily="18" charset="0"/>
                </a:endParaRPr>
              </a:p>
            </p:txBody>
          </p:sp>
          <p:grpSp>
            <p:nvGrpSpPr>
              <p:cNvPr id="151" name="Group 37"/>
              <p:cNvGrpSpPr/>
              <p:nvPr/>
            </p:nvGrpSpPr>
            <p:grpSpPr>
              <a:xfrm>
                <a:off x="1608686" y="4972845"/>
                <a:ext cx="2934572" cy="1108613"/>
                <a:chOff x="586485" y="1676016"/>
                <a:chExt cx="5211282" cy="651827"/>
              </a:xfrm>
            </p:grpSpPr>
            <p:sp>
              <p:nvSpPr>
                <p:cNvPr id="152" name="Rectangle 151"/>
                <p:cNvSpPr/>
                <p:nvPr/>
              </p:nvSpPr>
              <p:spPr>
                <a:xfrm>
                  <a:off x="586487" y="1676401"/>
                  <a:ext cx="5211280" cy="64801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b="1">
                    <a:ln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154" name="Straight Connector 153"/>
                <p:cNvCxnSpPr/>
                <p:nvPr/>
              </p:nvCxnSpPr>
              <p:spPr>
                <a:xfrm>
                  <a:off x="586485" y="1917908"/>
                  <a:ext cx="520937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/>
                <p:cNvCxnSpPr/>
                <p:nvPr/>
              </p:nvCxnSpPr>
              <p:spPr>
                <a:xfrm rot="5400000">
                  <a:off x="2807714" y="2001533"/>
                  <a:ext cx="651827" cy="79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/>
                <p:nvPr/>
              </p:nvCxnSpPr>
              <p:spPr>
                <a:xfrm>
                  <a:off x="586485" y="2129943"/>
                  <a:ext cx="520937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8" name="TextBox 147"/>
            <p:cNvSpPr txBox="1"/>
            <p:nvPr/>
          </p:nvSpPr>
          <p:spPr>
            <a:xfrm>
              <a:off x="779158" y="3125307"/>
              <a:ext cx="1921449" cy="247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Bookman Old Style" pitchFamily="18" charset="0"/>
                </a:rPr>
                <a:t>Height of a pole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2728304" y="3115782"/>
              <a:ext cx="2256745" cy="2472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Bookman Old Style" pitchFamily="18" charset="0"/>
                </a:rPr>
                <a:t>Length of a shadow</a:t>
              </a:r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1693644" y="1800969"/>
            <a:ext cx="1649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5m 60cm = 560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3370044" y="1800969"/>
            <a:ext cx="1649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3m 20cm = 320</a:t>
            </a:r>
          </a:p>
        </p:txBody>
      </p:sp>
      <p:sp>
        <p:nvSpPr>
          <p:cNvPr id="159" name="Rounded Rectangle 158"/>
          <p:cNvSpPr/>
          <p:nvPr/>
        </p:nvSpPr>
        <p:spPr>
          <a:xfrm>
            <a:off x="701544" y="1058535"/>
            <a:ext cx="5173818" cy="320040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3953055" y="2080899"/>
            <a:ext cx="10679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5m = 500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2200455" y="2080899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y</a:t>
            </a:r>
            <a:r>
              <a:rPr lang="en-US" sz="1400" b="1" dirty="0">
                <a:latin typeface="Bookman Old Style" pitchFamily="18" charset="0"/>
              </a:rPr>
              <a:t> cm</a:t>
            </a:r>
          </a:p>
        </p:txBody>
      </p:sp>
      <p:sp>
        <p:nvSpPr>
          <p:cNvPr id="162" name="Rounded Rectangle 161"/>
          <p:cNvSpPr/>
          <p:nvPr/>
        </p:nvSpPr>
        <p:spPr>
          <a:xfrm>
            <a:off x="6417138" y="703348"/>
            <a:ext cx="2132323" cy="182417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64" name="Rounded Rectangle 163"/>
          <p:cNvSpPr/>
          <p:nvPr/>
        </p:nvSpPr>
        <p:spPr>
          <a:xfrm>
            <a:off x="4963848" y="1108159"/>
            <a:ext cx="866499" cy="205550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65" name="Rounded Rectangle 164"/>
          <p:cNvSpPr/>
          <p:nvPr/>
        </p:nvSpPr>
        <p:spPr>
          <a:xfrm>
            <a:off x="5959309" y="1443174"/>
            <a:ext cx="2006486" cy="39271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Lets assume it as </a:t>
            </a:r>
            <a:r>
              <a:rPr lang="en-US" sz="1400" b="1" i="1" dirty="0">
                <a:solidFill>
                  <a:schemeClr val="tx1"/>
                </a:solidFill>
                <a:latin typeface="Bookman Old Style" pitchFamily="18" charset="0"/>
              </a:rPr>
              <a:t>y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1584230" y="2335449"/>
            <a:ext cx="4682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As the highest of the pole increases the length of its shadow also increases in the same ratio.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2505255" y="2786630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560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2619375" y="2960575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y</a:t>
            </a:r>
          </a:p>
        </p:txBody>
      </p:sp>
      <p:cxnSp>
        <p:nvCxnSpPr>
          <p:cNvPr id="169" name="Straight Connector 168"/>
          <p:cNvCxnSpPr/>
          <p:nvPr/>
        </p:nvCxnSpPr>
        <p:spPr>
          <a:xfrm>
            <a:off x="2612085" y="3041536"/>
            <a:ext cx="34377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>
            <a:off x="3145884" y="290044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3531145" y="2786630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320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3526549" y="2979625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500</a:t>
            </a:r>
          </a:p>
        </p:txBody>
      </p:sp>
      <p:cxnSp>
        <p:nvCxnSpPr>
          <p:cNvPr id="173" name="Straight Connector 172"/>
          <p:cNvCxnSpPr/>
          <p:nvPr/>
        </p:nvCxnSpPr>
        <p:spPr>
          <a:xfrm>
            <a:off x="3613395" y="3041536"/>
            <a:ext cx="3813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1425034" y="3252870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175" name="Right Arrow 174"/>
          <p:cNvSpPr/>
          <p:nvPr/>
        </p:nvSpPr>
        <p:spPr>
          <a:xfrm rot="1587693">
            <a:off x="3100284" y="3010332"/>
            <a:ext cx="383076" cy="102120"/>
          </a:xfrm>
          <a:prstGeom prst="rightArrow">
            <a:avLst>
              <a:gd name="adj1" fmla="val 0"/>
              <a:gd name="adj2" fmla="val 6295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TextBox 175"/>
          <p:cNvSpPr txBox="1"/>
          <p:nvPr/>
        </p:nvSpPr>
        <p:spPr>
          <a:xfrm>
            <a:off x="2819581" y="3252870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y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3145884" y="3252870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3364956" y="3252870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560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TextBox 178"/>
              <p:cNvSpPr txBox="1"/>
              <p:nvPr/>
            </p:nvSpPr>
            <p:spPr>
              <a:xfrm>
                <a:off x="3810000" y="3252870"/>
                <a:ext cx="265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79" name="TextBox 1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3252870"/>
                <a:ext cx="265201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0" name="TextBox 179"/>
          <p:cNvSpPr txBox="1"/>
          <p:nvPr/>
        </p:nvSpPr>
        <p:spPr>
          <a:xfrm>
            <a:off x="3987164" y="3252870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500</a:t>
            </a:r>
          </a:p>
        </p:txBody>
      </p:sp>
      <p:sp>
        <p:nvSpPr>
          <p:cNvPr id="181" name="Right Arrow 180"/>
          <p:cNvSpPr/>
          <p:nvPr/>
        </p:nvSpPr>
        <p:spPr>
          <a:xfrm rot="20190122" flipH="1">
            <a:off x="3037721" y="3004422"/>
            <a:ext cx="413396" cy="102120"/>
          </a:xfrm>
          <a:prstGeom prst="rightArrow">
            <a:avLst>
              <a:gd name="adj1" fmla="val 0"/>
              <a:gd name="adj2" fmla="val 6295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TextBox 181"/>
          <p:cNvSpPr txBox="1"/>
          <p:nvPr/>
        </p:nvSpPr>
        <p:spPr>
          <a:xfrm>
            <a:off x="1425034" y="3549217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2856959" y="3661124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x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3145884" y="3661124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3364956" y="3549217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560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TextBox 185"/>
              <p:cNvSpPr txBox="1"/>
              <p:nvPr/>
            </p:nvSpPr>
            <p:spPr>
              <a:xfrm>
                <a:off x="3760893" y="3551122"/>
                <a:ext cx="265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86" name="TextBox 1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893" y="3551122"/>
                <a:ext cx="265201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7" name="TextBox 186"/>
          <p:cNvSpPr txBox="1"/>
          <p:nvPr/>
        </p:nvSpPr>
        <p:spPr>
          <a:xfrm>
            <a:off x="3906942" y="3551122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500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686842" y="3754325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320</a:t>
            </a:r>
          </a:p>
        </p:txBody>
      </p:sp>
      <p:cxnSp>
        <p:nvCxnSpPr>
          <p:cNvPr id="189" name="Straight Connector 188"/>
          <p:cNvCxnSpPr/>
          <p:nvPr/>
        </p:nvCxnSpPr>
        <p:spPr>
          <a:xfrm>
            <a:off x="3464118" y="3811472"/>
            <a:ext cx="8837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TextBox 189"/>
          <p:cNvSpPr txBox="1"/>
          <p:nvPr/>
        </p:nvSpPr>
        <p:spPr>
          <a:xfrm>
            <a:off x="1425034" y="3991931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2856959" y="3991931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x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3145884" y="399193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3357034" y="3991931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125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2200942" y="3252870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320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/>
              <p:cNvSpPr txBox="1"/>
              <p:nvPr/>
            </p:nvSpPr>
            <p:spPr>
              <a:xfrm>
                <a:off x="2624867" y="3252870"/>
                <a:ext cx="265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95" name="TextBox 1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867" y="3252870"/>
                <a:ext cx="265201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6" name="Curved Up Arrow 195"/>
          <p:cNvSpPr/>
          <p:nvPr/>
        </p:nvSpPr>
        <p:spPr>
          <a:xfrm>
            <a:off x="2553650" y="3532364"/>
            <a:ext cx="1058236" cy="161507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/>
              <p:cNvSpPr txBox="1"/>
              <p:nvPr/>
            </p:nvSpPr>
            <p:spPr>
              <a:xfrm>
                <a:off x="3744447" y="3991931"/>
                <a:ext cx="265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97" name="TextBox 1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447" y="3991931"/>
                <a:ext cx="265201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8" name="TextBox 197"/>
          <p:cNvSpPr txBox="1"/>
          <p:nvPr/>
        </p:nvSpPr>
        <p:spPr>
          <a:xfrm>
            <a:off x="3904467" y="3991931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7</a:t>
            </a:r>
          </a:p>
        </p:txBody>
      </p:sp>
      <p:sp>
        <p:nvSpPr>
          <p:cNvPr id="199" name="TextBox 198"/>
          <p:cNvSpPr txBox="1"/>
          <p:nvPr/>
        </p:nvSpPr>
        <p:spPr>
          <a:xfrm>
            <a:off x="1425034" y="4249349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200" name="TextBox 199"/>
          <p:cNvSpPr txBox="1"/>
          <p:nvPr/>
        </p:nvSpPr>
        <p:spPr>
          <a:xfrm>
            <a:off x="2856959" y="4249349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x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3145884" y="424934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</a:p>
        </p:txBody>
      </p:sp>
      <p:sp>
        <p:nvSpPr>
          <p:cNvPr id="202" name="TextBox 201"/>
          <p:cNvSpPr txBox="1"/>
          <p:nvPr/>
        </p:nvSpPr>
        <p:spPr>
          <a:xfrm>
            <a:off x="3357034" y="4249349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875</a:t>
            </a:r>
          </a:p>
        </p:txBody>
      </p:sp>
      <p:sp>
        <p:nvSpPr>
          <p:cNvPr id="203" name="TextBox 202"/>
          <p:cNvSpPr txBox="1"/>
          <p:nvPr/>
        </p:nvSpPr>
        <p:spPr>
          <a:xfrm>
            <a:off x="1120234" y="4558232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204" name="Rounded Rectangle 203"/>
          <p:cNvSpPr/>
          <p:nvPr/>
        </p:nvSpPr>
        <p:spPr>
          <a:xfrm>
            <a:off x="1486324" y="4570977"/>
            <a:ext cx="5476228" cy="251806"/>
          </a:xfrm>
          <a:prstGeom prst="roundRect">
            <a:avLst/>
          </a:prstGeom>
          <a:gradFill flip="none" rotWithShape="1">
            <a:gsLst>
              <a:gs pos="0">
                <a:srgbClr val="00FFFF">
                  <a:tint val="66000"/>
                  <a:satMod val="160000"/>
                </a:srgbClr>
              </a:gs>
              <a:gs pos="29000">
                <a:srgbClr val="00FFFF">
                  <a:tint val="44500"/>
                  <a:satMod val="160000"/>
                </a:srgbClr>
              </a:gs>
              <a:gs pos="100000">
                <a:srgbClr val="00FFFF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>
            <a:solidFill>
              <a:srgbClr val="CC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1451606" y="4541886"/>
            <a:ext cx="5711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</a:rPr>
              <a:t>Thus, the required height of a pole is 875cm or 8m 75 cm</a:t>
            </a:r>
            <a:endParaRPr lang="en-US" sz="1400" b="1" baseline="300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6021" y="609600"/>
            <a:ext cx="8192340" cy="75456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228600" algn="ctr"/>
              </a:tabLst>
            </a:pP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	 </a:t>
            </a: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A 5m 60cm high vertical pole casts a shadow 3m 20cm long. Find at the same time </a:t>
            </a:r>
            <a:b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</a:b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   (</a:t>
            </a:r>
            <a:r>
              <a:rPr lang="en-US" sz="1400" b="1" dirty="0" err="1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i</a:t>
            </a: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) the length of the shadow cast by another pole 10m 50cm high and </a:t>
            </a:r>
            <a:b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</a:b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   (ii) the height of a pole which casts a shadow 5m long.</a:t>
            </a:r>
          </a:p>
        </p:txBody>
      </p:sp>
      <p:cxnSp>
        <p:nvCxnSpPr>
          <p:cNvPr id="90" name="Straight Connector 89"/>
          <p:cNvCxnSpPr/>
          <p:nvPr/>
        </p:nvCxnSpPr>
        <p:spPr>
          <a:xfrm rot="18900000" flipH="1">
            <a:off x="3985817" y="3912026"/>
            <a:ext cx="156291" cy="37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rot="3600000">
            <a:off x="4282815" y="3641226"/>
            <a:ext cx="15190" cy="13712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>
            <a:off x="3788327" y="3866399"/>
            <a:ext cx="207151" cy="847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4022456" y="3664987"/>
            <a:ext cx="191157" cy="8525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3560930" y="3799698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4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4101170" y="3443291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7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 rot="20700000" flipH="1">
            <a:off x="3627495" y="3912720"/>
            <a:ext cx="135396" cy="466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rot="20940000">
            <a:off x="3442514" y="3707093"/>
            <a:ext cx="387651" cy="1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3432345" y="3829483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3222582" y="3434088"/>
            <a:ext cx="46358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125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92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500"/>
                            </p:stCondLst>
                            <p:childTnLst>
                              <p:par>
                                <p:cTn id="18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500"/>
                            </p:stCondLst>
                            <p:childTnLst>
                              <p:par>
                                <p:cTn id="2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500"/>
                            </p:stCondLst>
                            <p:childTnLst>
                              <p:par>
                                <p:cTn id="2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500"/>
                            </p:stCondLst>
                            <p:childTnLst>
                              <p:par>
                                <p:cTn id="2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0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0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5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500"/>
                            </p:stCondLst>
                            <p:childTnLst>
                              <p:par>
                                <p:cTn id="2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  <p:bldP spid="159" grpId="1" animBg="1"/>
      <p:bldP spid="160" grpId="0"/>
      <p:bldP spid="161" grpId="0"/>
      <p:bldP spid="162" grpId="0" animBg="1"/>
      <p:bldP spid="162" grpId="1" animBg="1"/>
      <p:bldP spid="164" grpId="0" animBg="1"/>
      <p:bldP spid="164" grpId="1" animBg="1"/>
      <p:bldP spid="165" grpId="0" animBg="1"/>
      <p:bldP spid="165" grpId="1" animBg="1"/>
      <p:bldP spid="166" grpId="0"/>
      <p:bldP spid="167" grpId="0"/>
      <p:bldP spid="168" grpId="0"/>
      <p:bldP spid="170" grpId="0"/>
      <p:bldP spid="171" grpId="0"/>
      <p:bldP spid="172" grpId="0"/>
      <p:bldP spid="174" grpId="0"/>
      <p:bldP spid="175" grpId="0" animBg="1"/>
      <p:bldP spid="175" grpId="1" animBg="1"/>
      <p:bldP spid="176" grpId="0"/>
      <p:bldP spid="177" grpId="0"/>
      <p:bldP spid="178" grpId="0"/>
      <p:bldP spid="179" grpId="0"/>
      <p:bldP spid="180" grpId="0"/>
      <p:bldP spid="181" grpId="0" animBg="1"/>
      <p:bldP spid="181" grpId="1" animBg="1"/>
      <p:bldP spid="182" grpId="0"/>
      <p:bldP spid="183" grpId="0"/>
      <p:bldP spid="184" grpId="0"/>
      <p:bldP spid="185" grpId="0"/>
      <p:bldP spid="186" grpId="0"/>
      <p:bldP spid="187" grpId="0"/>
      <p:bldP spid="188" grpId="0"/>
      <p:bldP spid="190" grpId="0"/>
      <p:bldP spid="191" grpId="0"/>
      <p:bldP spid="192" grpId="0"/>
      <p:bldP spid="193" grpId="0"/>
      <p:bldP spid="194" grpId="0"/>
      <p:bldP spid="195" grpId="0"/>
      <p:bldP spid="196" grpId="0" animBg="1"/>
      <p:bldP spid="196" grpId="1" animBg="1"/>
      <p:bldP spid="197" grpId="0"/>
      <p:bldP spid="198" grpId="0"/>
      <p:bldP spid="199" grpId="0"/>
      <p:bldP spid="200" grpId="0"/>
      <p:bldP spid="201" grpId="0"/>
      <p:bldP spid="202" grpId="0"/>
      <p:bldP spid="203" grpId="0"/>
      <p:bldP spid="204" grpId="0" animBg="1"/>
      <p:bldP spid="205" grpId="0"/>
      <p:bldP spid="94" grpId="0"/>
      <p:bldP spid="95" grpId="0"/>
      <p:bldP spid="98" grpId="0"/>
      <p:bldP spid="9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grupoplascencia.com/img/background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70" y="-45590"/>
            <a:ext cx="9162369" cy="5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472769" y="660390"/>
            <a:ext cx="8165592" cy="466344"/>
          </a:xfrm>
          <a:prstGeom prst="roundRect">
            <a:avLst/>
          </a:prstGeom>
          <a:solidFill>
            <a:srgbClr val="00FFFF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4" name="Pentagon 3"/>
          <p:cNvSpPr/>
          <p:nvPr/>
        </p:nvSpPr>
        <p:spPr>
          <a:xfrm>
            <a:off x="561503" y="206161"/>
            <a:ext cx="1700816" cy="381000"/>
          </a:xfrm>
          <a:prstGeom prst="homePlate">
            <a:avLst/>
          </a:prstGeom>
          <a:solidFill>
            <a:srgbClr val="00206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EXERCISE 13.1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72769" y="1192718"/>
            <a:ext cx="8165592" cy="3674557"/>
          </a:xfrm>
          <a:prstGeom prst="roundRect">
            <a:avLst>
              <a:gd name="adj" fmla="val 11614"/>
            </a:avLst>
          </a:prstGeom>
          <a:solidFill>
            <a:srgbClr val="CDAFED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54280" y="1207958"/>
            <a:ext cx="695730" cy="346364"/>
          </a:xfrm>
          <a:prstGeom prst="roundRect">
            <a:avLst>
              <a:gd name="adj" fmla="val 50000"/>
            </a:avLst>
          </a:prstGeom>
          <a:solidFill>
            <a:srgbClr val="FF0000">
              <a:alpha val="50196"/>
            </a:srgbClr>
          </a:solidFill>
          <a:ln>
            <a:solidFill>
              <a:srgbClr val="0033CC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80008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Sol :</a:t>
            </a:r>
          </a:p>
        </p:txBody>
      </p:sp>
      <p:grpSp>
        <p:nvGrpSpPr>
          <p:cNvPr id="439" name="Group 438"/>
          <p:cNvGrpSpPr/>
          <p:nvPr/>
        </p:nvGrpSpPr>
        <p:grpSpPr>
          <a:xfrm>
            <a:off x="1519135" y="2010392"/>
            <a:ext cx="3662845" cy="858791"/>
            <a:chOff x="736071" y="3115782"/>
            <a:chExt cx="4216930" cy="863748"/>
          </a:xfrm>
        </p:grpSpPr>
        <p:grpSp>
          <p:nvGrpSpPr>
            <p:cNvPr id="440" name="Group 439"/>
            <p:cNvGrpSpPr/>
            <p:nvPr/>
          </p:nvGrpSpPr>
          <p:grpSpPr>
            <a:xfrm>
              <a:off x="736071" y="3138282"/>
              <a:ext cx="4216930" cy="841248"/>
              <a:chOff x="1608686" y="4972845"/>
              <a:chExt cx="2934573" cy="1108613"/>
            </a:xfrm>
          </p:grpSpPr>
          <p:sp>
            <p:nvSpPr>
              <p:cNvPr id="443" name="Rectangle 442"/>
              <p:cNvSpPr/>
              <p:nvPr/>
            </p:nvSpPr>
            <p:spPr>
              <a:xfrm>
                <a:off x="1611229" y="4973498"/>
                <a:ext cx="2932030" cy="1102124"/>
              </a:xfrm>
              <a:prstGeom prst="rect">
                <a:avLst/>
              </a:prstGeom>
              <a:gradFill flip="none" rotWithShape="1">
                <a:gsLst>
                  <a:gs pos="0">
                    <a:srgbClr val="66FF66">
                      <a:tint val="66000"/>
                      <a:satMod val="160000"/>
                    </a:srgbClr>
                  </a:gs>
                  <a:gs pos="50000">
                    <a:srgbClr val="66FF66">
                      <a:tint val="44500"/>
                      <a:satMod val="160000"/>
                    </a:srgbClr>
                  </a:gs>
                  <a:gs pos="100000">
                    <a:srgbClr val="66FF66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/>
              <a:scene3d>
                <a:camera prst="obliqueTopLeft"/>
                <a:lightRig rig="threePt" dir="t"/>
              </a:scene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itchFamily="18" charset="0"/>
                  <a:ea typeface="+mn-ea"/>
                  <a:cs typeface="+mn-cs"/>
                </a:endParaRPr>
              </a:p>
            </p:txBody>
          </p:sp>
          <p:grpSp>
            <p:nvGrpSpPr>
              <p:cNvPr id="444" name="Group 37"/>
              <p:cNvGrpSpPr/>
              <p:nvPr/>
            </p:nvGrpSpPr>
            <p:grpSpPr>
              <a:xfrm>
                <a:off x="1608686" y="4972845"/>
                <a:ext cx="2934572" cy="1108613"/>
                <a:chOff x="586485" y="1676016"/>
                <a:chExt cx="5211282" cy="651827"/>
              </a:xfrm>
            </p:grpSpPr>
            <p:sp>
              <p:nvSpPr>
                <p:cNvPr id="445" name="Rectangle 444"/>
                <p:cNvSpPr/>
                <p:nvPr/>
              </p:nvSpPr>
              <p:spPr>
                <a:xfrm>
                  <a:off x="586487" y="1676401"/>
                  <a:ext cx="5211280" cy="648010"/>
                </a:xfrm>
                <a:prstGeom prst="rect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1" i="0" u="none" strike="noStrike" kern="0" cap="none" spc="0" normalizeH="0" baseline="0" noProof="0">
                    <a:ln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ookman Old Style" pitchFamily="18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446" name="Straight Connector 445"/>
                <p:cNvCxnSpPr/>
                <p:nvPr/>
              </p:nvCxnSpPr>
              <p:spPr>
                <a:xfrm>
                  <a:off x="586485" y="1910915"/>
                  <a:ext cx="5209373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447" name="Straight Connector 446"/>
                <p:cNvCxnSpPr/>
                <p:nvPr/>
              </p:nvCxnSpPr>
              <p:spPr>
                <a:xfrm rot="5400000">
                  <a:off x="2807714" y="2001533"/>
                  <a:ext cx="651827" cy="79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448" name="Straight Connector 447"/>
                <p:cNvCxnSpPr/>
                <p:nvPr/>
              </p:nvCxnSpPr>
              <p:spPr>
                <a:xfrm>
                  <a:off x="586485" y="2122950"/>
                  <a:ext cx="5209373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</p:grpSp>
        </p:grpSp>
        <p:sp>
          <p:nvSpPr>
            <p:cNvPr id="441" name="TextBox 440"/>
            <p:cNvSpPr txBox="1"/>
            <p:nvPr/>
          </p:nvSpPr>
          <p:spPr>
            <a:xfrm>
              <a:off x="766320" y="3125307"/>
              <a:ext cx="2067204" cy="309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Distance</a:t>
              </a:r>
              <a:r>
                <a:rPr kumimoji="0" lang="en-US" sz="1400" b="1" i="0" u="none" strike="noStrike" kern="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 </a:t>
              </a:r>
              <a:r>
                <a:rPr lang="en-US" sz="1400" b="1" kern="0" dirty="0">
                  <a:solidFill>
                    <a:prstClr val="black"/>
                  </a:solidFill>
                  <a:latin typeface="Bookman Old Style" pitchFamily="18" charset="0"/>
                </a:rPr>
                <a:t>(in km)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  <p:sp>
          <p:nvSpPr>
            <p:cNvPr id="442" name="TextBox 441"/>
            <p:cNvSpPr txBox="1"/>
            <p:nvPr/>
          </p:nvSpPr>
          <p:spPr>
            <a:xfrm>
              <a:off x="2818169" y="3115782"/>
              <a:ext cx="2124530" cy="309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Time</a:t>
              </a:r>
              <a:r>
                <a:rPr kumimoji="0" lang="en-US" sz="1400" b="1" i="0" u="none" strike="noStrike" kern="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 (in minutes)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sp>
        <p:nvSpPr>
          <p:cNvPr id="449" name="TextBox 448"/>
          <p:cNvSpPr txBox="1"/>
          <p:nvPr/>
        </p:nvSpPr>
        <p:spPr>
          <a:xfrm>
            <a:off x="2178415" y="2316418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14</a:t>
            </a:r>
          </a:p>
        </p:txBody>
      </p:sp>
      <p:sp>
        <p:nvSpPr>
          <p:cNvPr id="468" name="TextBox 467"/>
          <p:cNvSpPr txBox="1"/>
          <p:nvPr/>
        </p:nvSpPr>
        <p:spPr>
          <a:xfrm>
            <a:off x="4016093" y="2306893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25</a:t>
            </a:r>
          </a:p>
        </p:txBody>
      </p:sp>
      <p:sp>
        <p:nvSpPr>
          <p:cNvPr id="488" name="TextBox 487"/>
          <p:cNvSpPr txBox="1"/>
          <p:nvPr/>
        </p:nvSpPr>
        <p:spPr>
          <a:xfrm>
            <a:off x="2241733" y="2577298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</a:p>
        </p:txBody>
      </p:sp>
      <p:sp>
        <p:nvSpPr>
          <p:cNvPr id="506" name="TextBox 505"/>
          <p:cNvSpPr txBox="1"/>
          <p:nvPr/>
        </p:nvSpPr>
        <p:spPr>
          <a:xfrm>
            <a:off x="3951973" y="2586823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300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1371600" y="1212954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Let distance covered in 5 hours be </a:t>
            </a:r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 km.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1371600" y="2867025"/>
            <a:ext cx="533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Here distance covered and time in direct proportion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1875183" y="1720263"/>
            <a:ext cx="35946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5 hours = 5 × 60 = 300 minutes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/>
              <p:cNvSpPr txBox="1"/>
              <p:nvPr/>
            </p:nvSpPr>
            <p:spPr>
              <a:xfrm>
                <a:off x="1543398" y="1458534"/>
                <a:ext cx="4010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prstClr val="black"/>
                          </a:solidFill>
                          <a:latin typeface="Cambria Math"/>
                          <a:sym typeface="Symbol"/>
                        </a:rPr>
                        <m:t>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54" name="TextBox 1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398" y="1458534"/>
                <a:ext cx="401071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/>
              <p:cNvSpPr txBox="1"/>
              <p:nvPr/>
            </p:nvSpPr>
            <p:spPr>
              <a:xfrm>
                <a:off x="1543398" y="1720263"/>
                <a:ext cx="4010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prstClr val="black"/>
                          </a:solidFill>
                          <a:latin typeface="Cambria Math"/>
                          <a:sym typeface="Symbol"/>
                        </a:rPr>
                        <m:t>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55" name="TextBox 1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398" y="1720263"/>
                <a:ext cx="401071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Rectangle 155"/>
          <p:cNvSpPr/>
          <p:nvPr/>
        </p:nvSpPr>
        <p:spPr>
          <a:xfrm>
            <a:off x="1875183" y="1478412"/>
            <a:ext cx="2090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1 hour = 60 minutes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1143000" y="3114675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1901995" y="3028950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14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1921047" y="3254573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25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2664192" y="3028950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anose="02050604050505020204" pitchFamily="18" charset="0"/>
              </a:rPr>
              <a:t>x</a:t>
            </a:r>
          </a:p>
        </p:txBody>
      </p:sp>
      <p:sp>
        <p:nvSpPr>
          <p:cNvPr id="172" name="Rectangle 171"/>
          <p:cNvSpPr/>
          <p:nvPr/>
        </p:nvSpPr>
        <p:spPr>
          <a:xfrm>
            <a:off x="2551089" y="3254573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300</a:t>
            </a:r>
          </a:p>
        </p:txBody>
      </p:sp>
      <p:sp>
        <p:nvSpPr>
          <p:cNvPr id="173" name="Rectangle 172"/>
          <p:cNvSpPr/>
          <p:nvPr/>
        </p:nvSpPr>
        <p:spPr>
          <a:xfrm>
            <a:off x="2306320" y="314662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=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983868" y="3298926"/>
            <a:ext cx="28790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>
            <a:off x="2638547" y="3298926"/>
            <a:ext cx="35481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ectangle 175"/>
          <p:cNvSpPr/>
          <p:nvPr/>
        </p:nvSpPr>
        <p:spPr>
          <a:xfrm>
            <a:off x="1151223" y="3498135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1554754" y="3498135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anose="02050604050505020204" pitchFamily="18" charset="0"/>
              </a:rPr>
              <a:t>x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Rectangle 178"/>
              <p:cNvSpPr/>
              <p:nvPr/>
            </p:nvSpPr>
            <p:spPr>
              <a:xfrm>
                <a:off x="1743021" y="3498135"/>
                <a:ext cx="3529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179" name="Rectangle 1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021" y="3498135"/>
                <a:ext cx="352982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0" name="Rectangle 179"/>
          <p:cNvSpPr/>
          <p:nvPr/>
        </p:nvSpPr>
        <p:spPr>
          <a:xfrm>
            <a:off x="1977468" y="3498135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25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2314759" y="349813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=</a:t>
            </a:r>
          </a:p>
        </p:txBody>
      </p:sp>
      <p:sp>
        <p:nvSpPr>
          <p:cNvPr id="182" name="Rectangle 181"/>
          <p:cNvSpPr/>
          <p:nvPr/>
        </p:nvSpPr>
        <p:spPr>
          <a:xfrm>
            <a:off x="2538159" y="3498135"/>
            <a:ext cx="4283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14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Rectangle 182"/>
              <p:cNvSpPr/>
              <p:nvPr/>
            </p:nvSpPr>
            <p:spPr>
              <a:xfrm>
                <a:off x="2821676" y="3498135"/>
                <a:ext cx="3529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183" name="Rectangle 1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676" y="3498135"/>
                <a:ext cx="352982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" name="Rectangle 183"/>
          <p:cNvSpPr/>
          <p:nvPr/>
        </p:nvSpPr>
        <p:spPr>
          <a:xfrm>
            <a:off x="3037073" y="3498135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300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1151223" y="3921323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2082769" y="3921324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anose="02050604050505020204" pitchFamily="18" charset="0"/>
              </a:rPr>
              <a:t>x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7" name="Rectangle 186"/>
          <p:cNvSpPr/>
          <p:nvPr/>
        </p:nvSpPr>
        <p:spPr>
          <a:xfrm>
            <a:off x="2314759" y="3921324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=</a:t>
            </a:r>
          </a:p>
        </p:txBody>
      </p:sp>
      <p:sp>
        <p:nvSpPr>
          <p:cNvPr id="188" name="Rectangle 187"/>
          <p:cNvSpPr/>
          <p:nvPr/>
        </p:nvSpPr>
        <p:spPr>
          <a:xfrm>
            <a:off x="2538159" y="3815436"/>
            <a:ext cx="4283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14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Rectangle 188"/>
              <p:cNvSpPr/>
              <p:nvPr/>
            </p:nvSpPr>
            <p:spPr>
              <a:xfrm>
                <a:off x="2821676" y="3815436"/>
                <a:ext cx="3529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189" name="Rectangle 1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676" y="3815436"/>
                <a:ext cx="352982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Rectangle 189"/>
          <p:cNvSpPr/>
          <p:nvPr/>
        </p:nvSpPr>
        <p:spPr>
          <a:xfrm>
            <a:off x="3037073" y="3815436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300</a:t>
            </a:r>
          </a:p>
        </p:txBody>
      </p:sp>
      <p:cxnSp>
        <p:nvCxnSpPr>
          <p:cNvPr id="191" name="Straight Connector 190"/>
          <p:cNvCxnSpPr/>
          <p:nvPr/>
        </p:nvCxnSpPr>
        <p:spPr>
          <a:xfrm>
            <a:off x="2653287" y="4075212"/>
            <a:ext cx="8229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ectangle 191"/>
          <p:cNvSpPr/>
          <p:nvPr/>
        </p:nvSpPr>
        <p:spPr>
          <a:xfrm>
            <a:off x="2832433" y="4026098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25</a:t>
            </a:r>
          </a:p>
        </p:txBody>
      </p:sp>
      <p:sp>
        <p:nvSpPr>
          <p:cNvPr id="193" name="Rectangle 192"/>
          <p:cNvSpPr/>
          <p:nvPr/>
        </p:nvSpPr>
        <p:spPr>
          <a:xfrm>
            <a:off x="2082769" y="4274536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anose="02050604050505020204" pitchFamily="18" charset="0"/>
              </a:rPr>
              <a:t>x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2314759" y="428406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=</a:t>
            </a:r>
          </a:p>
        </p:txBody>
      </p:sp>
      <p:sp>
        <p:nvSpPr>
          <p:cNvPr id="195" name="Rectangle 194"/>
          <p:cNvSpPr/>
          <p:nvPr/>
        </p:nvSpPr>
        <p:spPr>
          <a:xfrm>
            <a:off x="2539968" y="4284061"/>
            <a:ext cx="8851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168 cm</a:t>
            </a:r>
          </a:p>
        </p:txBody>
      </p:sp>
      <p:sp>
        <p:nvSpPr>
          <p:cNvPr id="196" name="TextBox 195"/>
          <p:cNvSpPr txBox="1"/>
          <p:nvPr/>
        </p:nvSpPr>
        <p:spPr>
          <a:xfrm>
            <a:off x="1120234" y="4549973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197" name="Rounded Rectangle 196"/>
          <p:cNvSpPr/>
          <p:nvPr/>
        </p:nvSpPr>
        <p:spPr>
          <a:xfrm>
            <a:off x="1425814" y="4580502"/>
            <a:ext cx="4783567" cy="251806"/>
          </a:xfrm>
          <a:prstGeom prst="roundRect">
            <a:avLst/>
          </a:prstGeom>
          <a:gradFill flip="none" rotWithShape="1">
            <a:gsLst>
              <a:gs pos="0">
                <a:srgbClr val="00FFFF">
                  <a:tint val="66000"/>
                  <a:satMod val="160000"/>
                </a:srgbClr>
              </a:gs>
              <a:gs pos="29000">
                <a:srgbClr val="00FFFF">
                  <a:tint val="44500"/>
                  <a:satMod val="160000"/>
                </a:srgbClr>
              </a:gs>
              <a:gs pos="100000">
                <a:srgbClr val="00FFFF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>
            <a:solidFill>
              <a:srgbClr val="CC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1390650" y="4549973"/>
            <a:ext cx="49087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</a:rPr>
              <a:t>Hence, the distance covered in 5 hours is 168 km.</a:t>
            </a:r>
          </a:p>
        </p:txBody>
      </p:sp>
      <p:sp>
        <p:nvSpPr>
          <p:cNvPr id="198" name="Rounded Rectangle 197"/>
          <p:cNvSpPr/>
          <p:nvPr/>
        </p:nvSpPr>
        <p:spPr>
          <a:xfrm>
            <a:off x="732243" y="634923"/>
            <a:ext cx="4216242" cy="320040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9" name="Rounded Rectangle 198"/>
          <p:cNvSpPr/>
          <p:nvPr/>
        </p:nvSpPr>
        <p:spPr>
          <a:xfrm>
            <a:off x="2880329" y="685313"/>
            <a:ext cx="656824" cy="201168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00" name="Rounded Rectangle 199"/>
          <p:cNvSpPr/>
          <p:nvPr/>
        </p:nvSpPr>
        <p:spPr>
          <a:xfrm>
            <a:off x="3757214" y="693577"/>
            <a:ext cx="1138635" cy="203515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01" name="Rounded Rectangle 200"/>
          <p:cNvSpPr/>
          <p:nvPr/>
        </p:nvSpPr>
        <p:spPr>
          <a:xfrm>
            <a:off x="713221" y="842352"/>
            <a:ext cx="3267328" cy="320040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2" name="Rounded Rectangle 201"/>
          <p:cNvSpPr/>
          <p:nvPr/>
        </p:nvSpPr>
        <p:spPr>
          <a:xfrm>
            <a:off x="3666619" y="1786983"/>
            <a:ext cx="1242316" cy="182417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03" name="Rounded Rectangle 202"/>
          <p:cNvSpPr/>
          <p:nvPr/>
        </p:nvSpPr>
        <p:spPr>
          <a:xfrm>
            <a:off x="3660408" y="1272718"/>
            <a:ext cx="1593370" cy="193638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4597" y="657225"/>
            <a:ext cx="7526404" cy="46852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228600" algn="ctr"/>
              </a:tabLst>
            </a:pP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	 </a:t>
            </a: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A loaded truck travels 14 km in 25 minutes. If the speed remains the same,        </a:t>
            </a:r>
            <a:b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</a:b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   how far can it  travel in 5 hours?</a:t>
            </a:r>
          </a:p>
        </p:txBody>
      </p:sp>
      <p:sp>
        <p:nvSpPr>
          <p:cNvPr id="204" name="Right Arrow 203"/>
          <p:cNvSpPr/>
          <p:nvPr/>
        </p:nvSpPr>
        <p:spPr>
          <a:xfrm rot="1587693">
            <a:off x="2258879" y="3277837"/>
            <a:ext cx="398631" cy="63343"/>
          </a:xfrm>
          <a:prstGeom prst="rightArrow">
            <a:avLst>
              <a:gd name="adj1" fmla="val 0"/>
              <a:gd name="adj2" fmla="val 6295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ight Arrow 204"/>
          <p:cNvSpPr/>
          <p:nvPr/>
        </p:nvSpPr>
        <p:spPr>
          <a:xfrm rot="20190122" flipH="1">
            <a:off x="2258856" y="3298742"/>
            <a:ext cx="413396" cy="62095"/>
          </a:xfrm>
          <a:prstGeom prst="rightArrow">
            <a:avLst>
              <a:gd name="adj1" fmla="val 0"/>
              <a:gd name="adj2" fmla="val 6295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Curved Up Arrow 205"/>
          <p:cNvSpPr/>
          <p:nvPr/>
        </p:nvSpPr>
        <p:spPr>
          <a:xfrm>
            <a:off x="2119782" y="3762750"/>
            <a:ext cx="1058236" cy="161507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07" name="Straight Connector 206"/>
          <p:cNvCxnSpPr/>
          <p:nvPr/>
        </p:nvCxnSpPr>
        <p:spPr>
          <a:xfrm flipH="1">
            <a:off x="2935740" y="4143884"/>
            <a:ext cx="215562" cy="847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Rectangle 207"/>
          <p:cNvSpPr/>
          <p:nvPr/>
        </p:nvSpPr>
        <p:spPr>
          <a:xfrm>
            <a:off x="2706199" y="4096233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5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209" name="Straight Connector 208"/>
          <p:cNvCxnSpPr/>
          <p:nvPr/>
        </p:nvCxnSpPr>
        <p:spPr>
          <a:xfrm flipH="1">
            <a:off x="3141153" y="3920526"/>
            <a:ext cx="327393" cy="927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ectangle 209"/>
          <p:cNvSpPr/>
          <p:nvPr/>
        </p:nvSpPr>
        <p:spPr>
          <a:xfrm>
            <a:off x="3433036" y="3784600"/>
            <a:ext cx="3706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60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211" name="Straight Connector 210"/>
          <p:cNvCxnSpPr/>
          <p:nvPr/>
        </p:nvCxnSpPr>
        <p:spPr>
          <a:xfrm flipH="1">
            <a:off x="2779525" y="4198488"/>
            <a:ext cx="121679" cy="612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Rectangle 211"/>
          <p:cNvSpPr/>
          <p:nvPr/>
        </p:nvSpPr>
        <p:spPr>
          <a:xfrm>
            <a:off x="2570335" y="4126240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213" name="Straight Connector 212"/>
          <p:cNvCxnSpPr/>
          <p:nvPr/>
        </p:nvCxnSpPr>
        <p:spPr>
          <a:xfrm flipH="1">
            <a:off x="3524638" y="3877201"/>
            <a:ext cx="184805" cy="7664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tangle 213"/>
          <p:cNvSpPr/>
          <p:nvPr/>
        </p:nvSpPr>
        <p:spPr>
          <a:xfrm>
            <a:off x="3657600" y="3733227"/>
            <a:ext cx="3706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12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1151223" y="4274536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03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7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500"/>
                            </p:stCondLst>
                            <p:childTnLst>
                              <p:par>
                                <p:cTn id="19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500"/>
                            </p:stCondLst>
                            <p:childTnLst>
                              <p:par>
                                <p:cTn id="22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0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500"/>
                            </p:stCondLst>
                            <p:childTnLst>
                              <p:par>
                                <p:cTn id="27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500"/>
                            </p:stCondLst>
                            <p:childTnLst>
                              <p:par>
                                <p:cTn id="2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1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500"/>
                            </p:stCondLst>
                            <p:childTnLst>
                              <p:par>
                                <p:cTn id="2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0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5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500"/>
                            </p:stCondLst>
                            <p:childTnLst>
                              <p:par>
                                <p:cTn id="2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9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4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500"/>
                            </p:stCondLst>
                            <p:childTnLst>
                              <p:par>
                                <p:cTn id="3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500"/>
                            </p:stCondLst>
                            <p:childTnLst>
                              <p:par>
                                <p:cTn id="3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  <p:bldP spid="9" grpId="0" animBg="1"/>
      <p:bldP spid="449" grpId="0"/>
      <p:bldP spid="468" grpId="0"/>
      <p:bldP spid="488" grpId="0"/>
      <p:bldP spid="506" grpId="0"/>
      <p:bldP spid="149" grpId="0"/>
      <p:bldP spid="150" grpId="0"/>
      <p:bldP spid="152" grpId="0"/>
      <p:bldP spid="154" grpId="0"/>
      <p:bldP spid="155" grpId="0"/>
      <p:bldP spid="156" grpId="0"/>
      <p:bldP spid="168" grpId="0"/>
      <p:bldP spid="169" grpId="0"/>
      <p:bldP spid="170" grpId="0"/>
      <p:bldP spid="171" grpId="0"/>
      <p:bldP spid="172" grpId="0"/>
      <p:bldP spid="173" grpId="0"/>
      <p:bldP spid="176" grpId="0"/>
      <p:bldP spid="178" grpId="0"/>
      <p:bldP spid="179" grpId="0"/>
      <p:bldP spid="180" grpId="0"/>
      <p:bldP spid="181" grpId="0"/>
      <p:bldP spid="182" grpId="0"/>
      <p:bldP spid="183" grpId="0"/>
      <p:bldP spid="184" grpId="0"/>
      <p:bldP spid="185" grpId="0"/>
      <p:bldP spid="186" grpId="0"/>
      <p:bldP spid="187" grpId="0"/>
      <p:bldP spid="188" grpId="0"/>
      <p:bldP spid="189" grpId="0"/>
      <p:bldP spid="190" grpId="0"/>
      <p:bldP spid="192" grpId="0"/>
      <p:bldP spid="193" grpId="0"/>
      <p:bldP spid="194" grpId="0"/>
      <p:bldP spid="195" grpId="0"/>
      <p:bldP spid="196" grpId="0"/>
      <p:bldP spid="197" grpId="0" animBg="1"/>
      <p:bldP spid="166" grpId="0"/>
      <p:bldP spid="198" grpId="0" animBg="1"/>
      <p:bldP spid="198" grpId="1" animBg="1"/>
      <p:bldP spid="199" grpId="0" animBg="1"/>
      <p:bldP spid="199" grpId="1" animBg="1"/>
      <p:bldP spid="200" grpId="0" animBg="1"/>
      <p:bldP spid="200" grpId="1" animBg="1"/>
      <p:bldP spid="201" grpId="0" animBg="1"/>
      <p:bldP spid="201" grpId="1" animBg="1"/>
      <p:bldP spid="202" grpId="0" animBg="1"/>
      <p:bldP spid="202" grpId="1" animBg="1"/>
      <p:bldP spid="203" grpId="0" animBg="1"/>
      <p:bldP spid="203" grpId="1" animBg="1"/>
      <p:bldP spid="5" grpId="0"/>
      <p:bldP spid="204" grpId="0" animBg="1"/>
      <p:bldP spid="204" grpId="1" animBg="1"/>
      <p:bldP spid="205" grpId="0" animBg="1"/>
      <p:bldP spid="205" grpId="1" animBg="1"/>
      <p:bldP spid="206" grpId="0" animBg="1"/>
      <p:bldP spid="206" grpId="1" animBg="1"/>
      <p:bldP spid="208" grpId="0"/>
      <p:bldP spid="210" grpId="0"/>
      <p:bldP spid="212" grpId="0"/>
      <p:bldP spid="214" grpId="0"/>
      <p:bldP spid="2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 l="7175" t="4819" r="6726" b="8434"/>
          <a:stretch>
            <a:fillRect/>
          </a:stretch>
        </p:blipFill>
        <p:spPr bwMode="auto">
          <a:xfrm>
            <a:off x="546608" y="2181225"/>
            <a:ext cx="2196592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 descr="road_print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867" y="4019550"/>
            <a:ext cx="8066488" cy="838199"/>
          </a:xfrm>
          <a:prstGeom prst="rect">
            <a:avLst/>
          </a:prstGeom>
        </p:spPr>
      </p:pic>
      <p:pic>
        <p:nvPicPr>
          <p:cNvPr id="4" name="Picture 8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26593" y="1513659"/>
            <a:ext cx="2651760" cy="1536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6"/>
          <a:srcRect l="29032" b="15349"/>
          <a:stretch>
            <a:fillRect/>
          </a:stretch>
        </p:blipFill>
        <p:spPr bwMode="auto">
          <a:xfrm>
            <a:off x="6835214" y="1228271"/>
            <a:ext cx="1724741" cy="2781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4" name="Straight Connector 33"/>
          <p:cNvCxnSpPr/>
          <p:nvPr/>
        </p:nvCxnSpPr>
        <p:spPr>
          <a:xfrm>
            <a:off x="2072434" y="304800"/>
            <a:ext cx="4444224" cy="108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072434" y="647216"/>
            <a:ext cx="4444224" cy="1085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081991" y="980308"/>
            <a:ext cx="4444224" cy="1085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6013737" y="807764"/>
            <a:ext cx="1005840" cy="996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>
            <a:off x="3786349" y="807221"/>
            <a:ext cx="1005840" cy="996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5400000">
            <a:off x="1570012" y="807221"/>
            <a:ext cx="1005840" cy="996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519520" y="282466"/>
            <a:ext cx="1447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Bookman Old Style" pitchFamily="18" charset="0"/>
                <a:ea typeface="Cambria Math" pitchFamily="18" charset="0"/>
              </a:rPr>
              <a:t>SPEED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343200" y="282466"/>
            <a:ext cx="2082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Bookman Old Style" pitchFamily="18" charset="0"/>
                <a:ea typeface="Cambria Math" pitchFamily="18" charset="0"/>
              </a:rPr>
              <a:t>TIME TAKEN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382105" y="610251"/>
            <a:ext cx="1722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Bookman Old Style" pitchFamily="18" charset="0"/>
                <a:ea typeface="Cambria Math" pitchFamily="18" charset="0"/>
              </a:rPr>
              <a:t>40 km/hr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726089" y="610251"/>
            <a:ext cx="1316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Bookman Old Style" pitchFamily="18" charset="0"/>
                <a:ea typeface="Cambria Math" pitchFamily="18" charset="0"/>
              </a:rPr>
              <a:t>4 hours</a:t>
            </a:r>
          </a:p>
        </p:txBody>
      </p:sp>
      <p:pic>
        <p:nvPicPr>
          <p:cNvPr id="1026" name="Picture 2" descr="C:\Users\200461\Desktop\car-clipart.p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676767">
                  <a:alpha val="87059"/>
                </a:srgbClr>
              </a:clrFrom>
              <a:clrTo>
                <a:srgbClr val="67676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67" y="3790950"/>
            <a:ext cx="2072419" cy="78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/>
        </p:nvCxnSpPr>
        <p:spPr>
          <a:xfrm>
            <a:off x="2081991" y="1309554"/>
            <a:ext cx="4444224" cy="1085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41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1.85185E-6 L 0.65503 -0.00185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743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4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/>
          <p:cNvCxnSpPr/>
          <p:nvPr/>
        </p:nvCxnSpPr>
        <p:spPr>
          <a:xfrm>
            <a:off x="2072434" y="304800"/>
            <a:ext cx="4444224" cy="108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072434" y="647216"/>
            <a:ext cx="4444224" cy="1085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081991" y="980308"/>
            <a:ext cx="4444224" cy="1085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5400000">
            <a:off x="6013737" y="807764"/>
            <a:ext cx="1005840" cy="996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rot="5400000">
            <a:off x="3786349" y="807221"/>
            <a:ext cx="1005840" cy="996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5400000">
            <a:off x="1570012" y="807221"/>
            <a:ext cx="1005840" cy="996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519520" y="282466"/>
            <a:ext cx="1447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Bookman Old Style" pitchFamily="18" charset="0"/>
                <a:ea typeface="Cambria Math" pitchFamily="18" charset="0"/>
              </a:rPr>
              <a:t>SPEED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343200" y="282466"/>
            <a:ext cx="2082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Bookman Old Style" pitchFamily="18" charset="0"/>
                <a:ea typeface="Cambria Math" pitchFamily="18" charset="0"/>
              </a:rPr>
              <a:t>TIME TAKEN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382105" y="610251"/>
            <a:ext cx="1722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Bookman Old Style" pitchFamily="18" charset="0"/>
                <a:ea typeface="Cambria Math" pitchFamily="18" charset="0"/>
              </a:rPr>
              <a:t>40 km/hr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726089" y="610251"/>
            <a:ext cx="1316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Bookman Old Style" pitchFamily="18" charset="0"/>
                <a:ea typeface="Cambria Math" pitchFamily="18" charset="0"/>
              </a:rPr>
              <a:t>4 hours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2081991" y="1309554"/>
            <a:ext cx="4444224" cy="1085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/>
          <a:srcRect l="7175" t="4819" r="6726" b="8434"/>
          <a:stretch>
            <a:fillRect/>
          </a:stretch>
        </p:blipFill>
        <p:spPr bwMode="auto">
          <a:xfrm>
            <a:off x="546608" y="2181225"/>
            <a:ext cx="2196592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22" descr="road_print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867" y="4019550"/>
            <a:ext cx="8066488" cy="838199"/>
          </a:xfrm>
          <a:prstGeom prst="rect">
            <a:avLst/>
          </a:prstGeom>
        </p:spPr>
      </p:pic>
      <p:pic>
        <p:nvPicPr>
          <p:cNvPr id="26" name="Picture 7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b="8148"/>
          <a:stretch>
            <a:fillRect/>
          </a:stretch>
        </p:blipFill>
        <p:spPr bwMode="auto">
          <a:xfrm>
            <a:off x="3226593" y="1513659"/>
            <a:ext cx="2653863" cy="1539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0" name="TextBox 69"/>
          <p:cNvSpPr txBox="1"/>
          <p:nvPr/>
        </p:nvSpPr>
        <p:spPr>
          <a:xfrm>
            <a:off x="2341080" y="944473"/>
            <a:ext cx="1819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Bookman Old Style" pitchFamily="18" charset="0"/>
                <a:ea typeface="Cambria Math" pitchFamily="18" charset="0"/>
              </a:rPr>
              <a:t>80 km/hr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769778" y="944473"/>
            <a:ext cx="1260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Bookman Old Style" pitchFamily="18" charset="0"/>
                <a:ea typeface="Cambria Math" pitchFamily="18" charset="0"/>
              </a:rPr>
              <a:t>2 hours</a:t>
            </a:r>
          </a:p>
        </p:txBody>
      </p:sp>
      <p:pic>
        <p:nvPicPr>
          <p:cNvPr id="22" name="Picture 2" descr="C:\Users\200461\Desktop\car-clipart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676767">
                  <a:alpha val="87059"/>
                </a:srgbClr>
              </a:clrFrom>
              <a:clrTo>
                <a:srgbClr val="67676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67" y="3790950"/>
            <a:ext cx="2072419" cy="78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7"/>
          <a:srcRect l="29032" b="15349"/>
          <a:stretch>
            <a:fillRect/>
          </a:stretch>
        </p:blipFill>
        <p:spPr bwMode="auto">
          <a:xfrm>
            <a:off x="6862535" y="983363"/>
            <a:ext cx="1724741" cy="2781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1014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1.85185E-6 L 0.65503 -0.00185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743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p Arrow Callout 11"/>
          <p:cNvSpPr/>
          <p:nvPr/>
        </p:nvSpPr>
        <p:spPr>
          <a:xfrm>
            <a:off x="1771815" y="4126283"/>
            <a:ext cx="1206242" cy="529332"/>
          </a:xfrm>
          <a:prstGeom prst="upArrowCallout">
            <a:avLst>
              <a:gd name="adj1" fmla="val 23626"/>
              <a:gd name="adj2" fmla="val 46978"/>
              <a:gd name="adj3" fmla="val 17674"/>
              <a:gd name="adj4" fmla="val 64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767156" y="4297461"/>
            <a:ext cx="1252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man Old Style" pitchFamily="18" charset="0"/>
                <a:ea typeface="Cambria Math" panose="02040503050406030204" pitchFamily="18" charset="0"/>
              </a:rPr>
              <a:t>SPEED</a:t>
            </a:r>
          </a:p>
        </p:txBody>
      </p:sp>
      <p:sp>
        <p:nvSpPr>
          <p:cNvPr id="16" name="Right Brace 15"/>
          <p:cNvSpPr/>
          <p:nvPr/>
        </p:nvSpPr>
        <p:spPr>
          <a:xfrm rot="16200000">
            <a:off x="3156507" y="2761674"/>
            <a:ext cx="484564" cy="2031188"/>
          </a:xfrm>
          <a:prstGeom prst="rightBrace">
            <a:avLst>
              <a:gd name="adj1" fmla="val 44697"/>
              <a:gd name="adj2" fmla="val 49534"/>
            </a:avLst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889613" y="1349933"/>
            <a:ext cx="3379151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INVERSE VARIATION</a:t>
            </a:r>
          </a:p>
          <a:p>
            <a:pPr algn="ctr"/>
            <a:r>
              <a:rPr lang="en-US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OR</a:t>
            </a:r>
          </a:p>
          <a:p>
            <a:pPr algn="ctr"/>
            <a:r>
              <a:rPr lang="en-US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INVERSE PROPORTION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348139" y="248537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3399" y="2990545"/>
            <a:ext cx="6680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If one variable increases and other variable decreases.</a:t>
            </a:r>
          </a:p>
        </p:txBody>
      </p:sp>
      <p:sp>
        <p:nvSpPr>
          <p:cNvPr id="24" name="Up Arrow Callout 23"/>
          <p:cNvSpPr/>
          <p:nvPr/>
        </p:nvSpPr>
        <p:spPr>
          <a:xfrm rot="10800000">
            <a:off x="3797184" y="4176017"/>
            <a:ext cx="1206242" cy="529332"/>
          </a:xfrm>
          <a:prstGeom prst="upArrowCallout">
            <a:avLst>
              <a:gd name="adj1" fmla="val 23626"/>
              <a:gd name="adj2" fmla="val 46978"/>
              <a:gd name="adj3" fmla="val 17674"/>
              <a:gd name="adj4" fmla="val 64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994539" y="4166590"/>
            <a:ext cx="822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man Old Style" pitchFamily="18" charset="0"/>
                <a:ea typeface="Cambria Math" panose="02040503050406030204" pitchFamily="18" charset="0"/>
              </a:rPr>
              <a:t>TIME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762000" y="311466"/>
            <a:ext cx="4861062" cy="922315"/>
            <a:chOff x="960120" y="228600"/>
            <a:chExt cx="7117080" cy="1524000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975360" y="228600"/>
              <a:ext cx="7086600" cy="158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975360" y="729932"/>
              <a:ext cx="7086600" cy="1588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990600" y="1217612"/>
              <a:ext cx="7086600" cy="1588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7307580" y="982980"/>
              <a:ext cx="1508760" cy="1588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5400000">
              <a:off x="2326259" y="982187"/>
              <a:ext cx="1508760" cy="1589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5400000">
              <a:off x="221774" y="982186"/>
              <a:ext cx="1508760" cy="1588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960120" y="1751012"/>
              <a:ext cx="7086600" cy="1588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5400000">
              <a:off x="4717574" y="982186"/>
              <a:ext cx="1508760" cy="1588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5" name="Rectangle 54"/>
          <p:cNvSpPr/>
          <p:nvPr/>
        </p:nvSpPr>
        <p:spPr>
          <a:xfrm>
            <a:off x="990816" y="270665"/>
            <a:ext cx="1002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Bookman Old Style" pitchFamily="18" charset="0"/>
                <a:ea typeface="Cambria Math" pitchFamily="18" charset="0"/>
              </a:rPr>
              <a:t>SPEED</a:t>
            </a:r>
          </a:p>
        </p:txBody>
      </p:sp>
      <p:sp>
        <p:nvSpPr>
          <p:cNvPr id="56" name="Rectangle 55"/>
          <p:cNvSpPr/>
          <p:nvPr/>
        </p:nvSpPr>
        <p:spPr>
          <a:xfrm>
            <a:off x="2144678" y="270665"/>
            <a:ext cx="1752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Bookman Old Style" pitchFamily="18" charset="0"/>
                <a:ea typeface="Cambria Math" pitchFamily="18" charset="0"/>
              </a:rPr>
              <a:t>TIME TAKEN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943560" y="270665"/>
            <a:ext cx="1385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  <a:latin typeface="Bookman Old Style" pitchFamily="18" charset="0"/>
                <a:ea typeface="Cambria Math" pitchFamily="18" charset="0"/>
              </a:rPr>
              <a:t>PRODUCT</a:t>
            </a:r>
          </a:p>
        </p:txBody>
      </p:sp>
      <p:sp>
        <p:nvSpPr>
          <p:cNvPr id="58" name="Rectangle 57"/>
          <p:cNvSpPr/>
          <p:nvPr/>
        </p:nvSpPr>
        <p:spPr>
          <a:xfrm>
            <a:off x="841381" y="594564"/>
            <a:ext cx="1351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Bookman Old Style" pitchFamily="18" charset="0"/>
                <a:ea typeface="Cambria Math" pitchFamily="18" charset="0"/>
              </a:rPr>
              <a:t>40 km/hr</a:t>
            </a:r>
          </a:p>
        </p:txBody>
      </p:sp>
      <p:sp>
        <p:nvSpPr>
          <p:cNvPr id="59" name="Rectangle 58"/>
          <p:cNvSpPr/>
          <p:nvPr/>
        </p:nvSpPr>
        <p:spPr>
          <a:xfrm>
            <a:off x="2509303" y="590550"/>
            <a:ext cx="1093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Bookman Old Style" pitchFamily="18" charset="0"/>
                <a:ea typeface="Cambria Math" pitchFamily="18" charset="0"/>
              </a:rPr>
              <a:t>4 hours</a:t>
            </a:r>
          </a:p>
        </p:txBody>
      </p:sp>
      <p:sp>
        <p:nvSpPr>
          <p:cNvPr id="60" name="Rectangle 59"/>
          <p:cNvSpPr/>
          <p:nvPr/>
        </p:nvSpPr>
        <p:spPr>
          <a:xfrm>
            <a:off x="844455" y="895350"/>
            <a:ext cx="1351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Bookman Old Style" pitchFamily="18" charset="0"/>
                <a:ea typeface="Cambria Math" pitchFamily="18" charset="0"/>
              </a:rPr>
              <a:t>80 km/hr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509303" y="894916"/>
            <a:ext cx="1093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Bookman Old Style" pitchFamily="18" charset="0"/>
                <a:ea typeface="Cambria Math" pitchFamily="18" charset="0"/>
              </a:rPr>
              <a:t>2 hours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887198" y="579373"/>
            <a:ext cx="1712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  <a:latin typeface="Bookman Old Style" pitchFamily="18" charset="0"/>
                <a:ea typeface="Cambria Math" pitchFamily="18" charset="0"/>
              </a:rPr>
              <a:t>40 × 4 = 160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887198" y="881475"/>
            <a:ext cx="1712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  <a:latin typeface="Bookman Old Style" pitchFamily="18" charset="0"/>
                <a:ea typeface="Cambria Math" pitchFamily="18" charset="0"/>
              </a:rPr>
              <a:t>80 × 2 = 160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5093794" y="3507472"/>
            <a:ext cx="2602403" cy="647700"/>
            <a:chOff x="6666264" y="3437928"/>
            <a:chExt cx="1876384" cy="647700"/>
          </a:xfrm>
        </p:grpSpPr>
        <p:sp>
          <p:nvSpPr>
            <p:cNvPr id="35" name="Rounded Rectangle 55"/>
            <p:cNvSpPr/>
            <p:nvPr/>
          </p:nvSpPr>
          <p:spPr>
            <a:xfrm>
              <a:off x="6666264" y="3437928"/>
              <a:ext cx="1809098" cy="647700"/>
            </a:xfrm>
            <a:prstGeom prst="cloudCallout">
              <a:avLst>
                <a:gd name="adj1" fmla="val -27817"/>
                <a:gd name="adj2" fmla="val -80021"/>
              </a:avLst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705599" y="3587174"/>
              <a:ext cx="1837049" cy="338554"/>
            </a:xfrm>
            <a:prstGeom prst="wedgeRectCallout">
              <a:avLst>
                <a:gd name="adj1" fmla="val -11184"/>
                <a:gd name="adj2" fmla="val 11411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Bookman Old Style" pitchFamily="18" charset="0"/>
                  <a:ea typeface="Cambria Math" panose="02040503050406030204" pitchFamily="18" charset="0"/>
                </a:rPr>
                <a:t>But how to confirm ?</a:t>
              </a: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638712" y="2400630"/>
            <a:ext cx="5499721" cy="646331"/>
          </a:xfrm>
          <a:prstGeom prst="wedgeRectCallout">
            <a:avLst>
              <a:gd name="adj1" fmla="val -11184"/>
              <a:gd name="adj2" fmla="val 11411"/>
            </a:avLst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ookman Old Style" pitchFamily="18" charset="0"/>
                <a:ea typeface="Cambria Math" panose="02040503050406030204" pitchFamily="18" charset="0"/>
              </a:rPr>
              <a:t>If the product of the two quantities remain constant,  this is a case of inverse variation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5958890" y="1925672"/>
            <a:ext cx="2661608" cy="1064873"/>
            <a:chOff x="6546961" y="3509036"/>
            <a:chExt cx="1919069" cy="1064873"/>
          </a:xfrm>
        </p:grpSpPr>
        <p:sp>
          <p:nvSpPr>
            <p:cNvPr id="32" name="Rounded Rectangle 55"/>
            <p:cNvSpPr/>
            <p:nvPr/>
          </p:nvSpPr>
          <p:spPr>
            <a:xfrm>
              <a:off x="6546961" y="3509036"/>
              <a:ext cx="1919069" cy="1064873"/>
            </a:xfrm>
            <a:prstGeom prst="cloudCallout">
              <a:avLst>
                <a:gd name="adj1" fmla="val -39315"/>
                <a:gd name="adj2" fmla="val 58563"/>
              </a:avLst>
            </a:prstGeom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705600" y="3630719"/>
              <a:ext cx="1718158" cy="830997"/>
            </a:xfrm>
            <a:prstGeom prst="wedgeRectCallout">
              <a:avLst>
                <a:gd name="adj1" fmla="val -11184"/>
                <a:gd name="adj2" fmla="val 11411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Bookman Old Style" pitchFamily="18" charset="0"/>
                  <a:ea typeface="Cambria Math" panose="02040503050406030204" pitchFamily="18" charset="0"/>
                </a:rPr>
                <a:t>We </a:t>
              </a:r>
              <a:r>
                <a:rPr lang="en-US" sz="1600" b="1" dirty="0">
                  <a:solidFill>
                    <a:srgbClr val="0000FF"/>
                  </a:solidFill>
                  <a:latin typeface="Bookman Old Style" pitchFamily="18" charset="0"/>
                  <a:ea typeface="Cambria Math" panose="02040503050406030204" pitchFamily="18" charset="0"/>
                </a:rPr>
                <a:t>MAY</a:t>
              </a:r>
              <a:r>
                <a:rPr lang="en-US" sz="1600" b="1" dirty="0">
                  <a:latin typeface="Bookman Old Style" pitchFamily="18" charset="0"/>
                  <a:ea typeface="Cambria Math" panose="02040503050406030204" pitchFamily="18" charset="0"/>
                </a:rPr>
                <a:t> say this is a case of inverse variation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90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6" grpId="0" animBg="1"/>
      <p:bldP spid="17" grpId="0" animBg="1"/>
      <p:bldP spid="21" grpId="0"/>
      <p:bldP spid="24" grpId="0" animBg="1"/>
      <p:bldP spid="23" grpId="0"/>
      <p:bldP spid="57" grpId="0"/>
      <p:bldP spid="62" grpId="0"/>
      <p:bldP spid="63" grpId="0"/>
      <p:bldP spid="3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717184" y="2343150"/>
                <a:ext cx="938423" cy="534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i="1" dirty="0">
                    <a:solidFill>
                      <a:schemeClr val="tx1"/>
                    </a:solidFill>
                    <a:latin typeface="Bookman Old Style" pitchFamily="18" charset="0"/>
                    <a:ea typeface="Cambria Math" pitchFamily="18" charset="0"/>
                  </a:rPr>
                  <a:t>x</a:t>
                </a:r>
                <a:r>
                  <a:rPr lang="en-US" sz="1600" b="1" dirty="0">
                    <a:solidFill>
                      <a:schemeClr val="tx1"/>
                    </a:solidFill>
                    <a:latin typeface="Bookman Old Style" pitchFamily="18" charset="0"/>
                    <a:ea typeface="Cambria Math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 b="1" i="0">
                        <a:solidFill>
                          <a:schemeClr val="tx1"/>
                        </a:solidFill>
                        <a:latin typeface="Bookman Old Style" pitchFamily="18" charset="0"/>
                        <a:ea typeface="Cambria Math" pitchFamily="18" charset="0"/>
                      </a:rPr>
                      <m:t>∝</m:t>
                    </m:r>
                  </m:oMath>
                </a14:m>
                <a:r>
                  <a:rPr lang="en-US" sz="1600" b="1" dirty="0">
                    <a:solidFill>
                      <a:schemeClr val="tx1"/>
                    </a:solidFill>
                    <a:latin typeface="Bookman Old Style" pitchFamily="18" charset="0"/>
                    <a:ea typeface="Cambria Math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600" b="1" i="0" dirty="0">
                            <a:solidFill>
                              <a:schemeClr val="tx1"/>
                            </a:solidFill>
                            <a:latin typeface="Bookman Old Style" pitchFamily="18" charset="0"/>
                            <a:ea typeface="Cambria Math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600" b="1" i="0" dirty="0" smtClean="0">
                            <a:solidFill>
                              <a:schemeClr val="tx1"/>
                            </a:solidFill>
                            <a:latin typeface="Bookman Old Style" pitchFamily="18" charset="0"/>
                            <a:ea typeface="Cambria Math" pitchFamily="18" charset="0"/>
                          </a:rPr>
                          <m:t>y</m:t>
                        </m:r>
                      </m:den>
                    </m:f>
                  </m:oMath>
                </a14:m>
                <a:endParaRPr lang="en-US" sz="1600" b="1" dirty="0">
                  <a:solidFill>
                    <a:schemeClr val="tx1"/>
                  </a:solidFill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184" y="2343150"/>
                <a:ext cx="938423" cy="534442"/>
              </a:xfrm>
              <a:prstGeom prst="rect">
                <a:avLst/>
              </a:prstGeom>
              <a:blipFill rotWithShape="1">
                <a:blip r:embed="rId3"/>
                <a:stretch>
                  <a:fillRect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480858" y="3066500"/>
            <a:ext cx="7495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65138" algn="l"/>
                <a:tab pos="1662113" algn="l"/>
                <a:tab pos="2293938" algn="l"/>
              </a:tabLst>
            </a:pPr>
            <a:r>
              <a:rPr lang="en-US" sz="1600" b="1" dirty="0">
                <a:latin typeface="Cambria Math" pitchFamily="18" charset="0"/>
                <a:ea typeface="Cambria Math" pitchFamily="18" charset="0"/>
              </a:rPr>
              <a:t> </a:t>
            </a:r>
            <a:r>
              <a:rPr lang="en-US" sz="1600" b="1" dirty="0">
                <a:latin typeface="Bookman Old Style" pitchFamily="18" charset="0"/>
                <a:ea typeface="Cambria Math" pitchFamily="18" charset="0"/>
              </a:rPr>
              <a:t>=</a:t>
            </a:r>
            <a:r>
              <a:rPr lang="en-US" sz="1600" b="1" dirty="0">
                <a:latin typeface="Cambria Math" pitchFamily="18" charset="0"/>
                <a:ea typeface="Cambria Math" pitchFamily="18" charset="0"/>
              </a:rPr>
              <a:t> </a:t>
            </a:r>
            <a:r>
              <a:rPr lang="en-US" sz="1600" b="1" dirty="0">
                <a:latin typeface="Bookman Old Style" pitchFamily="18" charset="0"/>
                <a:ea typeface="Cambria Math" pitchFamily="18" charset="0"/>
              </a:rPr>
              <a:t>k</a:t>
            </a:r>
            <a:endParaRPr lang="en-US" sz="1600" b="1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0" y="3068735"/>
            <a:ext cx="32003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914400" algn="l"/>
                <a:tab pos="1377950" algn="l"/>
              </a:tabLst>
            </a:pPr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  <a:ea typeface="Cambria Math" panose="02040503050406030204" pitchFamily="18" charset="0"/>
              </a:rPr>
              <a:t>...    [where k is a non-zero </a:t>
            </a:r>
          </a:p>
          <a:p>
            <a:pPr>
              <a:tabLst>
                <a:tab pos="914400" algn="l"/>
                <a:tab pos="1377950" algn="l"/>
              </a:tabLst>
            </a:pPr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  <a:ea typeface="Cambria Math" panose="02040503050406030204" pitchFamily="18" charset="0"/>
              </a:rPr>
              <a:t>        constant of variation]</a:t>
            </a:r>
            <a:endParaRPr lang="en-US" sz="16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792767" y="2964730"/>
                <a:ext cx="790601" cy="5302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1600" b="1" i="0" dirty="0" smtClean="0">
                              <a:solidFill>
                                <a:schemeClr val="tx1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600" b="1" i="0" dirty="0" smtClean="0">
                              <a:solidFill>
                                <a:schemeClr val="tx1"/>
                              </a:solidFill>
                              <a:latin typeface="Bookman Old Style" pitchFamily="18" charset="0"/>
                              <a:ea typeface="Cambria Math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sz="1600" b="1" i="0" dirty="0" smtClean="0">
                              <a:solidFill>
                                <a:schemeClr val="tx1"/>
                              </a:solidFill>
                              <a:latin typeface="Bookman Old Style" pitchFamily="18" charset="0"/>
                              <a:ea typeface="Cambria Math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y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i="0" dirty="0" smtClean="0">
                              <a:solidFill>
                                <a:schemeClr val="tx1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767" y="2964730"/>
                <a:ext cx="790601" cy="530273"/>
              </a:xfrm>
              <a:prstGeom prst="rect">
                <a:avLst/>
              </a:prstGeom>
              <a:blipFill rotWithShape="1">
                <a:blip r:embed="rId4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371600" y="3594198"/>
                <a:ext cx="184955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tabLst>
                    <a:tab pos="465138" algn="l"/>
                    <a:tab pos="1662113" algn="l"/>
                    <a:tab pos="2293938" algn="l"/>
                  </a:tabLst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 b="1" i="0" smtClean="0">
                        <a:solidFill>
                          <a:schemeClr val="tx1"/>
                        </a:solidFill>
                        <a:latin typeface="Bookman Old Style" pitchFamily="18" charset="0"/>
                        <a:ea typeface="Cambria Math"/>
                      </a:rPr>
                      <m:t>∴</m:t>
                    </m:r>
                  </m:oMath>
                </a14:m>
                <a:r>
                  <a:rPr lang="en-US" sz="1600" b="1" dirty="0">
                    <a:solidFill>
                      <a:schemeClr val="tx1"/>
                    </a:solidFill>
                    <a:latin typeface="Bookman Old Style" pitchFamily="18" charset="0"/>
                    <a:ea typeface="Cambria Math" pitchFamily="18" charset="0"/>
                  </a:rPr>
                  <a:t>	</a:t>
                </a:r>
                <a:r>
                  <a:rPr lang="en-US" sz="1600" b="1" i="1" dirty="0">
                    <a:solidFill>
                      <a:schemeClr val="tx1"/>
                    </a:solidFill>
                    <a:latin typeface="Bookman Old Style" panose="02050604050505020204" pitchFamily="18" charset="0"/>
                    <a:ea typeface="Cambria Math" pitchFamily="18" charset="0"/>
                  </a:rPr>
                  <a:t>x</a:t>
                </a:r>
                <a:r>
                  <a:rPr lang="en-US" sz="1600" b="1" dirty="0">
                    <a:solidFill>
                      <a:schemeClr val="tx1"/>
                    </a:solidFill>
                    <a:latin typeface="Bookman Old Style" pitchFamily="18" charset="0"/>
                    <a:ea typeface="Cambria Math" pitchFamily="18" charset="0"/>
                  </a:rPr>
                  <a:t> × y  = k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3594198"/>
                <a:ext cx="1849555" cy="338554"/>
              </a:xfrm>
              <a:prstGeom prst="rect">
                <a:avLst/>
              </a:prstGeom>
              <a:blipFill rotWithShape="1">
                <a:blip r:embed="rId5"/>
                <a:stretch>
                  <a:fillRect t="-7273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883777" y="2943389"/>
            <a:ext cx="1756075" cy="584775"/>
            <a:chOff x="6672794" y="3578064"/>
            <a:chExt cx="905605" cy="707575"/>
          </a:xfrm>
        </p:grpSpPr>
        <p:sp>
          <p:nvSpPr>
            <p:cNvPr id="10" name="Rounded Rectangle 55"/>
            <p:cNvSpPr/>
            <p:nvPr/>
          </p:nvSpPr>
          <p:spPr>
            <a:xfrm>
              <a:off x="6701678" y="3602197"/>
              <a:ext cx="810457" cy="652043"/>
            </a:xfrm>
            <a:prstGeom prst="wedgeRectCallout">
              <a:avLst>
                <a:gd name="adj1" fmla="val 27353"/>
                <a:gd name="adj2" fmla="val -82541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6672794" y="3578064"/>
                  <a:ext cx="905605" cy="707575"/>
                </a:xfrm>
                <a:prstGeom prst="wedgeRectCallout">
                  <a:avLst>
                    <a:gd name="adj1" fmla="val -11184"/>
                    <a:gd name="adj2" fmla="val 11411"/>
                  </a:avLst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>
                      <a:latin typeface="Bookman Old Style" pitchFamily="18" charset="0"/>
                      <a:ea typeface="Cambria Math" panose="02040503050406030204" pitchFamily="18" charset="0"/>
                    </a:rPr>
                    <a:t>Let us remove 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1" i="0" smtClean="0">
                          <a:solidFill>
                            <a:srgbClr val="000000"/>
                          </a:solidFill>
                          <a:latin typeface="Bookman Old Style" pitchFamily="18" charset="0"/>
                          <a:ea typeface="Cambria Math"/>
                          <a:sym typeface="Symbol"/>
                        </a:rPr>
                        <m:t>′∝′</m:t>
                      </m:r>
                    </m:oMath>
                  </a14:m>
                  <a:r>
                    <a:rPr lang="en-US" sz="1600" b="1" dirty="0">
                      <a:latin typeface="Bookman Old Style" pitchFamily="18" charset="0"/>
                      <a:ea typeface="Cambria Math" panose="02040503050406030204" pitchFamily="18" charset="0"/>
                    </a:rPr>
                    <a:t>(alpha ) sign</a:t>
                  </a: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2794" y="3578064"/>
                  <a:ext cx="905605" cy="707575"/>
                </a:xfrm>
                <a:prstGeom prst="wedgeRectCallout">
                  <a:avLst>
                    <a:gd name="adj1" fmla="val -11184"/>
                    <a:gd name="adj2" fmla="val 11411"/>
                  </a:avLst>
                </a:prstGeom>
                <a:blipFill rotWithShape="1">
                  <a:blip r:embed="rId6"/>
                  <a:stretch>
                    <a:fillRect l="-2083" t="-3125" r="-1736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869022" y="4070469"/>
            <a:ext cx="6172200" cy="589376"/>
            <a:chOff x="6401359" y="1949255"/>
            <a:chExt cx="5691187" cy="589376"/>
          </a:xfrm>
        </p:grpSpPr>
        <p:grpSp>
          <p:nvGrpSpPr>
            <p:cNvPr id="13" name="Group 12"/>
            <p:cNvGrpSpPr/>
            <p:nvPr/>
          </p:nvGrpSpPr>
          <p:grpSpPr>
            <a:xfrm>
              <a:off x="6456051" y="1949255"/>
              <a:ext cx="5259380" cy="461343"/>
              <a:chOff x="5702672" y="3550553"/>
              <a:chExt cx="2755528" cy="375176"/>
            </a:xfrm>
          </p:grpSpPr>
          <p:sp>
            <p:nvSpPr>
              <p:cNvPr id="15" name="Rounded Rectangle 55"/>
              <p:cNvSpPr/>
              <p:nvPr/>
            </p:nvSpPr>
            <p:spPr>
              <a:xfrm>
                <a:off x="5702672" y="3550553"/>
                <a:ext cx="2678468" cy="276531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b="1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6705600" y="3587175"/>
                <a:ext cx="1752600" cy="338554"/>
              </a:xfrm>
              <a:prstGeom prst="wedgeRectCallout">
                <a:avLst>
                  <a:gd name="adj1" fmla="val -11184"/>
                  <a:gd name="adj2" fmla="val 11411"/>
                </a:avLst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6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sp>
          <p:nvSpPr>
            <p:cNvPr id="14" name="Rectangle 13"/>
            <p:cNvSpPr/>
            <p:nvPr/>
          </p:nvSpPr>
          <p:spPr>
            <a:xfrm>
              <a:off x="6401359" y="1953856"/>
              <a:ext cx="569118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465138" algn="l"/>
                  <a:tab pos="914400" algn="l"/>
                  <a:tab pos="1377950" algn="l"/>
                </a:tabLst>
              </a:pPr>
              <a:r>
                <a:rPr lang="en-US" sz="1600" b="1" dirty="0">
                  <a:solidFill>
                    <a:srgbClr val="0000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Whenever we have ‘k’, our  first job is to remove ‘k’</a:t>
              </a:r>
              <a:endParaRPr lang="en-US" sz="1600" b="1" dirty="0"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111400" y="4424911"/>
            <a:ext cx="5361319" cy="368825"/>
            <a:chOff x="6638367" y="3740797"/>
            <a:chExt cx="1914950" cy="1067689"/>
          </a:xfrm>
        </p:grpSpPr>
        <p:sp>
          <p:nvSpPr>
            <p:cNvPr id="18" name="Rounded Rectangle 55"/>
            <p:cNvSpPr/>
            <p:nvPr/>
          </p:nvSpPr>
          <p:spPr>
            <a:xfrm>
              <a:off x="6644869" y="3781698"/>
              <a:ext cx="1757990" cy="102678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638367" y="3740797"/>
              <a:ext cx="1914950" cy="980060"/>
            </a:xfrm>
            <a:prstGeom prst="wedgeRectCallout">
              <a:avLst>
                <a:gd name="adj1" fmla="val -11184"/>
                <a:gd name="adj2" fmla="val 11411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Bookman Old Style" pitchFamily="18" charset="0"/>
                  <a:ea typeface="Cambria Math" panose="02040503050406030204" pitchFamily="18" charset="0"/>
                </a:rPr>
                <a:t>In inverse variation, the product is constant. 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068548" y="2419350"/>
            <a:ext cx="3276599" cy="397073"/>
            <a:chOff x="6705600" y="3565892"/>
            <a:chExt cx="1736444" cy="397073"/>
          </a:xfrm>
        </p:grpSpPr>
        <p:sp>
          <p:nvSpPr>
            <p:cNvPr id="25" name="Rounded Rectangle 55"/>
            <p:cNvSpPr/>
            <p:nvPr/>
          </p:nvSpPr>
          <p:spPr>
            <a:xfrm>
              <a:off x="6705601" y="3565892"/>
              <a:ext cx="1485075" cy="397073"/>
            </a:xfrm>
            <a:prstGeom prst="wedgeRectCallout">
              <a:avLst>
                <a:gd name="adj1" fmla="val -71527"/>
                <a:gd name="adj2" fmla="val -9979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705600" y="3587175"/>
              <a:ext cx="1736444" cy="338554"/>
            </a:xfrm>
            <a:prstGeom prst="wedgeRectCallout">
              <a:avLst>
                <a:gd name="adj1" fmla="val -11184"/>
                <a:gd name="adj2" fmla="val 11411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Bookman Old Style" pitchFamily="18" charset="0"/>
                  <a:ea typeface="Cambria Math" panose="02040503050406030204" pitchFamily="18" charset="0"/>
                </a:rPr>
                <a:t>‘</a:t>
              </a:r>
              <a:r>
                <a:rPr lang="en-US" sz="1600" b="1" i="1" dirty="0">
                  <a:latin typeface="Bookman Old Style" panose="02050604050505020204" pitchFamily="18" charset="0"/>
                  <a:ea typeface="Cambria Math" panose="02040503050406030204" pitchFamily="18" charset="0"/>
                </a:rPr>
                <a:t>x</a:t>
              </a:r>
              <a:r>
                <a:rPr lang="en-US" sz="1600" b="1" dirty="0">
                  <a:latin typeface="Bookman Old Style" pitchFamily="18" charset="0"/>
                  <a:ea typeface="Cambria Math" panose="02040503050406030204" pitchFamily="18" charset="0"/>
                </a:rPr>
                <a:t>’ varies inversely as ‘y’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889613" y="1349933"/>
            <a:ext cx="3379151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INVERSE VARIATION</a:t>
            </a:r>
          </a:p>
          <a:p>
            <a:pPr algn="ctr"/>
            <a:r>
              <a:rPr lang="en-US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OR</a:t>
            </a:r>
          </a:p>
          <a:p>
            <a:pPr algn="ctr"/>
            <a:r>
              <a:rPr lang="en-US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INVERSE PROPORTION </a:t>
            </a:r>
          </a:p>
        </p:txBody>
      </p:sp>
    </p:spTree>
    <p:extLst>
      <p:ext uri="{BB962C8B-B14F-4D97-AF65-F5344CB8AC3E}">
        <p14:creationId xmlns:p14="http://schemas.microsoft.com/office/powerpoint/2010/main" val="399835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35779" y="2217807"/>
            <a:ext cx="54457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Bookman Old Style" pitchFamily="18" charset="0"/>
              </a:rPr>
              <a:t>Inverse Proportions</a:t>
            </a:r>
          </a:p>
        </p:txBody>
      </p:sp>
    </p:spTree>
    <p:extLst>
      <p:ext uri="{BB962C8B-B14F-4D97-AF65-F5344CB8AC3E}">
        <p14:creationId xmlns:p14="http://schemas.microsoft.com/office/powerpoint/2010/main" val="1657618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200461\Desktop\Vegetable_vendo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88" y="-45852"/>
            <a:ext cx="9180576" cy="523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/>
          <p:cNvGrpSpPr/>
          <p:nvPr/>
        </p:nvGrpSpPr>
        <p:grpSpPr>
          <a:xfrm>
            <a:off x="914400" y="2595857"/>
            <a:ext cx="2438400" cy="990600"/>
            <a:chOff x="0" y="457200"/>
            <a:chExt cx="2667000" cy="990600"/>
          </a:xfrm>
        </p:grpSpPr>
        <p:sp>
          <p:nvSpPr>
            <p:cNvPr id="27" name="Cloud Callout 26"/>
            <p:cNvSpPr/>
            <p:nvPr/>
          </p:nvSpPr>
          <p:spPr>
            <a:xfrm>
              <a:off x="0" y="457200"/>
              <a:ext cx="2667000" cy="990600"/>
            </a:xfrm>
            <a:prstGeom prst="cloudCallout">
              <a:avLst>
                <a:gd name="adj1" fmla="val 17568"/>
                <a:gd name="adj2" fmla="val -80571"/>
              </a:avLst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66700" y="724913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Bookman Old Style" pitchFamily="18" charset="0"/>
                  <a:ea typeface="Cambria Math" panose="02040503050406030204" pitchFamily="18" charset="0"/>
                </a:rPr>
                <a:t>Rs</a:t>
              </a:r>
              <a:r>
                <a:rPr lang="en-US" dirty="0">
                  <a:latin typeface="Bookman Old Style" pitchFamily="18" charset="0"/>
                  <a:ea typeface="Cambria Math" panose="02040503050406030204" pitchFamily="18" charset="0"/>
                </a:rPr>
                <a:t>. 10 Per Kg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886200" y="1587685"/>
            <a:ext cx="2071255" cy="874931"/>
            <a:chOff x="6400800" y="304800"/>
            <a:chExt cx="2362200" cy="1039091"/>
          </a:xfrm>
        </p:grpSpPr>
        <p:sp>
          <p:nvSpPr>
            <p:cNvPr id="30" name="Cloud Callout 29"/>
            <p:cNvSpPr/>
            <p:nvPr/>
          </p:nvSpPr>
          <p:spPr>
            <a:xfrm>
              <a:off x="6400800" y="304800"/>
              <a:ext cx="2362200" cy="1039091"/>
            </a:xfrm>
            <a:prstGeom prst="cloudCallout">
              <a:avLst>
                <a:gd name="adj1" fmla="val 13399"/>
                <a:gd name="adj2" fmla="val 92491"/>
              </a:avLst>
            </a:prstGeom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719455" y="461782"/>
              <a:ext cx="1752600" cy="767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Bookman Old Style" pitchFamily="18" charset="0"/>
                  <a:ea typeface="Cambria Math" panose="02040503050406030204" pitchFamily="18" charset="0"/>
                </a:rPr>
                <a:t>How Much For 1 Kg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433830" y="2462616"/>
            <a:ext cx="2787770" cy="801908"/>
            <a:chOff x="9384630" y="4612724"/>
            <a:chExt cx="3257307" cy="705044"/>
          </a:xfrm>
        </p:grpSpPr>
        <p:sp>
          <p:nvSpPr>
            <p:cNvPr id="15" name="Cloud Callout 14"/>
            <p:cNvSpPr/>
            <p:nvPr/>
          </p:nvSpPr>
          <p:spPr>
            <a:xfrm>
              <a:off x="9384630" y="4612724"/>
              <a:ext cx="3257307" cy="705044"/>
            </a:xfrm>
            <a:prstGeom prst="cloudCallout">
              <a:avLst>
                <a:gd name="adj1" fmla="val 46052"/>
                <a:gd name="adj2" fmla="val -71459"/>
              </a:avLst>
            </a:prstGeom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ookman Old Style" pitchFamily="18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501778" y="4666096"/>
              <a:ext cx="3023008" cy="568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Bookman Old Style" pitchFamily="18" charset="0"/>
                  <a:ea typeface="Cambria Math" panose="02040503050406030204" pitchFamily="18" charset="0"/>
                </a:rPr>
                <a:t>So how much </a:t>
              </a:r>
            </a:p>
            <a:p>
              <a:pPr algn="ctr"/>
              <a:r>
                <a:rPr lang="en-US" dirty="0">
                  <a:latin typeface="Bookman Old Style" pitchFamily="18" charset="0"/>
                  <a:ea typeface="Cambria Math" panose="02040503050406030204" pitchFamily="18" charset="0"/>
                </a:rPr>
                <a:t>for 3 Kg ?????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756029" y="3333750"/>
            <a:ext cx="2787770" cy="801908"/>
            <a:chOff x="9384630" y="4612724"/>
            <a:chExt cx="3257307" cy="705044"/>
          </a:xfrm>
        </p:grpSpPr>
        <p:sp>
          <p:nvSpPr>
            <p:cNvPr id="18" name="Cloud Callout 17"/>
            <p:cNvSpPr/>
            <p:nvPr/>
          </p:nvSpPr>
          <p:spPr>
            <a:xfrm>
              <a:off x="9384630" y="4612724"/>
              <a:ext cx="3257307" cy="705044"/>
            </a:xfrm>
            <a:prstGeom prst="cloudCallout">
              <a:avLst>
                <a:gd name="adj1" fmla="val 19402"/>
                <a:gd name="adj2" fmla="val -129661"/>
              </a:avLst>
            </a:prstGeom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ookman Old Style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468390" y="4823588"/>
              <a:ext cx="3023008" cy="324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Bookman Old Style" pitchFamily="18" charset="0"/>
                  <a:ea typeface="Cambria Math" panose="02040503050406030204" pitchFamily="18" charset="0"/>
                </a:rPr>
                <a:t>Rs</a:t>
              </a:r>
              <a:r>
                <a:rPr lang="en-US" dirty="0">
                  <a:latin typeface="Bookman Old Style" pitchFamily="18" charset="0"/>
                  <a:ea typeface="Cambria Math" panose="02040503050406030204" pitchFamily="18" charset="0"/>
                </a:rPr>
                <a:t>. 30</a:t>
              </a:r>
            </a:p>
          </p:txBody>
        </p:sp>
      </p:grpSp>
      <p:sp>
        <p:nvSpPr>
          <p:cNvPr id="20" name="Rectangle 19"/>
          <p:cNvSpPr/>
          <p:nvPr/>
        </p:nvSpPr>
        <p:spPr>
          <a:xfrm>
            <a:off x="838200" y="285750"/>
            <a:ext cx="1905000" cy="457200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b="1" kern="0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WEIGHT (Kg.)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38200" y="831552"/>
            <a:ext cx="1905000" cy="457200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b="1" kern="0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AMOUNT (</a:t>
            </a:r>
            <a:r>
              <a:rPr lang="en-US" b="1" kern="0" dirty="0" err="1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b="1" kern="0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.)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59606" y="285750"/>
            <a:ext cx="1705256" cy="4572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b="1" kern="0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059606" y="831552"/>
            <a:ext cx="1705256" cy="4572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b="1" kern="0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21827" y="285750"/>
            <a:ext cx="1705256" cy="4572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b="1" kern="0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921827" y="831552"/>
            <a:ext cx="1705256" cy="4572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b="1" kern="0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108575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grupoplascencia.com/img/background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70" y="-45590"/>
            <a:ext cx="9162369" cy="5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472769" y="662743"/>
            <a:ext cx="8165592" cy="360039"/>
          </a:xfrm>
          <a:prstGeom prst="roundRect">
            <a:avLst/>
          </a:prstGeom>
          <a:solidFill>
            <a:srgbClr val="00FFFF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4" name="Pentagon 3"/>
          <p:cNvSpPr/>
          <p:nvPr/>
        </p:nvSpPr>
        <p:spPr>
          <a:xfrm>
            <a:off x="561503" y="206161"/>
            <a:ext cx="1700816" cy="381000"/>
          </a:xfrm>
          <a:prstGeom prst="homePlate">
            <a:avLst/>
          </a:prstGeom>
          <a:solidFill>
            <a:srgbClr val="00206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EXERCISE 13.2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72769" y="1558496"/>
            <a:ext cx="8165592" cy="511450"/>
          </a:xfrm>
          <a:prstGeom prst="roundRect">
            <a:avLst>
              <a:gd name="adj" fmla="val 11614"/>
            </a:avLst>
          </a:prstGeom>
          <a:solidFill>
            <a:srgbClr val="CDAFED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72769" y="1641039"/>
            <a:ext cx="695730" cy="346364"/>
          </a:xfrm>
          <a:prstGeom prst="roundRect">
            <a:avLst>
              <a:gd name="adj" fmla="val 50000"/>
            </a:avLst>
          </a:prstGeom>
          <a:solidFill>
            <a:srgbClr val="FF0000">
              <a:alpha val="50196"/>
            </a:srgbClr>
          </a:solidFill>
          <a:ln>
            <a:solidFill>
              <a:srgbClr val="0033CC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80008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Sol :</a:t>
            </a:r>
          </a:p>
        </p:txBody>
      </p:sp>
      <p:sp>
        <p:nvSpPr>
          <p:cNvPr id="7" name="Rectangle 6"/>
          <p:cNvSpPr/>
          <p:nvPr/>
        </p:nvSpPr>
        <p:spPr>
          <a:xfrm>
            <a:off x="474597" y="682756"/>
            <a:ext cx="5240403" cy="32001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228600" algn="ctr"/>
              </a:tabLst>
            </a:pP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	 </a:t>
            </a: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Which of the following are in inverse proportion 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72769" y="1184222"/>
            <a:ext cx="8165592" cy="360039"/>
          </a:xfrm>
          <a:prstGeom prst="roundRect">
            <a:avLst/>
          </a:prstGeom>
          <a:solidFill>
            <a:srgbClr val="FFFF00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487477" y="1193250"/>
            <a:ext cx="6675324" cy="34879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228600" algn="ctr"/>
              </a:tabLst>
            </a:pPr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1. </a:t>
            </a:r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The number of workers on a job and the time to complete the job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63626" y="1616552"/>
            <a:ext cx="5975374" cy="3921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228600" algn="ctr"/>
              </a:tabLst>
            </a:pPr>
            <a:r>
              <a:rPr lang="en-US" sz="1400" b="1" dirty="0">
                <a:solidFill>
                  <a:srgbClr val="6600CC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If number of workers are increased then time to complete the job would decrease.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14400" y="2279650"/>
            <a:ext cx="2319087" cy="558023"/>
          </a:xfrm>
          <a:prstGeom prst="roundRect">
            <a:avLst/>
          </a:prstGeom>
          <a:blipFill>
            <a:blip r:embed="rId4" cstate="print"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1400" b="1" kern="0" dirty="0">
                <a:solidFill>
                  <a:srgbClr val="FFFF00"/>
                </a:solidFill>
                <a:latin typeface="Bookman Old Style" pitchFamily="18" charset="0"/>
              </a:rPr>
              <a:t>Hence, it is not a case if inverse variation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72769" y="2779395"/>
            <a:ext cx="8165592" cy="362223"/>
          </a:xfrm>
          <a:prstGeom prst="roundRect">
            <a:avLst>
              <a:gd name="adj" fmla="val 11614"/>
            </a:avLst>
          </a:prstGeom>
          <a:solidFill>
            <a:srgbClr val="CDAFED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72769" y="2795254"/>
            <a:ext cx="695730" cy="346364"/>
          </a:xfrm>
          <a:prstGeom prst="roundRect">
            <a:avLst>
              <a:gd name="adj" fmla="val 50000"/>
            </a:avLst>
          </a:prstGeom>
          <a:solidFill>
            <a:srgbClr val="FF0000">
              <a:alpha val="50196"/>
            </a:srgbClr>
          </a:solidFill>
          <a:ln>
            <a:solidFill>
              <a:srgbClr val="0033CC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80008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Sol :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472769" y="2405343"/>
            <a:ext cx="8165592" cy="360039"/>
          </a:xfrm>
          <a:prstGeom prst="roundRect">
            <a:avLst/>
          </a:prstGeom>
          <a:solidFill>
            <a:srgbClr val="FFFF00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87477" y="2414371"/>
            <a:ext cx="7589724" cy="34879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228600" algn="ctr"/>
              </a:tabLst>
            </a:pPr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2. </a:t>
            </a:r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The time taken for a journey and the distance travelled in a uniform speed.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263626" y="2833495"/>
            <a:ext cx="5289574" cy="26785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228600" algn="ctr"/>
              </a:tabLst>
            </a:pPr>
            <a:r>
              <a:rPr lang="en-US" sz="1400" b="1" dirty="0">
                <a:solidFill>
                  <a:srgbClr val="6600CC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For longer distance, more time would be required.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14400" y="3371850"/>
            <a:ext cx="2319087" cy="558023"/>
          </a:xfrm>
          <a:prstGeom prst="roundRect">
            <a:avLst/>
          </a:prstGeom>
          <a:blipFill>
            <a:blip r:embed="rId4" cstate="print"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1400" b="1" kern="0" dirty="0">
                <a:solidFill>
                  <a:srgbClr val="FFFF00"/>
                </a:solidFill>
                <a:latin typeface="Bookman Old Style" pitchFamily="18" charset="0"/>
              </a:rPr>
              <a:t>Hence, it is not a case if inverse variation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72769" y="3847330"/>
            <a:ext cx="8165592" cy="511450"/>
          </a:xfrm>
          <a:prstGeom prst="roundRect">
            <a:avLst>
              <a:gd name="adj" fmla="val 11614"/>
            </a:avLst>
          </a:prstGeom>
          <a:solidFill>
            <a:srgbClr val="CDAFED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472769" y="3929873"/>
            <a:ext cx="695730" cy="346364"/>
          </a:xfrm>
          <a:prstGeom prst="roundRect">
            <a:avLst>
              <a:gd name="adj" fmla="val 50000"/>
            </a:avLst>
          </a:prstGeom>
          <a:solidFill>
            <a:srgbClr val="FF0000">
              <a:alpha val="50196"/>
            </a:srgbClr>
          </a:solidFill>
          <a:ln>
            <a:solidFill>
              <a:srgbClr val="0033CC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80008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Sol :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472769" y="3473056"/>
            <a:ext cx="8165592" cy="360039"/>
          </a:xfrm>
          <a:prstGeom prst="roundRect">
            <a:avLst/>
          </a:prstGeom>
          <a:solidFill>
            <a:srgbClr val="FFFF00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87477" y="3482084"/>
            <a:ext cx="4922723" cy="34879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228600" algn="ctr"/>
              </a:tabLst>
            </a:pPr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3. </a:t>
            </a:r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Area of cultivated land and the crop harvested.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263625" y="3905386"/>
            <a:ext cx="6203975" cy="3921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228600" algn="ctr"/>
              </a:tabLst>
            </a:pPr>
            <a:r>
              <a:rPr lang="en-US" sz="1400" b="1" dirty="0">
                <a:solidFill>
                  <a:srgbClr val="6600CC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It is a direct proportion because more are of cultivated land will yield more crops.</a:t>
            </a:r>
          </a:p>
        </p:txBody>
      </p:sp>
    </p:spTree>
    <p:extLst>
      <p:ext uri="{BB962C8B-B14F-4D97-AF65-F5344CB8AC3E}">
        <p14:creationId xmlns:p14="http://schemas.microsoft.com/office/powerpoint/2010/main" val="42756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/>
      <p:bldP spid="8" grpId="0" animBg="1"/>
      <p:bldP spid="9" grpId="0"/>
      <p:bldP spid="11" grpId="0"/>
      <p:bldP spid="15" grpId="0" animBg="1"/>
      <p:bldP spid="15" grpId="1" animBg="1"/>
      <p:bldP spid="16" grpId="0" animBg="1"/>
      <p:bldP spid="17" grpId="0" animBg="1"/>
      <p:bldP spid="18" grpId="0" animBg="1"/>
      <p:bldP spid="19" grpId="0"/>
      <p:bldP spid="20" grpId="0"/>
      <p:bldP spid="21" grpId="0" animBg="1"/>
      <p:bldP spid="21" grpId="1" animBg="1"/>
      <p:bldP spid="22" grpId="0" animBg="1"/>
      <p:bldP spid="23" grpId="0" animBg="1"/>
      <p:bldP spid="24" grpId="0" animBg="1"/>
      <p:bldP spid="25" grpId="0"/>
      <p:bldP spid="2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grupoplascencia.com/img/background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70" y="-45590"/>
            <a:ext cx="9162369" cy="5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472769" y="662743"/>
            <a:ext cx="8165592" cy="360039"/>
          </a:xfrm>
          <a:prstGeom prst="roundRect">
            <a:avLst/>
          </a:prstGeom>
          <a:solidFill>
            <a:srgbClr val="00FFFF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4" name="Pentagon 3"/>
          <p:cNvSpPr/>
          <p:nvPr/>
        </p:nvSpPr>
        <p:spPr>
          <a:xfrm>
            <a:off x="561503" y="206161"/>
            <a:ext cx="1700816" cy="381000"/>
          </a:xfrm>
          <a:prstGeom prst="homePlate">
            <a:avLst/>
          </a:prstGeom>
          <a:solidFill>
            <a:srgbClr val="00206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EXERCISE 13.2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72769" y="1558496"/>
            <a:ext cx="8165592" cy="511450"/>
          </a:xfrm>
          <a:prstGeom prst="roundRect">
            <a:avLst>
              <a:gd name="adj" fmla="val 11614"/>
            </a:avLst>
          </a:prstGeom>
          <a:solidFill>
            <a:srgbClr val="CDAFED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72769" y="1641039"/>
            <a:ext cx="695730" cy="346364"/>
          </a:xfrm>
          <a:prstGeom prst="roundRect">
            <a:avLst>
              <a:gd name="adj" fmla="val 50000"/>
            </a:avLst>
          </a:prstGeom>
          <a:solidFill>
            <a:srgbClr val="FF0000">
              <a:alpha val="50196"/>
            </a:srgbClr>
          </a:solidFill>
          <a:ln>
            <a:solidFill>
              <a:srgbClr val="0033CC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80008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Sol :</a:t>
            </a:r>
          </a:p>
        </p:txBody>
      </p:sp>
      <p:sp>
        <p:nvSpPr>
          <p:cNvPr id="7" name="Rectangle 6"/>
          <p:cNvSpPr/>
          <p:nvPr/>
        </p:nvSpPr>
        <p:spPr>
          <a:xfrm>
            <a:off x="474597" y="682756"/>
            <a:ext cx="5240403" cy="32001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228600" algn="ctr"/>
              </a:tabLst>
            </a:pP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	 </a:t>
            </a: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Which of the following are in inverse proportion 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72769" y="1184222"/>
            <a:ext cx="8165592" cy="360039"/>
          </a:xfrm>
          <a:prstGeom prst="roundRect">
            <a:avLst/>
          </a:prstGeom>
          <a:solidFill>
            <a:srgbClr val="FFFF00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487477" y="1193250"/>
            <a:ext cx="6522923" cy="34879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228600" algn="ctr"/>
              </a:tabLst>
            </a:pPr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4. </a:t>
            </a:r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The time taken for a fixed journey and the speed of the vehicle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63625" y="1616552"/>
            <a:ext cx="6203975" cy="3921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228600" algn="ctr"/>
              </a:tabLst>
            </a:pPr>
            <a:r>
              <a:rPr lang="en-US" sz="1400" b="1" dirty="0">
                <a:solidFill>
                  <a:srgbClr val="6600CC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Time and speed are inverse proportion because if time is less, speed is more.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72769" y="2793624"/>
            <a:ext cx="8165592" cy="365760"/>
          </a:xfrm>
          <a:prstGeom prst="roundRect">
            <a:avLst>
              <a:gd name="adj" fmla="val 11614"/>
            </a:avLst>
          </a:prstGeom>
          <a:solidFill>
            <a:srgbClr val="CDAFED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472769" y="2807587"/>
            <a:ext cx="695730" cy="346364"/>
          </a:xfrm>
          <a:prstGeom prst="roundRect">
            <a:avLst>
              <a:gd name="adj" fmla="val 50000"/>
            </a:avLst>
          </a:prstGeom>
          <a:solidFill>
            <a:srgbClr val="FF0000">
              <a:alpha val="50196"/>
            </a:srgbClr>
          </a:solidFill>
          <a:ln>
            <a:solidFill>
              <a:srgbClr val="0033CC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80008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Sol :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472769" y="2419350"/>
            <a:ext cx="8165592" cy="360039"/>
          </a:xfrm>
          <a:prstGeom prst="roundRect">
            <a:avLst/>
          </a:prstGeom>
          <a:solidFill>
            <a:srgbClr val="FFFF00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87477" y="2428378"/>
            <a:ext cx="7361123" cy="34879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228600" algn="ctr"/>
              </a:tabLst>
            </a:pPr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5. </a:t>
            </a:r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The population of a country and the area of land per person.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263625" y="2783100"/>
            <a:ext cx="6051575" cy="39216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228600" algn="ctr"/>
              </a:tabLst>
            </a:pPr>
            <a:r>
              <a:rPr lang="en-US" sz="1400" b="1" dirty="0">
                <a:solidFill>
                  <a:srgbClr val="6600CC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For more population, less area per person would be required.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1066800" y="3207527"/>
            <a:ext cx="2319087" cy="558023"/>
          </a:xfrm>
          <a:prstGeom prst="roundRect">
            <a:avLst/>
          </a:prstGeom>
          <a:blipFill>
            <a:blip r:embed="rId4" cstate="print"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1400" b="1" kern="0" dirty="0">
                <a:solidFill>
                  <a:srgbClr val="FFFF00"/>
                </a:solidFill>
                <a:latin typeface="Bookman Old Style" pitchFamily="18" charset="0"/>
              </a:rPr>
              <a:t>Hence, it is not a case if inverse variation</a:t>
            </a:r>
          </a:p>
        </p:txBody>
      </p:sp>
    </p:spTree>
    <p:extLst>
      <p:ext uri="{BB962C8B-B14F-4D97-AF65-F5344CB8AC3E}">
        <p14:creationId xmlns:p14="http://schemas.microsoft.com/office/powerpoint/2010/main" val="299355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/>
      <p:bldP spid="11" grpId="0"/>
      <p:bldP spid="22" grpId="0" animBg="1"/>
      <p:bldP spid="23" grpId="0" animBg="1"/>
      <p:bldP spid="24" grpId="0" animBg="1"/>
      <p:bldP spid="25" grpId="0"/>
      <p:bldP spid="26" grpId="0"/>
      <p:bldP spid="27" grpId="0" animBg="1"/>
      <p:bldP spid="27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grupoplascencia.com/img/background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84" y="-67103"/>
            <a:ext cx="9162369" cy="5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472769" y="662743"/>
            <a:ext cx="8165592" cy="924757"/>
          </a:xfrm>
          <a:prstGeom prst="roundRect">
            <a:avLst/>
          </a:prstGeom>
          <a:solidFill>
            <a:srgbClr val="00FFFF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4" name="Pentagon 3"/>
          <p:cNvSpPr/>
          <p:nvPr/>
        </p:nvSpPr>
        <p:spPr>
          <a:xfrm>
            <a:off x="561503" y="206161"/>
            <a:ext cx="1700816" cy="381000"/>
          </a:xfrm>
          <a:prstGeom prst="homePlate">
            <a:avLst/>
          </a:prstGeom>
          <a:solidFill>
            <a:srgbClr val="00206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EXERCISE 13.2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72769" y="2397578"/>
            <a:ext cx="8165592" cy="2525486"/>
          </a:xfrm>
          <a:prstGeom prst="roundRect">
            <a:avLst>
              <a:gd name="adj" fmla="val 11614"/>
            </a:avLst>
          </a:prstGeom>
          <a:solidFill>
            <a:srgbClr val="CDAFED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7770" y="2397578"/>
            <a:ext cx="695730" cy="346364"/>
          </a:xfrm>
          <a:prstGeom prst="roundRect">
            <a:avLst>
              <a:gd name="adj" fmla="val 50000"/>
            </a:avLst>
          </a:prstGeom>
          <a:solidFill>
            <a:srgbClr val="FF0000">
              <a:alpha val="50196"/>
            </a:srgbClr>
          </a:solidFill>
          <a:ln>
            <a:solidFill>
              <a:srgbClr val="0033CC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80008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Sol :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72769" y="1657350"/>
            <a:ext cx="8165592" cy="685800"/>
          </a:xfrm>
          <a:prstGeom prst="roundRect">
            <a:avLst/>
          </a:prstGeom>
          <a:solidFill>
            <a:srgbClr val="FF0066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533400" y="1704674"/>
            <a:ext cx="8005698" cy="594409"/>
            <a:chOff x="727775" y="3110662"/>
            <a:chExt cx="4198687" cy="877319"/>
          </a:xfrm>
        </p:grpSpPr>
        <p:grpSp>
          <p:nvGrpSpPr>
            <p:cNvPr id="56" name="Group 55"/>
            <p:cNvGrpSpPr/>
            <p:nvPr/>
          </p:nvGrpSpPr>
          <p:grpSpPr>
            <a:xfrm>
              <a:off x="736065" y="3129823"/>
              <a:ext cx="4190397" cy="858158"/>
              <a:chOff x="1608683" y="4961701"/>
              <a:chExt cx="2916105" cy="1130898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1611229" y="4973500"/>
                <a:ext cx="2911842" cy="1102123"/>
              </a:xfrm>
              <a:prstGeom prst="rect">
                <a:avLst/>
              </a:prstGeom>
              <a:gradFill flip="none" rotWithShape="1">
                <a:gsLst>
                  <a:gs pos="0">
                    <a:srgbClr val="66FF66">
                      <a:tint val="66000"/>
                      <a:satMod val="160000"/>
                    </a:srgbClr>
                  </a:gs>
                  <a:gs pos="50000">
                    <a:srgbClr val="66FF66">
                      <a:tint val="44500"/>
                      <a:satMod val="160000"/>
                    </a:srgbClr>
                  </a:gs>
                  <a:gs pos="100000">
                    <a:srgbClr val="66FF66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/>
              <a:scene3d>
                <a:camera prst="obliqueTopLeft"/>
                <a:lightRig rig="threePt" dir="t"/>
              </a:scene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itchFamily="18" charset="0"/>
                  <a:ea typeface="+mn-ea"/>
                  <a:cs typeface="+mn-cs"/>
                </a:endParaRPr>
              </a:p>
            </p:txBody>
          </p:sp>
          <p:grpSp>
            <p:nvGrpSpPr>
              <p:cNvPr id="60" name="Group 37"/>
              <p:cNvGrpSpPr/>
              <p:nvPr/>
            </p:nvGrpSpPr>
            <p:grpSpPr>
              <a:xfrm>
                <a:off x="1608683" y="4961701"/>
                <a:ext cx="2916105" cy="1130898"/>
                <a:chOff x="586482" y="1669464"/>
                <a:chExt cx="5178495" cy="664930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586487" y="1676401"/>
                  <a:ext cx="5178490" cy="648010"/>
                </a:xfrm>
                <a:prstGeom prst="rect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1" i="0" u="none" strike="noStrike" kern="0" cap="none" spc="0" normalizeH="0" baseline="0" noProof="0">
                    <a:ln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ookman Old Style" pitchFamily="18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62" name="Straight Connector 61"/>
                <p:cNvCxnSpPr/>
                <p:nvPr/>
              </p:nvCxnSpPr>
              <p:spPr>
                <a:xfrm>
                  <a:off x="586482" y="2000406"/>
                  <a:ext cx="5173842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63" name="Straight Connector 62"/>
                <p:cNvCxnSpPr/>
                <p:nvPr/>
              </p:nvCxnSpPr>
              <p:spPr>
                <a:xfrm rot="5400000">
                  <a:off x="1944826" y="2001532"/>
                  <a:ext cx="664930" cy="79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120" name="Straight Connector 119"/>
                <p:cNvCxnSpPr/>
                <p:nvPr/>
              </p:nvCxnSpPr>
              <p:spPr>
                <a:xfrm rot="5400000">
                  <a:off x="2492367" y="2001532"/>
                  <a:ext cx="664930" cy="79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121" name="Straight Connector 120"/>
                <p:cNvCxnSpPr/>
                <p:nvPr/>
              </p:nvCxnSpPr>
              <p:spPr>
                <a:xfrm rot="5400000">
                  <a:off x="3014994" y="2001532"/>
                  <a:ext cx="664930" cy="79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122" name="Straight Connector 121"/>
                <p:cNvCxnSpPr/>
                <p:nvPr/>
              </p:nvCxnSpPr>
              <p:spPr>
                <a:xfrm rot="5400000">
                  <a:off x="3522256" y="2001532"/>
                  <a:ext cx="664930" cy="79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123" name="Straight Connector 122"/>
                <p:cNvCxnSpPr/>
                <p:nvPr/>
              </p:nvCxnSpPr>
              <p:spPr>
                <a:xfrm rot="5400000">
                  <a:off x="4028207" y="2001532"/>
                  <a:ext cx="664930" cy="79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124" name="Straight Connector 123"/>
                <p:cNvCxnSpPr/>
                <p:nvPr/>
              </p:nvCxnSpPr>
              <p:spPr>
                <a:xfrm rot="5400000">
                  <a:off x="4510323" y="2001532"/>
                  <a:ext cx="664930" cy="79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125" name="Straight Connector 124"/>
                <p:cNvCxnSpPr/>
                <p:nvPr/>
              </p:nvCxnSpPr>
              <p:spPr>
                <a:xfrm rot="5400000">
                  <a:off x="4984043" y="2001532"/>
                  <a:ext cx="664930" cy="79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</p:grpSp>
        </p:grpSp>
        <p:sp>
          <p:nvSpPr>
            <p:cNvPr id="57" name="TextBox 56"/>
            <p:cNvSpPr txBox="1"/>
            <p:nvPr/>
          </p:nvSpPr>
          <p:spPr>
            <a:xfrm>
              <a:off x="727776" y="3110662"/>
              <a:ext cx="1067792" cy="431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Number of winners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46591" y="3110662"/>
              <a:ext cx="152478" cy="45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1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27775" y="3527436"/>
              <a:ext cx="1612421" cy="431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Prize for</a:t>
              </a:r>
              <a:r>
                <a:rPr kumimoji="0" lang="en-US" sz="1300" b="1" i="0" u="none" strike="noStrike" kern="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 each winner (in </a:t>
              </a:r>
              <a:r>
                <a:rPr kumimoji="0" lang="en-US" sz="1300" b="1" i="0" u="none" strike="noStrike" kern="0" cap="none" spc="0" normalizeH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Rs</a:t>
              </a:r>
              <a:r>
                <a:rPr lang="en-US" sz="1300" b="1" kern="0" dirty="0">
                  <a:solidFill>
                    <a:prstClr val="black"/>
                  </a:solidFill>
                  <a:latin typeface="Bookman Old Style" pitchFamily="18" charset="0"/>
                </a:rPr>
                <a:t>.</a:t>
              </a:r>
              <a:r>
                <a:rPr kumimoji="0" lang="en-US" sz="1300" b="1" i="0" u="none" strike="noStrike" kern="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)</a:t>
              </a:r>
              <a:endPara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075316" y="3526805"/>
              <a:ext cx="532222" cy="431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1,00,000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554884" y="3526805"/>
              <a:ext cx="471662" cy="431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50,000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714477" y="3110662"/>
              <a:ext cx="152478" cy="45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2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096710" y="3110662"/>
              <a:ext cx="152478" cy="45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4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507161" y="3110662"/>
              <a:ext cx="152478" cy="45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5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910299" y="3110662"/>
              <a:ext cx="152478" cy="45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8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262085" y="3110662"/>
              <a:ext cx="235005" cy="435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10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4638096" y="3110662"/>
              <a:ext cx="235005" cy="454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20</a:t>
              </a:r>
            </a:p>
          </p:txBody>
        </p:sp>
      </p:grpSp>
      <p:sp>
        <p:nvSpPr>
          <p:cNvPr id="128" name="Rounded Rectangle 127"/>
          <p:cNvSpPr/>
          <p:nvPr/>
        </p:nvSpPr>
        <p:spPr>
          <a:xfrm>
            <a:off x="674115" y="651001"/>
            <a:ext cx="7899386" cy="320040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9" name="Rounded Rectangle 128"/>
          <p:cNvSpPr/>
          <p:nvPr/>
        </p:nvSpPr>
        <p:spPr>
          <a:xfrm>
            <a:off x="699734" y="877918"/>
            <a:ext cx="2164524" cy="320040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596" y="683659"/>
            <a:ext cx="8163765" cy="85526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228600" algn="ctr"/>
              </a:tabLst>
            </a:pP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	 </a:t>
            </a: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In a television game show, the prize money of </a:t>
            </a:r>
            <a:r>
              <a:rPr lang="en-US" sz="1400" b="1" dirty="0" err="1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. 1,00,000 is to be divided equally </a:t>
            </a:r>
            <a:b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</a:b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   amongst the winners. Compete the following table and find whether the prize </a:t>
            </a:r>
            <a:b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</a:b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   money given to an individual winner is directly or inversely proportional to the   </a:t>
            </a:r>
            <a:b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</a:b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   number of winners ?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5112634" y="702942"/>
            <a:ext cx="2977862" cy="1055608"/>
          </a:xfrm>
          <a:prstGeom prst="roundRect">
            <a:avLst/>
          </a:prstGeom>
          <a:solidFill>
            <a:sysClr val="window" lastClr="FFFFFF"/>
          </a:solidFill>
          <a:ln w="38100"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  <a:ea typeface="Cambria Math" panose="02040503050406030204" pitchFamily="18" charset="0"/>
              </a:rPr>
              <a:t>Which are the two quantities that are varying ?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Bookman Old Style" pitchFamily="18" charset="0"/>
              <a:ea typeface="Cambria Math" panose="02040503050406030204" pitchFamily="18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5000856" y="1250846"/>
            <a:ext cx="1389383" cy="461665"/>
            <a:chOff x="8829819" y="2829337"/>
            <a:chExt cx="1849259" cy="558615"/>
          </a:xfrm>
        </p:grpSpPr>
        <p:sp>
          <p:nvSpPr>
            <p:cNvPr id="132" name="Rounded Rectangle 131"/>
            <p:cNvSpPr/>
            <p:nvPr/>
          </p:nvSpPr>
          <p:spPr>
            <a:xfrm>
              <a:off x="8919240" y="2881629"/>
              <a:ext cx="1661879" cy="452921"/>
            </a:xfrm>
            <a:prstGeom prst="roundRect">
              <a:avLst/>
            </a:prstGeom>
            <a:solidFill>
              <a:srgbClr val="FFCC66"/>
            </a:solidFill>
            <a:ln w="19050" cap="flat" cmpd="sng" algn="ctr">
              <a:solidFill>
                <a:srgbClr val="FF0066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r"/>
            </a:scene3d>
            <a:sp3d prstMaterial="matte"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8829819" y="2829337"/>
              <a:ext cx="1849259" cy="5586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  <a:ea typeface="Cambria Math" panose="02040503050406030204" pitchFamily="18" charset="0"/>
                </a:rPr>
                <a:t>Number of winners</a:t>
              </a: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6726028" y="1250844"/>
            <a:ext cx="1574501" cy="461665"/>
            <a:chOff x="9085056" y="2868297"/>
            <a:chExt cx="2095653" cy="558617"/>
          </a:xfrm>
        </p:grpSpPr>
        <p:sp>
          <p:nvSpPr>
            <p:cNvPr id="135" name="Rounded Rectangle 134"/>
            <p:cNvSpPr/>
            <p:nvPr/>
          </p:nvSpPr>
          <p:spPr>
            <a:xfrm>
              <a:off x="9269850" y="2920187"/>
              <a:ext cx="1755427" cy="496135"/>
            </a:xfrm>
            <a:prstGeom prst="roundRect">
              <a:avLst/>
            </a:prstGeom>
            <a:solidFill>
              <a:srgbClr val="FFCC66"/>
            </a:solidFill>
            <a:ln w="19050" cap="flat" cmpd="sng" algn="ctr">
              <a:solidFill>
                <a:srgbClr val="FF0066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r"/>
            </a:scene3d>
            <a:sp3d prstMaterial="matte"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9085056" y="2868297"/>
              <a:ext cx="2095653" cy="558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  <a:ea typeface="Cambria Math" panose="02040503050406030204" pitchFamily="18" charset="0"/>
                </a:rPr>
                <a:t>Prize for each winner (in </a:t>
              </a: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  <a:ea typeface="Cambria Math" panose="02040503050406030204" pitchFamily="18" charset="0"/>
                </a:rPr>
                <a:t>Rs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  <a:ea typeface="Cambria Math" panose="02040503050406030204" pitchFamily="18" charset="0"/>
                </a:rPr>
                <a:t>.)</a:t>
              </a:r>
            </a:p>
          </p:txBody>
        </p:sp>
      </p:grpSp>
      <p:sp>
        <p:nvSpPr>
          <p:cNvPr id="137" name="Rectangle 136"/>
          <p:cNvSpPr/>
          <p:nvPr/>
        </p:nvSpPr>
        <p:spPr>
          <a:xfrm>
            <a:off x="6283117" y="1313613"/>
            <a:ext cx="5778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</a:rPr>
              <a:t>And</a:t>
            </a:r>
          </a:p>
        </p:txBody>
      </p:sp>
      <p:grpSp>
        <p:nvGrpSpPr>
          <p:cNvPr id="163" name="Group 162"/>
          <p:cNvGrpSpPr/>
          <p:nvPr/>
        </p:nvGrpSpPr>
        <p:grpSpPr>
          <a:xfrm>
            <a:off x="4822327" y="1703070"/>
            <a:ext cx="3694382" cy="307777"/>
            <a:chOff x="2470069" y="3612957"/>
            <a:chExt cx="3694382" cy="307777"/>
          </a:xfrm>
        </p:grpSpPr>
        <p:sp>
          <p:nvSpPr>
            <p:cNvPr id="164" name="Rounded Rectangle 163"/>
            <p:cNvSpPr/>
            <p:nvPr/>
          </p:nvSpPr>
          <p:spPr>
            <a:xfrm>
              <a:off x="2470069" y="3668437"/>
              <a:ext cx="3694382" cy="248002"/>
            </a:xfrm>
            <a:prstGeom prst="roundRect">
              <a:avLst/>
            </a:prstGeom>
            <a:gradFill flip="none" rotWithShape="1">
              <a:gsLst>
                <a:gs pos="0">
                  <a:srgbClr val="CC66FF">
                    <a:tint val="66000"/>
                    <a:satMod val="160000"/>
                  </a:srgbClr>
                </a:gs>
                <a:gs pos="50000">
                  <a:srgbClr val="CC66FF">
                    <a:tint val="44500"/>
                    <a:satMod val="160000"/>
                  </a:srgbClr>
                </a:gs>
                <a:gs pos="100000">
                  <a:srgbClr val="CC66FF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2648791" y="3612957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rgbClr val="0000FF"/>
                  </a:solidFill>
                  <a:latin typeface="Bookman Old Style" pitchFamily="18" charset="0"/>
                </a:rPr>
                <a:t>x</a:t>
              </a:r>
              <a:r>
                <a:rPr lang="en-US" sz="1400" b="1" baseline="-25000" dirty="0">
                  <a:solidFill>
                    <a:srgbClr val="0000FF"/>
                  </a:solidFill>
                  <a:latin typeface="Bookman Old Style" pitchFamily="18" charset="0"/>
                </a:rPr>
                <a:t>1</a:t>
              </a: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3444780" y="3612957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rgbClr val="0000FF"/>
                  </a:solidFill>
                  <a:latin typeface="Bookman Old Style" pitchFamily="18" charset="0"/>
                </a:rPr>
                <a:t>x</a:t>
              </a:r>
              <a:r>
                <a:rPr lang="en-US" sz="1400" b="1" baseline="-25000" dirty="0">
                  <a:solidFill>
                    <a:srgbClr val="0000FF"/>
                  </a:solidFill>
                  <a:latin typeface="Bookman Old Style" pitchFamily="18" charset="0"/>
                </a:rPr>
                <a:t>2</a:t>
              </a: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4203620" y="3612957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rgbClr val="0000FF"/>
                  </a:solidFill>
                  <a:latin typeface="Bookman Old Style" pitchFamily="18" charset="0"/>
                </a:rPr>
                <a:t>x</a:t>
              </a:r>
              <a:r>
                <a:rPr lang="en-US" sz="1400" b="1" baseline="-25000" dirty="0">
                  <a:solidFill>
                    <a:srgbClr val="0000FF"/>
                  </a:solidFill>
                  <a:latin typeface="Bookman Old Style" pitchFamily="18" charset="0"/>
                </a:rPr>
                <a:t>3</a:t>
              </a: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4938649" y="3612957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rgbClr val="0000FF"/>
                  </a:solidFill>
                  <a:latin typeface="Bookman Old Style" pitchFamily="18" charset="0"/>
                </a:rPr>
                <a:t>x</a:t>
              </a:r>
              <a:r>
                <a:rPr lang="en-US" sz="1400" b="1" baseline="-25000" dirty="0">
                  <a:solidFill>
                    <a:srgbClr val="0000FF"/>
                  </a:solidFill>
                  <a:latin typeface="Bookman Old Style" pitchFamily="18" charset="0"/>
                </a:rPr>
                <a:t>4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5648913" y="3612957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rgbClr val="0000FF"/>
                  </a:solidFill>
                  <a:latin typeface="Bookman Old Style" pitchFamily="18" charset="0"/>
                </a:rPr>
                <a:t>x</a:t>
              </a:r>
              <a:r>
                <a:rPr lang="en-US" sz="1400" b="1" baseline="-25000" dirty="0">
                  <a:solidFill>
                    <a:srgbClr val="0000FF"/>
                  </a:solidFill>
                  <a:latin typeface="Bookman Old Style" pitchFamily="18" charset="0"/>
                </a:rPr>
                <a:t>5</a:t>
              </a:r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4822327" y="1962150"/>
            <a:ext cx="3694176" cy="307777"/>
            <a:chOff x="3315710" y="3612957"/>
            <a:chExt cx="3694176" cy="307777"/>
          </a:xfrm>
        </p:grpSpPr>
        <p:sp>
          <p:nvSpPr>
            <p:cNvPr id="171" name="Rounded Rectangle 170"/>
            <p:cNvSpPr/>
            <p:nvPr/>
          </p:nvSpPr>
          <p:spPr>
            <a:xfrm>
              <a:off x="3315710" y="3668437"/>
              <a:ext cx="3694176" cy="248002"/>
            </a:xfrm>
            <a:prstGeom prst="roundRect">
              <a:avLst/>
            </a:prstGeom>
            <a:gradFill flip="none" rotWithShape="1">
              <a:gsLst>
                <a:gs pos="0">
                  <a:srgbClr val="CC66FF">
                    <a:tint val="66000"/>
                    <a:satMod val="160000"/>
                  </a:srgbClr>
                </a:gs>
                <a:gs pos="50000">
                  <a:srgbClr val="CC66FF">
                    <a:tint val="44500"/>
                    <a:satMod val="160000"/>
                  </a:srgbClr>
                </a:gs>
                <a:gs pos="100000">
                  <a:srgbClr val="CC66FF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3520269" y="3612957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rgbClr val="0000FF"/>
                  </a:solidFill>
                  <a:latin typeface="Bookman Old Style" pitchFamily="18" charset="0"/>
                </a:rPr>
                <a:t>y</a:t>
              </a:r>
              <a:r>
                <a:rPr lang="en-US" sz="1400" b="1" baseline="-25000" dirty="0">
                  <a:solidFill>
                    <a:srgbClr val="0000FF"/>
                  </a:solidFill>
                  <a:latin typeface="Bookman Old Style" pitchFamily="18" charset="0"/>
                </a:rPr>
                <a:t>1</a:t>
              </a: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4282269" y="3612957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rgbClr val="0000FF"/>
                  </a:solidFill>
                  <a:latin typeface="Bookman Old Style" pitchFamily="18" charset="0"/>
                </a:rPr>
                <a:t>y</a:t>
              </a:r>
              <a:r>
                <a:rPr lang="en-US" sz="1400" b="1" baseline="-25000" dirty="0">
                  <a:solidFill>
                    <a:srgbClr val="0000FF"/>
                  </a:solidFill>
                  <a:latin typeface="Bookman Old Style" pitchFamily="18" charset="0"/>
                </a:rPr>
                <a:t>2</a:t>
              </a: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5083940" y="3612957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rgbClr val="0000FF"/>
                  </a:solidFill>
                  <a:latin typeface="Bookman Old Style" pitchFamily="18" charset="0"/>
                </a:rPr>
                <a:t>y</a:t>
              </a:r>
              <a:r>
                <a:rPr lang="en-US" sz="1400" b="1" baseline="-25000" dirty="0">
                  <a:solidFill>
                    <a:srgbClr val="0000FF"/>
                  </a:solidFill>
                  <a:latin typeface="Bookman Old Style" pitchFamily="18" charset="0"/>
                </a:rPr>
                <a:t>3</a:t>
              </a:r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5831669" y="3612957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rgbClr val="0000FF"/>
                  </a:solidFill>
                  <a:latin typeface="Bookman Old Style" pitchFamily="18" charset="0"/>
                </a:rPr>
                <a:t>y</a:t>
              </a:r>
              <a:r>
                <a:rPr lang="en-US" sz="1400" b="1" baseline="-25000" dirty="0">
                  <a:solidFill>
                    <a:srgbClr val="0000FF"/>
                  </a:solidFill>
                  <a:latin typeface="Bookman Old Style" pitchFamily="18" charset="0"/>
                </a:rPr>
                <a:t>4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6517469" y="3612957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rgbClr val="0000FF"/>
                  </a:solidFill>
                  <a:latin typeface="Bookman Old Style" pitchFamily="18" charset="0"/>
                </a:rPr>
                <a:t>y</a:t>
              </a:r>
              <a:r>
                <a:rPr lang="en-US" sz="1400" b="1" baseline="-25000" dirty="0">
                  <a:solidFill>
                    <a:srgbClr val="0000FF"/>
                  </a:solidFill>
                  <a:latin typeface="Bookman Old Style" pitchFamily="18" charset="0"/>
                </a:rPr>
                <a:t>5</a:t>
              </a:r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4892321" y="3257550"/>
            <a:ext cx="2977862" cy="578882"/>
          </a:xfrm>
          <a:prstGeom prst="roundRect">
            <a:avLst/>
          </a:prstGeom>
          <a:solidFill>
            <a:srgbClr val="FDF4CF"/>
          </a:solidFill>
          <a:ln w="28575">
            <a:solidFill>
              <a:srgbClr val="FF33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lvl="0" algn="ctr">
              <a:defRPr kumimoji="0" sz="1400" b="1" i="0" u="none" strike="noStrike" kern="0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ookman Old Style" pitchFamily="18" charset="0"/>
                <a:ea typeface="Cambria Math" panose="02040503050406030204" pitchFamily="18" charset="0"/>
              </a:defRPr>
            </a:lvl1pPr>
          </a:lstStyle>
          <a:p>
            <a:r>
              <a:rPr lang="en-US" dirty="0"/>
              <a:t>And the prize of each winner represented by </a:t>
            </a:r>
            <a:r>
              <a:rPr lang="en-US" i="1" dirty="0"/>
              <a:t>y</a:t>
            </a:r>
            <a:r>
              <a:rPr lang="en-US" baseline="-25000" dirty="0"/>
              <a:t>1</a:t>
            </a:r>
            <a:r>
              <a:rPr lang="en-US" dirty="0"/>
              <a:t>, </a:t>
            </a:r>
            <a:r>
              <a:rPr lang="en-US" i="1" dirty="0"/>
              <a:t>y</a:t>
            </a:r>
            <a:r>
              <a:rPr lang="en-US" baseline="-25000" dirty="0"/>
              <a:t>2</a:t>
            </a:r>
            <a:r>
              <a:rPr lang="en-US" dirty="0"/>
              <a:t>, </a:t>
            </a:r>
            <a:r>
              <a:rPr lang="en-US" i="1" dirty="0"/>
              <a:t>y</a:t>
            </a:r>
            <a:r>
              <a:rPr lang="en-US" baseline="-25000" dirty="0"/>
              <a:t>3</a:t>
            </a:r>
          </a:p>
        </p:txBody>
      </p:sp>
      <p:sp>
        <p:nvSpPr>
          <p:cNvPr id="80" name="Rounded Rectangle 79"/>
          <p:cNvSpPr/>
          <p:nvPr/>
        </p:nvSpPr>
        <p:spPr>
          <a:xfrm>
            <a:off x="5978257" y="2403302"/>
            <a:ext cx="2427850" cy="58163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Therefore this is a case of direct variation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6446320" y="2423735"/>
            <a:ext cx="1842320" cy="55167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Therefore we will take the product</a:t>
            </a:r>
          </a:p>
        </p:txBody>
      </p:sp>
      <p:sp>
        <p:nvSpPr>
          <p:cNvPr id="145" name="Rounded Rectangle 144"/>
          <p:cNvSpPr/>
          <p:nvPr/>
        </p:nvSpPr>
        <p:spPr>
          <a:xfrm>
            <a:off x="6191846" y="2737673"/>
            <a:ext cx="1966951" cy="55340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Let us reduce it to the lowest form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1435688" y="2425133"/>
            <a:ext cx="6207650" cy="307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dk1"/>
                </a:solidFill>
                <a:latin typeface="Bookman Old Style" pitchFamily="18" charset="0"/>
                <a:ea typeface="Cambria Math" panose="020405030504060302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1400" dirty="0"/>
              <a:t>If more the numbers of winners, less is the prize money.</a:t>
            </a:r>
          </a:p>
        </p:txBody>
      </p:sp>
      <p:sp>
        <p:nvSpPr>
          <p:cNvPr id="187" name="Rounded Rectangle 186"/>
          <p:cNvSpPr/>
          <p:nvPr/>
        </p:nvSpPr>
        <p:spPr>
          <a:xfrm>
            <a:off x="4552798" y="2770115"/>
            <a:ext cx="1311262" cy="264141"/>
          </a:xfrm>
          <a:prstGeom prst="roundRect">
            <a:avLst/>
          </a:prstGeom>
          <a:solidFill>
            <a:srgbClr val="66FFFF"/>
          </a:solidFill>
          <a:ln w="19050">
            <a:solidFill>
              <a:srgbClr val="FF006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/>
              <p:cNvSpPr txBox="1"/>
              <p:nvPr/>
            </p:nvSpPr>
            <p:spPr>
              <a:xfrm>
                <a:off x="4725955" y="2732910"/>
                <a:ext cx="3529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=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88" name="TextBox 1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955" y="2732910"/>
                <a:ext cx="352982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/>
              <p:cNvSpPr txBox="1"/>
              <p:nvPr/>
            </p:nvSpPr>
            <p:spPr>
              <a:xfrm>
                <a:off x="5036795" y="2732910"/>
                <a:ext cx="2968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89" name="TextBox 1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795" y="2732910"/>
                <a:ext cx="296876" cy="33855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/>
              <p:cNvSpPr txBox="1"/>
              <p:nvPr/>
            </p:nvSpPr>
            <p:spPr>
              <a:xfrm>
                <a:off x="5140710" y="2737673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1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sz="1400" b="1" i="0" baseline="-25000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1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90" name="TextBox 1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0710" y="2737673"/>
                <a:ext cx="431528" cy="307777"/>
              </a:xfrm>
              <a:prstGeom prst="rect">
                <a:avLst/>
              </a:prstGeom>
              <a:blipFill rotWithShape="1">
                <a:blip r:embed="rId6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/>
              <p:cNvSpPr txBox="1"/>
              <p:nvPr/>
            </p:nvSpPr>
            <p:spPr>
              <a:xfrm>
                <a:off x="5373655" y="2737673"/>
                <a:ext cx="3529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=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91" name="TextBox 1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655" y="2737673"/>
                <a:ext cx="352982" cy="30777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TextBox 191"/>
              <p:cNvSpPr txBox="1"/>
              <p:nvPr/>
            </p:nvSpPr>
            <p:spPr>
              <a:xfrm>
                <a:off x="4493010" y="2737673"/>
                <a:ext cx="4347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1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1400" b="1" i="0" baseline="-25000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1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92" name="TextBox 1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010" y="2737673"/>
                <a:ext cx="434734" cy="30777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/>
              <p:cNvSpPr txBox="1"/>
              <p:nvPr/>
            </p:nvSpPr>
            <p:spPr>
              <a:xfrm>
                <a:off x="4912413" y="2737673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4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93" name="TextBox 1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413" y="2737673"/>
                <a:ext cx="364202" cy="30777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/>
              <p:cNvSpPr txBox="1"/>
              <p:nvPr/>
            </p:nvSpPr>
            <p:spPr>
              <a:xfrm>
                <a:off x="5560113" y="2737673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?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94" name="TextBox 1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113" y="2737673"/>
                <a:ext cx="364202" cy="30777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Rounded Rectangle 199"/>
              <p:cNvSpPr/>
              <p:nvPr/>
            </p:nvSpPr>
            <p:spPr>
              <a:xfrm>
                <a:off x="5109414" y="1677895"/>
                <a:ext cx="237038" cy="361474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ln w="3175"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effectLst>
                            <a:glow rad="88900">
                              <a:srgbClr val="000000"/>
                            </a:glow>
                            <a:innerShdw blurRad="63500" dist="50800" dir="13500000">
                              <a:prstClr val="black">
                                <a:alpha val="50000"/>
                              </a:prstClr>
                            </a:innerShdw>
                          </a:effectLst>
                          <a:latin typeface="Bookman Old Style" pitchFamily="18" charset="0"/>
                        </a:rPr>
                        <m:t>4</m:t>
                      </m:r>
                    </m:oMath>
                  </m:oMathPara>
                </a14:m>
                <a:endParaRPr lang="en-US" sz="1400" b="1" dirty="0">
                  <a:ln w="3175">
                    <a:solidFill>
                      <a:srgbClr val="FF0000"/>
                    </a:solidFill>
                  </a:ln>
                  <a:solidFill>
                    <a:srgbClr val="FF0000"/>
                  </a:solidFill>
                  <a:effectLst>
                    <a:glow rad="88900">
                      <a:srgbClr val="000000"/>
                    </a:glow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200" name="Rounded Rectangle 1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414" y="1677895"/>
                <a:ext cx="237038" cy="361474"/>
              </a:xfrm>
              <a:prstGeom prst="roundRect">
                <a:avLst/>
              </a:prstGeom>
              <a:blipFill rotWithShape="1">
                <a:blip r:embed="rId11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Rounded Rectangle 200"/>
              <p:cNvSpPr/>
              <p:nvPr/>
            </p:nvSpPr>
            <p:spPr>
              <a:xfrm>
                <a:off x="5077616" y="1952476"/>
                <a:ext cx="237038" cy="361474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  <a:effectLst>
                            <a:glow rad="139700">
                              <a:srgbClr val="FFFF00"/>
                            </a:glow>
                          </a:effectLst>
                          <a:latin typeface="Bookman Old Style" pitchFamily="18" charset="0"/>
                        </a:rPr>
                        <m:t>?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effectLst>
                    <a:glow rad="139700">
                      <a:srgbClr val="FFFF00"/>
                    </a:glow>
                  </a:effectLst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201" name="Rounded Rectangle 2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616" y="1952476"/>
                <a:ext cx="237038" cy="361474"/>
              </a:xfrm>
              <a:prstGeom prst="roundRect">
                <a:avLst/>
              </a:prstGeom>
              <a:blipFill rotWithShape="1"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1" name="Rectangle 220"/>
          <p:cNvSpPr/>
          <p:nvPr/>
        </p:nvSpPr>
        <p:spPr>
          <a:xfrm>
            <a:off x="5024599" y="1725101"/>
            <a:ext cx="343169" cy="267062"/>
          </a:xfrm>
          <a:prstGeom prst="rect">
            <a:avLst/>
          </a:prstGeom>
          <a:noFill/>
          <a:ln w="12700"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n w="3175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glow rad="88900">
                    <a:srgbClr val="000000"/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Bookman Old Style" pitchFamily="18" charset="0"/>
              </a:rPr>
              <a:t>4</a:t>
            </a:r>
          </a:p>
        </p:txBody>
      </p:sp>
      <p:sp>
        <p:nvSpPr>
          <p:cNvPr id="222" name="Rectangle 221"/>
          <p:cNvSpPr/>
          <p:nvPr/>
        </p:nvSpPr>
        <p:spPr>
          <a:xfrm>
            <a:off x="1399777" y="2843230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23" name="Rectangle 222"/>
          <p:cNvSpPr/>
          <p:nvPr/>
        </p:nvSpPr>
        <p:spPr>
          <a:xfrm>
            <a:off x="1803308" y="2843230"/>
            <a:ext cx="3738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anose="02050604050505020204" pitchFamily="18" charset="0"/>
              </a:rPr>
              <a:t>x</a:t>
            </a:r>
            <a:r>
              <a:rPr lang="en-US" sz="1400" b="1" baseline="-25000" dirty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Rectangle 223"/>
              <p:cNvSpPr/>
              <p:nvPr/>
            </p:nvSpPr>
            <p:spPr>
              <a:xfrm>
                <a:off x="1991575" y="2843230"/>
                <a:ext cx="3529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224" name="Rectangle 2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75" y="2843230"/>
                <a:ext cx="352982" cy="307777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" name="Rectangle 224"/>
          <p:cNvSpPr/>
          <p:nvPr/>
        </p:nvSpPr>
        <p:spPr>
          <a:xfrm>
            <a:off x="2226022" y="2843230"/>
            <a:ext cx="3738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anose="02050604050505020204" pitchFamily="18" charset="0"/>
              </a:rPr>
              <a:t>y</a:t>
            </a:r>
            <a:r>
              <a:rPr lang="en-US" sz="1400" b="1" baseline="-25000" dirty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</a:p>
        </p:txBody>
      </p:sp>
      <p:sp>
        <p:nvSpPr>
          <p:cNvPr id="226" name="Rectangle 225"/>
          <p:cNvSpPr/>
          <p:nvPr/>
        </p:nvSpPr>
        <p:spPr>
          <a:xfrm>
            <a:off x="2563313" y="2843230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=</a:t>
            </a:r>
          </a:p>
        </p:txBody>
      </p:sp>
      <p:sp>
        <p:nvSpPr>
          <p:cNvPr id="227" name="Rectangle 226"/>
          <p:cNvSpPr/>
          <p:nvPr/>
        </p:nvSpPr>
        <p:spPr>
          <a:xfrm>
            <a:off x="2786713" y="2843230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Rectangle 227"/>
              <p:cNvSpPr/>
              <p:nvPr/>
            </p:nvSpPr>
            <p:spPr>
              <a:xfrm>
                <a:off x="2944050" y="2843230"/>
                <a:ext cx="3529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228" name="Rectangle 2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4050" y="2843230"/>
                <a:ext cx="352982" cy="307777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9" name="Rectangle 228"/>
          <p:cNvSpPr/>
          <p:nvPr/>
        </p:nvSpPr>
        <p:spPr>
          <a:xfrm>
            <a:off x="3159447" y="2843230"/>
            <a:ext cx="8963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100000</a:t>
            </a:r>
          </a:p>
        </p:txBody>
      </p:sp>
      <p:sp>
        <p:nvSpPr>
          <p:cNvPr id="230" name="Rectangle 229"/>
          <p:cNvSpPr/>
          <p:nvPr/>
        </p:nvSpPr>
        <p:spPr>
          <a:xfrm>
            <a:off x="1399777" y="3677125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31" name="Rectangle 230"/>
          <p:cNvSpPr/>
          <p:nvPr/>
        </p:nvSpPr>
        <p:spPr>
          <a:xfrm>
            <a:off x="2226022" y="3677126"/>
            <a:ext cx="3706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anose="02050604050505020204" pitchFamily="18" charset="0"/>
              </a:rPr>
              <a:t>y</a:t>
            </a:r>
            <a:r>
              <a:rPr lang="en-US" sz="1400" b="1" baseline="-25000" dirty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32" name="Rectangle 231"/>
          <p:cNvSpPr/>
          <p:nvPr/>
        </p:nvSpPr>
        <p:spPr>
          <a:xfrm>
            <a:off x="2563313" y="3677126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=</a:t>
            </a:r>
          </a:p>
        </p:txBody>
      </p:sp>
      <p:sp>
        <p:nvSpPr>
          <p:cNvPr id="233" name="Rectangle 232"/>
          <p:cNvSpPr/>
          <p:nvPr/>
        </p:nvSpPr>
        <p:spPr>
          <a:xfrm>
            <a:off x="2786713" y="3571238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Rectangle 233"/>
              <p:cNvSpPr/>
              <p:nvPr/>
            </p:nvSpPr>
            <p:spPr>
              <a:xfrm>
                <a:off x="2974980" y="3571238"/>
                <a:ext cx="3529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234" name="Rectangle 2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980" y="3571238"/>
                <a:ext cx="352982" cy="307777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5" name="Rectangle 234"/>
          <p:cNvSpPr/>
          <p:nvPr/>
        </p:nvSpPr>
        <p:spPr>
          <a:xfrm>
            <a:off x="3190377" y="3571238"/>
            <a:ext cx="8963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100000</a:t>
            </a:r>
          </a:p>
        </p:txBody>
      </p:sp>
      <p:cxnSp>
        <p:nvCxnSpPr>
          <p:cNvPr id="236" name="Straight Connector 235"/>
          <p:cNvCxnSpPr/>
          <p:nvPr/>
        </p:nvCxnSpPr>
        <p:spPr>
          <a:xfrm>
            <a:off x="2906737" y="3831014"/>
            <a:ext cx="108907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Rectangle 236"/>
          <p:cNvSpPr/>
          <p:nvPr/>
        </p:nvSpPr>
        <p:spPr>
          <a:xfrm>
            <a:off x="3296626" y="3781900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4</a:t>
            </a:r>
          </a:p>
        </p:txBody>
      </p:sp>
      <p:sp>
        <p:nvSpPr>
          <p:cNvPr id="238" name="Rectangle 237"/>
          <p:cNvSpPr/>
          <p:nvPr/>
        </p:nvSpPr>
        <p:spPr>
          <a:xfrm>
            <a:off x="2226022" y="4030337"/>
            <a:ext cx="3706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anose="02050604050505020204" pitchFamily="18" charset="0"/>
              </a:rPr>
              <a:t>y</a:t>
            </a:r>
            <a:r>
              <a:rPr lang="en-US" sz="1400" b="1" baseline="-25000" dirty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39" name="Rectangle 238"/>
          <p:cNvSpPr/>
          <p:nvPr/>
        </p:nvSpPr>
        <p:spPr>
          <a:xfrm>
            <a:off x="2563313" y="4030337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=</a:t>
            </a:r>
          </a:p>
        </p:txBody>
      </p:sp>
      <p:sp>
        <p:nvSpPr>
          <p:cNvPr id="240" name="Rectangle 239"/>
          <p:cNvSpPr/>
          <p:nvPr/>
        </p:nvSpPr>
        <p:spPr>
          <a:xfrm>
            <a:off x="2786713" y="4053886"/>
            <a:ext cx="777777" cy="284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25000</a:t>
            </a:r>
          </a:p>
        </p:txBody>
      </p:sp>
      <p:sp>
        <p:nvSpPr>
          <p:cNvPr id="241" name="TextBox 240"/>
          <p:cNvSpPr txBox="1"/>
          <p:nvPr/>
        </p:nvSpPr>
        <p:spPr>
          <a:xfrm>
            <a:off x="1368788" y="4305775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242" name="Rounded Rectangle 241"/>
          <p:cNvSpPr/>
          <p:nvPr/>
        </p:nvSpPr>
        <p:spPr>
          <a:xfrm>
            <a:off x="2261825" y="4345829"/>
            <a:ext cx="1366169" cy="251806"/>
          </a:xfrm>
          <a:prstGeom prst="roundRect">
            <a:avLst/>
          </a:prstGeom>
          <a:gradFill flip="none" rotWithShape="1">
            <a:gsLst>
              <a:gs pos="0">
                <a:srgbClr val="00FFFF">
                  <a:tint val="66000"/>
                  <a:satMod val="160000"/>
                </a:srgbClr>
              </a:gs>
              <a:gs pos="29000">
                <a:srgbClr val="00FFFF">
                  <a:tint val="44500"/>
                  <a:satMod val="160000"/>
                </a:srgbClr>
              </a:gs>
              <a:gs pos="100000">
                <a:srgbClr val="00FFFF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>
            <a:solidFill>
              <a:srgbClr val="CC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43" name="Rectangle 242"/>
          <p:cNvSpPr/>
          <p:nvPr/>
        </p:nvSpPr>
        <p:spPr>
          <a:xfrm>
            <a:off x="2235200" y="4305775"/>
            <a:ext cx="14366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srgbClr val="0000FF"/>
                </a:solidFill>
                <a:latin typeface="Bookman Old Style" pitchFamily="18" charset="0"/>
              </a:rPr>
              <a:t>y</a:t>
            </a:r>
            <a:r>
              <a:rPr lang="en-US" sz="1400" b="1" baseline="-25000" dirty="0">
                <a:solidFill>
                  <a:srgbClr val="0000FF"/>
                </a:solidFill>
                <a:latin typeface="Bookman Old Style" pitchFamily="18" charset="0"/>
              </a:rPr>
              <a:t>1</a:t>
            </a:r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</a:rPr>
              <a:t>  =   25,000</a:t>
            </a:r>
          </a:p>
        </p:txBody>
      </p:sp>
      <p:cxnSp>
        <p:nvCxnSpPr>
          <p:cNvPr id="245" name="Straight Connector 244"/>
          <p:cNvCxnSpPr/>
          <p:nvPr/>
        </p:nvCxnSpPr>
        <p:spPr>
          <a:xfrm flipH="1">
            <a:off x="3351914" y="3907044"/>
            <a:ext cx="178150" cy="700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Rectangle 245"/>
          <p:cNvSpPr/>
          <p:nvPr/>
        </p:nvSpPr>
        <p:spPr>
          <a:xfrm>
            <a:off x="3475580" y="3852035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247" name="Straight Connector 246"/>
          <p:cNvCxnSpPr/>
          <p:nvPr/>
        </p:nvCxnSpPr>
        <p:spPr>
          <a:xfrm flipH="1">
            <a:off x="3330542" y="3679876"/>
            <a:ext cx="621836" cy="8564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Rectangle 247"/>
          <p:cNvSpPr/>
          <p:nvPr/>
        </p:nvSpPr>
        <p:spPr>
          <a:xfrm>
            <a:off x="3970934" y="3529516"/>
            <a:ext cx="64953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25000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53" name="Rectangle 252"/>
          <p:cNvSpPr/>
          <p:nvPr/>
        </p:nvSpPr>
        <p:spPr>
          <a:xfrm>
            <a:off x="1399777" y="4030337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54" name="Rectangle 253"/>
          <p:cNvSpPr/>
          <p:nvPr/>
        </p:nvSpPr>
        <p:spPr>
          <a:xfrm>
            <a:off x="1399777" y="3234921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55" name="Rectangle 254"/>
          <p:cNvSpPr/>
          <p:nvPr/>
        </p:nvSpPr>
        <p:spPr>
          <a:xfrm>
            <a:off x="1803308" y="3234921"/>
            <a:ext cx="3064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4</a:t>
            </a:r>
            <a:endParaRPr lang="en-US" sz="1400" b="1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Rectangle 255"/>
              <p:cNvSpPr/>
              <p:nvPr/>
            </p:nvSpPr>
            <p:spPr>
              <a:xfrm>
                <a:off x="1991575" y="3234921"/>
                <a:ext cx="3529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256" name="Rectangle 2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75" y="3234921"/>
                <a:ext cx="352982" cy="307777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7" name="Rectangle 256"/>
          <p:cNvSpPr/>
          <p:nvPr/>
        </p:nvSpPr>
        <p:spPr>
          <a:xfrm>
            <a:off x="2226022" y="3234921"/>
            <a:ext cx="3738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anose="02050604050505020204" pitchFamily="18" charset="0"/>
              </a:rPr>
              <a:t>y</a:t>
            </a:r>
            <a:r>
              <a:rPr lang="en-US" sz="1400" b="1" baseline="-25000" dirty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</a:p>
        </p:txBody>
      </p:sp>
      <p:sp>
        <p:nvSpPr>
          <p:cNvPr id="258" name="Rectangle 257"/>
          <p:cNvSpPr/>
          <p:nvPr/>
        </p:nvSpPr>
        <p:spPr>
          <a:xfrm>
            <a:off x="2563313" y="323492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=</a:t>
            </a:r>
          </a:p>
        </p:txBody>
      </p:sp>
      <p:sp>
        <p:nvSpPr>
          <p:cNvPr id="259" name="Rectangle 258"/>
          <p:cNvSpPr/>
          <p:nvPr/>
        </p:nvSpPr>
        <p:spPr>
          <a:xfrm>
            <a:off x="2786713" y="3234921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Rectangle 259"/>
              <p:cNvSpPr/>
              <p:nvPr/>
            </p:nvSpPr>
            <p:spPr>
              <a:xfrm>
                <a:off x="2944050" y="3234921"/>
                <a:ext cx="3529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260" name="Rectangle 2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4050" y="3234921"/>
                <a:ext cx="352982" cy="307777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1" name="Rectangle 260"/>
          <p:cNvSpPr/>
          <p:nvPr/>
        </p:nvSpPr>
        <p:spPr>
          <a:xfrm>
            <a:off x="3159447" y="3234921"/>
            <a:ext cx="8963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100000</a:t>
            </a:r>
          </a:p>
        </p:txBody>
      </p:sp>
      <p:sp>
        <p:nvSpPr>
          <p:cNvPr id="244" name="Curved Up Arrow 243"/>
          <p:cNvSpPr/>
          <p:nvPr/>
        </p:nvSpPr>
        <p:spPr>
          <a:xfrm>
            <a:off x="2392151" y="3484195"/>
            <a:ext cx="1058236" cy="143330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4821510" y="2004932"/>
            <a:ext cx="735614" cy="267062"/>
          </a:xfrm>
          <a:prstGeom prst="rect">
            <a:avLst/>
          </a:prstGeom>
          <a:solidFill>
            <a:srgbClr val="990099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3175">
                  <a:solidFill>
                    <a:schemeClr val="bg1"/>
                  </a:solidFill>
                </a:ln>
                <a:solidFill>
                  <a:srgbClr val="FFFF00"/>
                </a:solidFill>
                <a:effectLst>
                  <a:glow rad="88900">
                    <a:srgbClr val="000000"/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Bookman Old Style" pitchFamily="18" charset="0"/>
              </a:rPr>
              <a:t>𝟐𝟓𝟎𝟎𝟎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892321" y="2570760"/>
            <a:ext cx="2977862" cy="578882"/>
          </a:xfrm>
          <a:prstGeom prst="roundRect">
            <a:avLst/>
          </a:prstGeom>
          <a:solidFill>
            <a:srgbClr val="FDF4CF"/>
          </a:solidFill>
          <a:ln w="28575">
            <a:solidFill>
              <a:srgbClr val="FF33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lvl="0" algn="ctr">
              <a:defRPr kumimoji="0" sz="1400" b="1" i="0" u="none" strike="noStrike" kern="0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ookman Old Style" pitchFamily="18" charset="0"/>
                <a:ea typeface="Cambria Math" panose="02040503050406030204" pitchFamily="18" charset="0"/>
              </a:defRPr>
            </a:lvl1pPr>
          </a:lstStyle>
          <a:p>
            <a:r>
              <a:rPr lang="en-US" dirty="0"/>
              <a:t>Let the number of winners be represented by </a:t>
            </a:r>
            <a:r>
              <a:rPr lang="en-US" i="1" dirty="0"/>
              <a:t>x</a:t>
            </a:r>
            <a:r>
              <a:rPr lang="en-US" baseline="-25000" dirty="0"/>
              <a:t>1</a:t>
            </a:r>
            <a:r>
              <a:rPr lang="en-US" dirty="0"/>
              <a:t>, </a:t>
            </a:r>
            <a:r>
              <a:rPr lang="en-US" i="1" dirty="0"/>
              <a:t>x</a:t>
            </a:r>
            <a:r>
              <a:rPr lang="en-US" baseline="-25000" dirty="0"/>
              <a:t>2</a:t>
            </a:r>
            <a:r>
              <a:rPr lang="en-US" dirty="0"/>
              <a:t>, </a:t>
            </a:r>
            <a:r>
              <a:rPr lang="en-US" i="1" dirty="0"/>
              <a:t>x</a:t>
            </a:r>
            <a:r>
              <a:rPr lang="en-US" baseline="-25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2101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 tmFilter="0, 0; .2, .5; .8, .5; 1, 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6" dur="250" autoRev="1" fill="hold"/>
                                        <p:tgtEl>
                                          <p:spTgt spid="2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500"/>
                            </p:stCondLst>
                            <p:childTnLst>
                              <p:par>
                                <p:cTn id="1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500"/>
                            </p:stCondLst>
                            <p:childTnLst>
                              <p:par>
                                <p:cTn id="1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"/>
                            </p:stCondLst>
                            <p:childTnLst>
                              <p:par>
                                <p:cTn id="1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9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9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4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9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4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9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4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7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500"/>
                            </p:stCondLst>
                            <p:childTnLst>
                              <p:par>
                                <p:cTn id="32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0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2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500"/>
                            </p:stCondLst>
                            <p:childTnLst>
                              <p:par>
                                <p:cTn id="3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6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1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500"/>
                            </p:stCondLst>
                            <p:childTnLst>
                              <p:par>
                                <p:cTn id="3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5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1000"/>
                            </p:stCondLst>
                            <p:childTnLst>
                              <p:par>
                                <p:cTn id="357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8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9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5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0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5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0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5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0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1" fill="hold">
                            <p:stCondLst>
                              <p:cond delay="500"/>
                            </p:stCondLst>
                            <p:childTnLst>
                              <p:par>
                                <p:cTn id="3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4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1" dur="500" tmFilter="0, 0; .2, .5; .8, .5; 1, 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2" dur="250" autoRev="1" fill="hold"/>
                                        <p:tgtEl>
                                          <p:spTgt spid="1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  <p:bldP spid="128" grpId="0" animBg="1"/>
      <p:bldP spid="128" grpId="1" animBg="1"/>
      <p:bldP spid="129" grpId="0" animBg="1"/>
      <p:bldP spid="129" grpId="1" animBg="1"/>
      <p:bldP spid="7" grpId="0"/>
      <p:bldP spid="130" grpId="0" animBg="1"/>
      <p:bldP spid="130" grpId="1" animBg="1"/>
      <p:bldP spid="137" grpId="0"/>
      <p:bldP spid="137" grpId="1"/>
      <p:bldP spid="78" grpId="0" animBg="1"/>
      <p:bldP spid="78" grpId="1" animBg="1"/>
      <p:bldP spid="80" grpId="0" animBg="1"/>
      <p:bldP spid="80" grpId="1" animBg="1"/>
      <p:bldP spid="81" grpId="0" animBg="1"/>
      <p:bldP spid="81" grpId="1" animBg="1"/>
      <p:bldP spid="145" grpId="0" animBg="1"/>
      <p:bldP spid="145" grpId="1" animBg="1"/>
      <p:bldP spid="177" grpId="0" animBg="1"/>
      <p:bldP spid="187" grpId="0" animBg="1"/>
      <p:bldP spid="188" grpId="0"/>
      <p:bldP spid="189" grpId="0"/>
      <p:bldP spid="190" grpId="0"/>
      <p:bldP spid="191" grpId="0"/>
      <p:bldP spid="192" grpId="0"/>
      <p:bldP spid="193" grpId="0"/>
      <p:bldP spid="194" grpId="0"/>
      <p:bldP spid="200" grpId="0"/>
      <p:bldP spid="200" grpId="1"/>
      <p:bldP spid="201" grpId="0"/>
      <p:bldP spid="201" grpId="1"/>
      <p:bldP spid="221" grpId="0"/>
      <p:bldP spid="221" grpId="1"/>
      <p:bldP spid="221" grpId="2"/>
      <p:bldP spid="222" grpId="0"/>
      <p:bldP spid="223" grpId="0"/>
      <p:bldP spid="224" grpId="0"/>
      <p:bldP spid="225" grpId="0"/>
      <p:bldP spid="226" grpId="0"/>
      <p:bldP spid="227" grpId="0"/>
      <p:bldP spid="228" grpId="0"/>
      <p:bldP spid="229" grpId="0"/>
      <p:bldP spid="230" grpId="0"/>
      <p:bldP spid="231" grpId="0"/>
      <p:bldP spid="232" grpId="0"/>
      <p:bldP spid="233" grpId="0"/>
      <p:bldP spid="234" grpId="0"/>
      <p:bldP spid="235" grpId="0"/>
      <p:bldP spid="237" grpId="0"/>
      <p:bldP spid="238" grpId="0"/>
      <p:bldP spid="239" grpId="0"/>
      <p:bldP spid="240" grpId="0"/>
      <p:bldP spid="241" grpId="0"/>
      <p:bldP spid="242" grpId="0" animBg="1"/>
      <p:bldP spid="243" grpId="0"/>
      <p:bldP spid="246" grpId="0"/>
      <p:bldP spid="248" grpId="0"/>
      <p:bldP spid="253" grpId="0"/>
      <p:bldP spid="254" grpId="0"/>
      <p:bldP spid="255" grpId="0"/>
      <p:bldP spid="256" grpId="0"/>
      <p:bldP spid="257" grpId="0"/>
      <p:bldP spid="258" grpId="0"/>
      <p:bldP spid="259" grpId="0"/>
      <p:bldP spid="260" grpId="0"/>
      <p:bldP spid="261" grpId="0"/>
      <p:bldP spid="244" grpId="0" animBg="1"/>
      <p:bldP spid="244" grpId="1" animBg="1"/>
      <p:bldP spid="150" grpId="0" animBg="1"/>
      <p:bldP spid="150" grpId="1" animBg="1"/>
      <p:bldP spid="77" grpId="0" animBg="1"/>
      <p:bldP spid="77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grupoplascencia.com/img/background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84" y="-67103"/>
            <a:ext cx="9162369" cy="5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472769" y="662743"/>
            <a:ext cx="8165592" cy="924757"/>
          </a:xfrm>
          <a:prstGeom prst="roundRect">
            <a:avLst/>
          </a:prstGeom>
          <a:solidFill>
            <a:srgbClr val="00FFFF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4" name="Pentagon 3"/>
          <p:cNvSpPr/>
          <p:nvPr/>
        </p:nvSpPr>
        <p:spPr>
          <a:xfrm>
            <a:off x="561503" y="206161"/>
            <a:ext cx="1700816" cy="381000"/>
          </a:xfrm>
          <a:prstGeom prst="homePlate">
            <a:avLst/>
          </a:prstGeom>
          <a:solidFill>
            <a:srgbClr val="00206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EXERCISE 13.2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72769" y="2397578"/>
            <a:ext cx="8165592" cy="2525486"/>
          </a:xfrm>
          <a:prstGeom prst="roundRect">
            <a:avLst>
              <a:gd name="adj" fmla="val 11614"/>
            </a:avLst>
          </a:prstGeom>
          <a:solidFill>
            <a:srgbClr val="CDAFED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7770" y="2397578"/>
            <a:ext cx="695730" cy="346364"/>
          </a:xfrm>
          <a:prstGeom prst="roundRect">
            <a:avLst>
              <a:gd name="adj" fmla="val 50000"/>
            </a:avLst>
          </a:prstGeom>
          <a:solidFill>
            <a:srgbClr val="FF0000">
              <a:alpha val="50196"/>
            </a:srgbClr>
          </a:solidFill>
          <a:ln>
            <a:solidFill>
              <a:srgbClr val="0033CC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80008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Sol :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72769" y="1657350"/>
            <a:ext cx="8165592" cy="685800"/>
          </a:xfrm>
          <a:prstGeom prst="roundRect">
            <a:avLst/>
          </a:prstGeom>
          <a:solidFill>
            <a:srgbClr val="FF0066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533400" y="1704674"/>
            <a:ext cx="8005698" cy="594409"/>
            <a:chOff x="727775" y="3110662"/>
            <a:chExt cx="4198687" cy="877319"/>
          </a:xfrm>
        </p:grpSpPr>
        <p:grpSp>
          <p:nvGrpSpPr>
            <p:cNvPr id="56" name="Group 55"/>
            <p:cNvGrpSpPr/>
            <p:nvPr/>
          </p:nvGrpSpPr>
          <p:grpSpPr>
            <a:xfrm>
              <a:off x="736065" y="3129823"/>
              <a:ext cx="4190397" cy="858158"/>
              <a:chOff x="1608683" y="4961701"/>
              <a:chExt cx="2916105" cy="1130898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1611229" y="4973500"/>
                <a:ext cx="2911842" cy="1102123"/>
              </a:xfrm>
              <a:prstGeom prst="rect">
                <a:avLst/>
              </a:prstGeom>
              <a:gradFill flip="none" rotWithShape="1">
                <a:gsLst>
                  <a:gs pos="0">
                    <a:srgbClr val="66FF66">
                      <a:tint val="66000"/>
                      <a:satMod val="160000"/>
                    </a:srgbClr>
                  </a:gs>
                  <a:gs pos="50000">
                    <a:srgbClr val="66FF66">
                      <a:tint val="44500"/>
                      <a:satMod val="160000"/>
                    </a:srgbClr>
                  </a:gs>
                  <a:gs pos="100000">
                    <a:srgbClr val="66FF66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/>
              <a:scene3d>
                <a:camera prst="obliqueTopLeft"/>
                <a:lightRig rig="threePt" dir="t"/>
              </a:scene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itchFamily="18" charset="0"/>
                  <a:ea typeface="+mn-ea"/>
                  <a:cs typeface="+mn-cs"/>
                </a:endParaRPr>
              </a:p>
            </p:txBody>
          </p:sp>
          <p:grpSp>
            <p:nvGrpSpPr>
              <p:cNvPr id="60" name="Group 37"/>
              <p:cNvGrpSpPr/>
              <p:nvPr/>
            </p:nvGrpSpPr>
            <p:grpSpPr>
              <a:xfrm>
                <a:off x="1608683" y="4961701"/>
                <a:ext cx="2916105" cy="1130898"/>
                <a:chOff x="586482" y="1669464"/>
                <a:chExt cx="5178495" cy="664930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586487" y="1676401"/>
                  <a:ext cx="5178490" cy="648010"/>
                </a:xfrm>
                <a:prstGeom prst="rect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1" i="0" u="none" strike="noStrike" kern="0" cap="none" spc="0" normalizeH="0" baseline="0" noProof="0">
                    <a:ln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ookman Old Style" pitchFamily="18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62" name="Straight Connector 61"/>
                <p:cNvCxnSpPr/>
                <p:nvPr/>
              </p:nvCxnSpPr>
              <p:spPr>
                <a:xfrm>
                  <a:off x="586482" y="2000406"/>
                  <a:ext cx="5173842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63" name="Straight Connector 62"/>
                <p:cNvCxnSpPr/>
                <p:nvPr/>
              </p:nvCxnSpPr>
              <p:spPr>
                <a:xfrm rot="5400000">
                  <a:off x="1944826" y="2001532"/>
                  <a:ext cx="664930" cy="79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120" name="Straight Connector 119"/>
                <p:cNvCxnSpPr/>
                <p:nvPr/>
              </p:nvCxnSpPr>
              <p:spPr>
                <a:xfrm rot="5400000">
                  <a:off x="2492367" y="2001532"/>
                  <a:ext cx="664930" cy="79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121" name="Straight Connector 120"/>
                <p:cNvCxnSpPr/>
                <p:nvPr/>
              </p:nvCxnSpPr>
              <p:spPr>
                <a:xfrm rot="5400000">
                  <a:off x="3014994" y="2001532"/>
                  <a:ext cx="664930" cy="79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122" name="Straight Connector 121"/>
                <p:cNvCxnSpPr/>
                <p:nvPr/>
              </p:nvCxnSpPr>
              <p:spPr>
                <a:xfrm rot="5400000">
                  <a:off x="3522256" y="2001532"/>
                  <a:ext cx="664930" cy="79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123" name="Straight Connector 122"/>
                <p:cNvCxnSpPr/>
                <p:nvPr/>
              </p:nvCxnSpPr>
              <p:spPr>
                <a:xfrm rot="5400000">
                  <a:off x="4028207" y="2001532"/>
                  <a:ext cx="664930" cy="79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124" name="Straight Connector 123"/>
                <p:cNvCxnSpPr/>
                <p:nvPr/>
              </p:nvCxnSpPr>
              <p:spPr>
                <a:xfrm rot="5400000">
                  <a:off x="4510323" y="2001532"/>
                  <a:ext cx="664930" cy="79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125" name="Straight Connector 124"/>
                <p:cNvCxnSpPr/>
                <p:nvPr/>
              </p:nvCxnSpPr>
              <p:spPr>
                <a:xfrm rot="5400000">
                  <a:off x="4984043" y="2001532"/>
                  <a:ext cx="664930" cy="79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</p:grpSp>
        </p:grpSp>
        <p:sp>
          <p:nvSpPr>
            <p:cNvPr id="57" name="TextBox 56"/>
            <p:cNvSpPr txBox="1"/>
            <p:nvPr/>
          </p:nvSpPr>
          <p:spPr>
            <a:xfrm>
              <a:off x="727776" y="3110662"/>
              <a:ext cx="1067792" cy="431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Number of winners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46591" y="3110662"/>
              <a:ext cx="152478" cy="45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1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27775" y="3527436"/>
              <a:ext cx="1612421" cy="431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Prize for</a:t>
              </a:r>
              <a:r>
                <a:rPr kumimoji="0" lang="en-US" sz="1300" b="1" i="0" u="none" strike="noStrike" kern="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 each winner (in </a:t>
              </a:r>
              <a:r>
                <a:rPr kumimoji="0" lang="en-US" sz="1300" b="1" i="0" u="none" strike="noStrike" kern="0" cap="none" spc="0" normalizeH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Rs</a:t>
              </a:r>
              <a:r>
                <a:rPr lang="en-US" sz="1300" b="1" kern="0" dirty="0">
                  <a:solidFill>
                    <a:prstClr val="black"/>
                  </a:solidFill>
                  <a:latin typeface="Bookman Old Style" pitchFamily="18" charset="0"/>
                </a:rPr>
                <a:t>.</a:t>
              </a:r>
              <a:r>
                <a:rPr kumimoji="0" lang="en-US" sz="1300" b="1" i="0" u="none" strike="noStrike" kern="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)</a:t>
              </a:r>
              <a:endPara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075316" y="3526805"/>
              <a:ext cx="532222" cy="431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1,00,000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554884" y="3526805"/>
              <a:ext cx="471662" cy="431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50,000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714477" y="3110662"/>
              <a:ext cx="152478" cy="45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2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096710" y="3110662"/>
              <a:ext cx="152478" cy="45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4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507161" y="3110662"/>
              <a:ext cx="152478" cy="45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5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910299" y="3110662"/>
              <a:ext cx="152478" cy="45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8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262085" y="3110662"/>
              <a:ext cx="235005" cy="435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10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4638096" y="3110662"/>
              <a:ext cx="235005" cy="454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20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474596" y="683659"/>
            <a:ext cx="8163765" cy="85526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228600" algn="ctr"/>
              </a:tabLst>
            </a:pP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	 </a:t>
            </a: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In a television game show, the prize money of </a:t>
            </a:r>
            <a:r>
              <a:rPr lang="en-US" sz="1400" b="1" dirty="0" err="1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. 1,00,000 is to be divided equally </a:t>
            </a:r>
            <a:b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</a:b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   amongst the winners. Compete the following table and find whether the prize </a:t>
            </a:r>
            <a:b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</a:b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   money given to an individual winner is directly or inversely proportional to the   </a:t>
            </a:r>
            <a:b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</a:b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   number of winners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Rounded Rectangle 200"/>
              <p:cNvSpPr/>
              <p:nvPr/>
            </p:nvSpPr>
            <p:spPr>
              <a:xfrm>
                <a:off x="5077616" y="1952476"/>
                <a:ext cx="237038" cy="361474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  <a:effectLst>
                            <a:glow rad="139700">
                              <a:srgbClr val="FFFF00"/>
                            </a:glow>
                          </a:effectLst>
                          <a:latin typeface="Bookman Old Style" pitchFamily="18" charset="0"/>
                        </a:rPr>
                        <m:t>?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effectLst>
                    <a:glow rad="139700">
                      <a:srgbClr val="FFFF00"/>
                    </a:glow>
                  </a:effectLst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201" name="Rounded Rectangle 2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616" y="1952476"/>
                <a:ext cx="237038" cy="361474"/>
              </a:xfrm>
              <a:prstGeom prst="round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Rectangle 149"/>
          <p:cNvSpPr/>
          <p:nvPr/>
        </p:nvSpPr>
        <p:spPr>
          <a:xfrm>
            <a:off x="4821510" y="2004932"/>
            <a:ext cx="735614" cy="267062"/>
          </a:xfrm>
          <a:prstGeom prst="rect">
            <a:avLst/>
          </a:prstGeom>
          <a:solidFill>
            <a:srgbClr val="990099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3175">
                  <a:solidFill>
                    <a:schemeClr val="bg1"/>
                  </a:solidFill>
                </a:ln>
                <a:solidFill>
                  <a:srgbClr val="FFFF00"/>
                </a:solidFill>
                <a:effectLst>
                  <a:glow rad="88900">
                    <a:srgbClr val="000000"/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Bookman Old Style" pitchFamily="18" charset="0"/>
              </a:rPr>
              <a:t>𝟐𝟓𝟎𝟎𝟎</a:t>
            </a:r>
          </a:p>
        </p:txBody>
      </p:sp>
      <p:sp>
        <p:nvSpPr>
          <p:cNvPr id="117" name="Rounded Rectangle 116"/>
          <p:cNvSpPr/>
          <p:nvPr/>
        </p:nvSpPr>
        <p:spPr>
          <a:xfrm>
            <a:off x="6143166" y="2422362"/>
            <a:ext cx="2427850" cy="58163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Therefore this is a case of direct variation</a:t>
            </a:r>
          </a:p>
        </p:txBody>
      </p:sp>
      <p:sp>
        <p:nvSpPr>
          <p:cNvPr id="118" name="Rounded Rectangle 117"/>
          <p:cNvSpPr/>
          <p:nvPr/>
        </p:nvSpPr>
        <p:spPr>
          <a:xfrm>
            <a:off x="6611229" y="2442795"/>
            <a:ext cx="1842320" cy="55167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Therefore we will take the product</a:t>
            </a:r>
          </a:p>
        </p:txBody>
      </p:sp>
      <p:sp>
        <p:nvSpPr>
          <p:cNvPr id="119" name="Rounded Rectangle 118"/>
          <p:cNvSpPr/>
          <p:nvPr/>
        </p:nvSpPr>
        <p:spPr>
          <a:xfrm>
            <a:off x="6604065" y="2441841"/>
            <a:ext cx="1966951" cy="55340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Let us reduce it to the lowest form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1537097" y="2444193"/>
            <a:ext cx="6207650" cy="307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dk1"/>
                </a:solidFill>
                <a:latin typeface="Bookman Old Style" pitchFamily="18" charset="0"/>
                <a:ea typeface="Cambria Math" panose="020405030504060302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1400" dirty="0"/>
              <a:t>If more the numbers of winners, less is the prize money.</a:t>
            </a:r>
          </a:p>
        </p:txBody>
      </p:sp>
      <p:sp>
        <p:nvSpPr>
          <p:cNvPr id="139" name="Rounded Rectangle 138"/>
          <p:cNvSpPr/>
          <p:nvPr/>
        </p:nvSpPr>
        <p:spPr>
          <a:xfrm>
            <a:off x="4654207" y="2789175"/>
            <a:ext cx="1311262" cy="264141"/>
          </a:xfrm>
          <a:prstGeom prst="roundRect">
            <a:avLst/>
          </a:prstGeom>
          <a:solidFill>
            <a:srgbClr val="66FFFF"/>
          </a:solidFill>
          <a:ln w="19050">
            <a:solidFill>
              <a:srgbClr val="FF006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/>
              <p:cNvSpPr txBox="1"/>
              <p:nvPr/>
            </p:nvSpPr>
            <p:spPr>
              <a:xfrm>
                <a:off x="4827364" y="2751970"/>
                <a:ext cx="3529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=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40" name="TextBox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364" y="2751970"/>
                <a:ext cx="352982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/>
              <p:cNvSpPr txBox="1"/>
              <p:nvPr/>
            </p:nvSpPr>
            <p:spPr>
              <a:xfrm>
                <a:off x="5138204" y="2751970"/>
                <a:ext cx="2968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41" name="TextBox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204" y="2751970"/>
                <a:ext cx="296876" cy="33855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TextBox 141"/>
          <p:cNvSpPr txBox="1"/>
          <p:nvPr/>
        </p:nvSpPr>
        <p:spPr>
          <a:xfrm>
            <a:off x="5242119" y="2728158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latin typeface="Bookman Old Style" pitchFamily="18" charset="0"/>
              </a:rPr>
              <a:t>y</a:t>
            </a:r>
            <a:r>
              <a:rPr lang="en-US" sz="1400" b="1" baseline="-25000" dirty="0">
                <a:solidFill>
                  <a:schemeClr val="tx1"/>
                </a:solidFill>
                <a:latin typeface="Bookman Old Style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/>
              <p:cNvSpPr txBox="1"/>
              <p:nvPr/>
            </p:nvSpPr>
            <p:spPr>
              <a:xfrm>
                <a:off x="5475064" y="2756733"/>
                <a:ext cx="3529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=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43" name="TextBox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064" y="2756733"/>
                <a:ext cx="352982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TextBox 143"/>
          <p:cNvSpPr txBox="1"/>
          <p:nvPr/>
        </p:nvSpPr>
        <p:spPr>
          <a:xfrm>
            <a:off x="4613469" y="2728158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latin typeface="Bookman Old Style" pitchFamily="18" charset="0"/>
              </a:rPr>
              <a:t>x</a:t>
            </a:r>
            <a:r>
              <a:rPr lang="en-US" sz="1400" b="1" baseline="-25000" dirty="0">
                <a:solidFill>
                  <a:schemeClr val="tx1"/>
                </a:solidFill>
                <a:latin typeface="Bookman Old Style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/>
              <p:cNvSpPr txBox="1"/>
              <p:nvPr/>
            </p:nvSpPr>
            <p:spPr>
              <a:xfrm>
                <a:off x="5013822" y="2756733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5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46" name="TextBox 1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822" y="2756733"/>
                <a:ext cx="364202" cy="30777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/>
              <p:cNvSpPr txBox="1"/>
              <p:nvPr/>
            </p:nvSpPr>
            <p:spPr>
              <a:xfrm>
                <a:off x="5661522" y="2756733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?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47" name="TextBox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522" y="2756733"/>
                <a:ext cx="364202" cy="30777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ounded Rectangle 147"/>
              <p:cNvSpPr/>
              <p:nvPr/>
            </p:nvSpPr>
            <p:spPr>
              <a:xfrm>
                <a:off x="5886910" y="1678793"/>
                <a:ext cx="237038" cy="361474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ln w="3175"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effectLst>
                            <a:glow rad="88900">
                              <a:srgbClr val="000000"/>
                            </a:glow>
                            <a:innerShdw blurRad="63500" dist="50800" dir="13500000">
                              <a:prstClr val="black">
                                <a:alpha val="50000"/>
                              </a:prstClr>
                            </a:innerShdw>
                          </a:effectLst>
                          <a:latin typeface="Bookman Old Style" pitchFamily="18" charset="0"/>
                        </a:rPr>
                        <m:t>5</m:t>
                      </m:r>
                    </m:oMath>
                  </m:oMathPara>
                </a14:m>
                <a:endParaRPr lang="en-US" sz="1400" b="1" dirty="0">
                  <a:ln w="3175">
                    <a:solidFill>
                      <a:srgbClr val="FF0000"/>
                    </a:solidFill>
                  </a:ln>
                  <a:solidFill>
                    <a:srgbClr val="FF0000"/>
                  </a:solidFill>
                  <a:effectLst>
                    <a:glow rad="88900">
                      <a:srgbClr val="000000"/>
                    </a:glow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48" name="Rounded Rectangle 1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910" y="1678793"/>
                <a:ext cx="237038" cy="361474"/>
              </a:xfrm>
              <a:prstGeom prst="roundRect">
                <a:avLst/>
              </a:prstGeom>
              <a:blipFill rotWithShape="1">
                <a:blip r:embed="rId9"/>
                <a:stretch>
                  <a:fillRect l="-1639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Rectangle 148"/>
          <p:cNvSpPr/>
          <p:nvPr/>
        </p:nvSpPr>
        <p:spPr>
          <a:xfrm>
            <a:off x="1501186" y="2862290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1904717" y="2862290"/>
            <a:ext cx="3738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anose="02050604050505020204" pitchFamily="18" charset="0"/>
              </a:rPr>
              <a:t>x</a:t>
            </a:r>
            <a:r>
              <a:rPr lang="en-US" sz="1400" b="1" baseline="-25000" dirty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/>
              <p:cNvSpPr/>
              <p:nvPr/>
            </p:nvSpPr>
            <p:spPr>
              <a:xfrm>
                <a:off x="2092984" y="2862290"/>
                <a:ext cx="3529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152" name="Rectangle 1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984" y="2862290"/>
                <a:ext cx="352982" cy="30777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Rectangle 152"/>
          <p:cNvSpPr/>
          <p:nvPr/>
        </p:nvSpPr>
        <p:spPr>
          <a:xfrm>
            <a:off x="2327431" y="2862290"/>
            <a:ext cx="3738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anose="02050604050505020204" pitchFamily="18" charset="0"/>
              </a:rPr>
              <a:t>y</a:t>
            </a:r>
            <a:r>
              <a:rPr lang="en-US" sz="1400" b="1" baseline="-25000" dirty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2664722" y="2862290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=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2888122" y="2862290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Rectangle 155"/>
              <p:cNvSpPr/>
              <p:nvPr/>
            </p:nvSpPr>
            <p:spPr>
              <a:xfrm>
                <a:off x="3045459" y="2862290"/>
                <a:ext cx="3529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156" name="Rectangle 1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459" y="2862290"/>
                <a:ext cx="352982" cy="30777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7" name="Rectangle 156"/>
          <p:cNvSpPr/>
          <p:nvPr/>
        </p:nvSpPr>
        <p:spPr>
          <a:xfrm>
            <a:off x="3260856" y="2862290"/>
            <a:ext cx="8963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100000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1501186" y="3696185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2327431" y="3641725"/>
            <a:ext cx="3706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anose="02050604050505020204" pitchFamily="18" charset="0"/>
              </a:rPr>
              <a:t>y</a:t>
            </a:r>
            <a:r>
              <a:rPr lang="en-US" sz="1400" b="1" baseline="-25000" dirty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2664722" y="3696186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=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2888122" y="3590298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Rectangle 161"/>
              <p:cNvSpPr/>
              <p:nvPr/>
            </p:nvSpPr>
            <p:spPr>
              <a:xfrm>
                <a:off x="3076389" y="3590298"/>
                <a:ext cx="3529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162" name="Rectangle 1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389" y="3590298"/>
                <a:ext cx="352982" cy="30777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8" name="Rectangle 177"/>
          <p:cNvSpPr/>
          <p:nvPr/>
        </p:nvSpPr>
        <p:spPr>
          <a:xfrm>
            <a:off x="3291786" y="3590298"/>
            <a:ext cx="8963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100000</a:t>
            </a:r>
          </a:p>
        </p:txBody>
      </p:sp>
      <p:cxnSp>
        <p:nvCxnSpPr>
          <p:cNvPr id="179" name="Straight Connector 178"/>
          <p:cNvCxnSpPr/>
          <p:nvPr/>
        </p:nvCxnSpPr>
        <p:spPr>
          <a:xfrm>
            <a:off x="3008146" y="3850074"/>
            <a:ext cx="108907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ectangle 179"/>
          <p:cNvSpPr/>
          <p:nvPr/>
        </p:nvSpPr>
        <p:spPr>
          <a:xfrm>
            <a:off x="3398035" y="3800960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5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2327431" y="4030347"/>
            <a:ext cx="3706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anose="02050604050505020204" pitchFamily="18" charset="0"/>
              </a:rPr>
              <a:t>y</a:t>
            </a:r>
            <a:r>
              <a:rPr lang="en-US" sz="1400" b="1" baseline="-25000" dirty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2" name="Rectangle 181"/>
          <p:cNvSpPr/>
          <p:nvPr/>
        </p:nvSpPr>
        <p:spPr>
          <a:xfrm>
            <a:off x="2664722" y="4049397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=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2888122" y="4072946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20000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1470197" y="4324835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185" name="Rounded Rectangle 184"/>
          <p:cNvSpPr/>
          <p:nvPr/>
        </p:nvSpPr>
        <p:spPr>
          <a:xfrm>
            <a:off x="2392454" y="4355364"/>
            <a:ext cx="1368242" cy="251806"/>
          </a:xfrm>
          <a:prstGeom prst="roundRect">
            <a:avLst/>
          </a:prstGeom>
          <a:gradFill flip="none" rotWithShape="1">
            <a:gsLst>
              <a:gs pos="0">
                <a:srgbClr val="00FFFF">
                  <a:tint val="66000"/>
                  <a:satMod val="160000"/>
                </a:srgbClr>
              </a:gs>
              <a:gs pos="29000">
                <a:srgbClr val="00FFFF">
                  <a:tint val="44500"/>
                  <a:satMod val="160000"/>
                </a:srgbClr>
              </a:gs>
              <a:gs pos="100000">
                <a:srgbClr val="00FFFF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>
            <a:solidFill>
              <a:srgbClr val="CC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2354338" y="4324835"/>
            <a:ext cx="14366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srgbClr val="0000FF"/>
                </a:solidFill>
                <a:latin typeface="Bookman Old Style" pitchFamily="18" charset="0"/>
              </a:rPr>
              <a:t>y</a:t>
            </a:r>
            <a:r>
              <a:rPr lang="en-US" sz="1400" b="1" baseline="-25000" dirty="0">
                <a:solidFill>
                  <a:srgbClr val="0000FF"/>
                </a:solidFill>
                <a:latin typeface="Bookman Old Style" pitchFamily="18" charset="0"/>
              </a:rPr>
              <a:t>1</a:t>
            </a:r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</a:rPr>
              <a:t>  =   20,000</a:t>
            </a:r>
          </a:p>
        </p:txBody>
      </p:sp>
      <p:cxnSp>
        <p:nvCxnSpPr>
          <p:cNvPr id="195" name="Straight Connector 194"/>
          <p:cNvCxnSpPr/>
          <p:nvPr/>
        </p:nvCxnSpPr>
        <p:spPr>
          <a:xfrm flipH="1">
            <a:off x="3453323" y="3926104"/>
            <a:ext cx="178150" cy="700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Rectangle 195"/>
          <p:cNvSpPr/>
          <p:nvPr/>
        </p:nvSpPr>
        <p:spPr>
          <a:xfrm>
            <a:off x="3576989" y="3871095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197" name="Straight Connector 196"/>
          <p:cNvCxnSpPr/>
          <p:nvPr/>
        </p:nvCxnSpPr>
        <p:spPr>
          <a:xfrm flipH="1">
            <a:off x="3431951" y="3698936"/>
            <a:ext cx="621836" cy="8564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Rectangle 197"/>
          <p:cNvSpPr/>
          <p:nvPr/>
        </p:nvSpPr>
        <p:spPr>
          <a:xfrm>
            <a:off x="4072343" y="3548576"/>
            <a:ext cx="64953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20000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1501186" y="4049397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2" name="Rectangle 201"/>
          <p:cNvSpPr/>
          <p:nvPr/>
        </p:nvSpPr>
        <p:spPr>
          <a:xfrm>
            <a:off x="1501186" y="3253981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3" name="Rectangle 202"/>
          <p:cNvSpPr/>
          <p:nvPr/>
        </p:nvSpPr>
        <p:spPr>
          <a:xfrm>
            <a:off x="1904717" y="3253981"/>
            <a:ext cx="3064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5</a:t>
            </a:r>
            <a:endParaRPr lang="en-US" sz="1400" b="1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Rectangle 203"/>
              <p:cNvSpPr/>
              <p:nvPr/>
            </p:nvSpPr>
            <p:spPr>
              <a:xfrm>
                <a:off x="2092984" y="3253981"/>
                <a:ext cx="3529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204" name="Rectangle 2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984" y="3253981"/>
                <a:ext cx="352982" cy="30777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5" name="Rectangle 204"/>
          <p:cNvSpPr/>
          <p:nvPr/>
        </p:nvSpPr>
        <p:spPr>
          <a:xfrm>
            <a:off x="2327431" y="3219056"/>
            <a:ext cx="3738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anose="02050604050505020204" pitchFamily="18" charset="0"/>
              </a:rPr>
              <a:t>y</a:t>
            </a:r>
            <a:r>
              <a:rPr lang="en-US" sz="1400" b="1" baseline="-25000" dirty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</a:p>
        </p:txBody>
      </p:sp>
      <p:sp>
        <p:nvSpPr>
          <p:cNvPr id="206" name="Rectangle 205"/>
          <p:cNvSpPr/>
          <p:nvPr/>
        </p:nvSpPr>
        <p:spPr>
          <a:xfrm>
            <a:off x="2664722" y="325398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=</a:t>
            </a:r>
          </a:p>
        </p:txBody>
      </p:sp>
      <p:sp>
        <p:nvSpPr>
          <p:cNvPr id="207" name="Rectangle 206"/>
          <p:cNvSpPr/>
          <p:nvPr/>
        </p:nvSpPr>
        <p:spPr>
          <a:xfrm>
            <a:off x="2888122" y="3253981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Rectangle 207"/>
              <p:cNvSpPr/>
              <p:nvPr/>
            </p:nvSpPr>
            <p:spPr>
              <a:xfrm>
                <a:off x="3045459" y="3253981"/>
                <a:ext cx="3529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208" name="Rectangle 2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459" y="3253981"/>
                <a:ext cx="352982" cy="30777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" name="Rectangle 208"/>
          <p:cNvSpPr/>
          <p:nvPr/>
        </p:nvSpPr>
        <p:spPr>
          <a:xfrm>
            <a:off x="3260856" y="3253981"/>
            <a:ext cx="8963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100000</a:t>
            </a:r>
          </a:p>
        </p:txBody>
      </p:sp>
      <p:sp>
        <p:nvSpPr>
          <p:cNvPr id="210" name="Curved Up Arrow 209"/>
          <p:cNvSpPr/>
          <p:nvPr/>
        </p:nvSpPr>
        <p:spPr>
          <a:xfrm>
            <a:off x="2493560" y="3503255"/>
            <a:ext cx="1058236" cy="143330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1" name="Rectangle 210"/>
          <p:cNvSpPr/>
          <p:nvPr/>
        </p:nvSpPr>
        <p:spPr>
          <a:xfrm>
            <a:off x="5615673" y="2010592"/>
            <a:ext cx="735614" cy="267062"/>
          </a:xfrm>
          <a:prstGeom prst="rect">
            <a:avLst/>
          </a:prstGeom>
          <a:solidFill>
            <a:srgbClr val="990099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3175">
                  <a:solidFill>
                    <a:schemeClr val="bg1"/>
                  </a:solidFill>
                </a:ln>
                <a:solidFill>
                  <a:srgbClr val="FFFF00"/>
                </a:solidFill>
                <a:effectLst>
                  <a:glow rad="88900">
                    <a:srgbClr val="000000"/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Bookman Old Style" pitchFamily="18" charset="0"/>
              </a:rPr>
              <a:t>𝟐𝟎𝟎𝟎𝟎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Rounded Rectangle 211"/>
              <p:cNvSpPr/>
              <p:nvPr/>
            </p:nvSpPr>
            <p:spPr>
              <a:xfrm>
                <a:off x="5884362" y="1962150"/>
                <a:ext cx="237038" cy="361474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  <a:effectLst>
                            <a:glow rad="139700">
                              <a:srgbClr val="FFFF00"/>
                            </a:glow>
                          </a:effectLst>
                          <a:latin typeface="Bookman Old Style" pitchFamily="18" charset="0"/>
                        </a:rPr>
                        <m:t>?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effectLst>
                    <a:glow rad="139700">
                      <a:srgbClr val="FFFF00"/>
                    </a:glow>
                  </a:effectLst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212" name="Rounded Rectangle 2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362" y="1962150"/>
                <a:ext cx="237038" cy="361474"/>
              </a:xfrm>
              <a:prstGeom prst="roundRect">
                <a:avLst/>
              </a:prstGeom>
              <a:blipFill rotWithShape="1"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575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500"/>
                            </p:stCondLst>
                            <p:childTnLst>
                              <p:par>
                                <p:cTn id="20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500"/>
                            </p:stCondLst>
                            <p:childTnLst>
                              <p:par>
                                <p:cTn id="2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500"/>
                            </p:stCondLst>
                            <p:childTnLst>
                              <p:par>
                                <p:cTn id="2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3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4"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500"/>
                            </p:stCondLst>
                            <p:childTnLst>
                              <p:par>
                                <p:cTn id="2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 tmFilter="0, 0; .2, .5; .8, .5; 1, 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8" dur="250" autoRev="1" fill="hold"/>
                                        <p:tgtEl>
                                          <p:spTgt spid="2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38" grpId="0" animBg="1"/>
      <p:bldP spid="139" grpId="0" animBg="1"/>
      <p:bldP spid="140" grpId="0"/>
      <p:bldP spid="141" grpId="0"/>
      <p:bldP spid="142" grpId="0"/>
      <p:bldP spid="143" grpId="0"/>
      <p:bldP spid="144" grpId="0"/>
      <p:bldP spid="146" grpId="0"/>
      <p:bldP spid="147" grpId="0"/>
      <p:bldP spid="148" grpId="0"/>
      <p:bldP spid="148" grpId="1"/>
      <p:bldP spid="149" grpId="0"/>
      <p:bldP spid="151" grpId="0"/>
      <p:bldP spid="152" grpId="0"/>
      <p:bldP spid="153" grpId="0"/>
      <p:bldP spid="154" grpId="0"/>
      <p:bldP spid="155" grpId="0"/>
      <p:bldP spid="156" grpId="0"/>
      <p:bldP spid="157" grpId="0"/>
      <p:bldP spid="158" grpId="0"/>
      <p:bldP spid="159" grpId="0"/>
      <p:bldP spid="160" grpId="0"/>
      <p:bldP spid="161" grpId="0"/>
      <p:bldP spid="162" grpId="0"/>
      <p:bldP spid="178" grpId="0"/>
      <p:bldP spid="180" grpId="0"/>
      <p:bldP spid="181" grpId="0"/>
      <p:bldP spid="182" grpId="0"/>
      <p:bldP spid="183" grpId="0"/>
      <p:bldP spid="184" grpId="0"/>
      <p:bldP spid="185" grpId="0" animBg="1"/>
      <p:bldP spid="186" grpId="0"/>
      <p:bldP spid="196" grpId="0"/>
      <p:bldP spid="198" grpId="0"/>
      <p:bldP spid="199" grpId="0"/>
      <p:bldP spid="202" grpId="0"/>
      <p:bldP spid="203" grpId="0"/>
      <p:bldP spid="204" grpId="0"/>
      <p:bldP spid="205" grpId="0"/>
      <p:bldP spid="206" grpId="0"/>
      <p:bldP spid="207" grpId="0"/>
      <p:bldP spid="208" grpId="0"/>
      <p:bldP spid="209" grpId="0"/>
      <p:bldP spid="210" grpId="0" animBg="1"/>
      <p:bldP spid="210" grpId="1" animBg="1"/>
      <p:bldP spid="211" grpId="0" animBg="1"/>
      <p:bldP spid="211" grpId="1" animBg="1"/>
      <p:bldP spid="212" grpId="0"/>
      <p:bldP spid="212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grupoplascencia.com/img/background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84" y="-67103"/>
            <a:ext cx="9162369" cy="5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472769" y="662743"/>
            <a:ext cx="8165592" cy="924757"/>
          </a:xfrm>
          <a:prstGeom prst="roundRect">
            <a:avLst/>
          </a:prstGeom>
          <a:solidFill>
            <a:srgbClr val="00FFFF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4" name="Pentagon 3"/>
          <p:cNvSpPr/>
          <p:nvPr/>
        </p:nvSpPr>
        <p:spPr>
          <a:xfrm>
            <a:off x="561503" y="206161"/>
            <a:ext cx="1700816" cy="381000"/>
          </a:xfrm>
          <a:prstGeom prst="homePlate">
            <a:avLst/>
          </a:prstGeom>
          <a:solidFill>
            <a:srgbClr val="00206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EXERCISE 13.2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72769" y="2397578"/>
            <a:ext cx="8165592" cy="2525486"/>
          </a:xfrm>
          <a:prstGeom prst="roundRect">
            <a:avLst>
              <a:gd name="adj" fmla="val 11614"/>
            </a:avLst>
          </a:prstGeom>
          <a:solidFill>
            <a:srgbClr val="CDAFED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7770" y="2397578"/>
            <a:ext cx="695730" cy="346364"/>
          </a:xfrm>
          <a:prstGeom prst="roundRect">
            <a:avLst>
              <a:gd name="adj" fmla="val 50000"/>
            </a:avLst>
          </a:prstGeom>
          <a:solidFill>
            <a:srgbClr val="FF0000">
              <a:alpha val="50196"/>
            </a:srgbClr>
          </a:solidFill>
          <a:ln>
            <a:solidFill>
              <a:srgbClr val="0033CC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80008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Sol :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72769" y="1657350"/>
            <a:ext cx="8165592" cy="685800"/>
          </a:xfrm>
          <a:prstGeom prst="roundRect">
            <a:avLst/>
          </a:prstGeom>
          <a:solidFill>
            <a:srgbClr val="FF0066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533400" y="1704674"/>
            <a:ext cx="8005698" cy="594409"/>
            <a:chOff x="727775" y="3110662"/>
            <a:chExt cx="4198687" cy="877319"/>
          </a:xfrm>
        </p:grpSpPr>
        <p:grpSp>
          <p:nvGrpSpPr>
            <p:cNvPr id="56" name="Group 55"/>
            <p:cNvGrpSpPr/>
            <p:nvPr/>
          </p:nvGrpSpPr>
          <p:grpSpPr>
            <a:xfrm>
              <a:off x="736065" y="3129823"/>
              <a:ext cx="4190397" cy="858158"/>
              <a:chOff x="1608683" y="4961701"/>
              <a:chExt cx="2916105" cy="1130898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1611229" y="4973500"/>
                <a:ext cx="2911842" cy="1102123"/>
              </a:xfrm>
              <a:prstGeom prst="rect">
                <a:avLst/>
              </a:prstGeom>
              <a:gradFill flip="none" rotWithShape="1">
                <a:gsLst>
                  <a:gs pos="0">
                    <a:srgbClr val="66FF66">
                      <a:tint val="66000"/>
                      <a:satMod val="160000"/>
                    </a:srgbClr>
                  </a:gs>
                  <a:gs pos="50000">
                    <a:srgbClr val="66FF66">
                      <a:tint val="44500"/>
                      <a:satMod val="160000"/>
                    </a:srgbClr>
                  </a:gs>
                  <a:gs pos="100000">
                    <a:srgbClr val="66FF66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/>
              <a:scene3d>
                <a:camera prst="obliqueTopLeft"/>
                <a:lightRig rig="threePt" dir="t"/>
              </a:scene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itchFamily="18" charset="0"/>
                  <a:ea typeface="+mn-ea"/>
                  <a:cs typeface="+mn-cs"/>
                </a:endParaRPr>
              </a:p>
            </p:txBody>
          </p:sp>
          <p:grpSp>
            <p:nvGrpSpPr>
              <p:cNvPr id="60" name="Group 37"/>
              <p:cNvGrpSpPr/>
              <p:nvPr/>
            </p:nvGrpSpPr>
            <p:grpSpPr>
              <a:xfrm>
                <a:off x="1608683" y="4961701"/>
                <a:ext cx="2916105" cy="1130898"/>
                <a:chOff x="586482" y="1669464"/>
                <a:chExt cx="5178495" cy="664930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586487" y="1676401"/>
                  <a:ext cx="5178490" cy="648010"/>
                </a:xfrm>
                <a:prstGeom prst="rect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1" i="0" u="none" strike="noStrike" kern="0" cap="none" spc="0" normalizeH="0" baseline="0" noProof="0">
                    <a:ln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ookman Old Style" pitchFamily="18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62" name="Straight Connector 61"/>
                <p:cNvCxnSpPr/>
                <p:nvPr/>
              </p:nvCxnSpPr>
              <p:spPr>
                <a:xfrm>
                  <a:off x="586482" y="2000406"/>
                  <a:ext cx="5173842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63" name="Straight Connector 62"/>
                <p:cNvCxnSpPr/>
                <p:nvPr/>
              </p:nvCxnSpPr>
              <p:spPr>
                <a:xfrm rot="5400000">
                  <a:off x="1944826" y="2001532"/>
                  <a:ext cx="664930" cy="79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120" name="Straight Connector 119"/>
                <p:cNvCxnSpPr/>
                <p:nvPr/>
              </p:nvCxnSpPr>
              <p:spPr>
                <a:xfrm rot="5400000">
                  <a:off x="2492367" y="2001532"/>
                  <a:ext cx="664930" cy="79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121" name="Straight Connector 120"/>
                <p:cNvCxnSpPr/>
                <p:nvPr/>
              </p:nvCxnSpPr>
              <p:spPr>
                <a:xfrm rot="5400000">
                  <a:off x="3014994" y="2001532"/>
                  <a:ext cx="664930" cy="79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122" name="Straight Connector 121"/>
                <p:cNvCxnSpPr/>
                <p:nvPr/>
              </p:nvCxnSpPr>
              <p:spPr>
                <a:xfrm rot="5400000">
                  <a:off x="3522256" y="2001532"/>
                  <a:ext cx="664930" cy="79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123" name="Straight Connector 122"/>
                <p:cNvCxnSpPr/>
                <p:nvPr/>
              </p:nvCxnSpPr>
              <p:spPr>
                <a:xfrm rot="5400000">
                  <a:off x="4028207" y="2001532"/>
                  <a:ext cx="664930" cy="79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124" name="Straight Connector 123"/>
                <p:cNvCxnSpPr/>
                <p:nvPr/>
              </p:nvCxnSpPr>
              <p:spPr>
                <a:xfrm rot="5400000">
                  <a:off x="4510323" y="2001532"/>
                  <a:ext cx="664930" cy="79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125" name="Straight Connector 124"/>
                <p:cNvCxnSpPr/>
                <p:nvPr/>
              </p:nvCxnSpPr>
              <p:spPr>
                <a:xfrm rot="5400000">
                  <a:off x="4984043" y="2001532"/>
                  <a:ext cx="664930" cy="79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</p:grpSp>
        </p:grpSp>
        <p:sp>
          <p:nvSpPr>
            <p:cNvPr id="57" name="TextBox 56"/>
            <p:cNvSpPr txBox="1"/>
            <p:nvPr/>
          </p:nvSpPr>
          <p:spPr>
            <a:xfrm>
              <a:off x="727776" y="3110662"/>
              <a:ext cx="1067792" cy="431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Number of winners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46591" y="3110662"/>
              <a:ext cx="152478" cy="45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1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27775" y="3527436"/>
              <a:ext cx="1612421" cy="431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Prize for</a:t>
              </a:r>
              <a:r>
                <a:rPr kumimoji="0" lang="en-US" sz="1300" b="1" i="0" u="none" strike="noStrike" kern="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 each winner (in </a:t>
              </a:r>
              <a:r>
                <a:rPr kumimoji="0" lang="en-US" sz="1300" b="1" i="0" u="none" strike="noStrike" kern="0" cap="none" spc="0" normalizeH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Rs</a:t>
              </a:r>
              <a:r>
                <a:rPr lang="en-US" sz="1300" b="1" kern="0" dirty="0">
                  <a:solidFill>
                    <a:prstClr val="black"/>
                  </a:solidFill>
                  <a:latin typeface="Bookman Old Style" pitchFamily="18" charset="0"/>
                </a:rPr>
                <a:t>.</a:t>
              </a:r>
              <a:r>
                <a:rPr kumimoji="0" lang="en-US" sz="1300" b="1" i="0" u="none" strike="noStrike" kern="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)</a:t>
              </a:r>
              <a:endPara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075316" y="3526805"/>
              <a:ext cx="532222" cy="431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1,00,000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554884" y="3526805"/>
              <a:ext cx="471662" cy="431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50,000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714477" y="3110662"/>
              <a:ext cx="152478" cy="45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2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096710" y="3110662"/>
              <a:ext cx="152478" cy="45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4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507161" y="3110662"/>
              <a:ext cx="152478" cy="45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5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910299" y="3110662"/>
              <a:ext cx="152478" cy="45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8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262085" y="3110662"/>
              <a:ext cx="235005" cy="435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10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4638096" y="3110662"/>
              <a:ext cx="235005" cy="454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20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474596" y="683659"/>
            <a:ext cx="8163765" cy="85526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228600" algn="ctr"/>
              </a:tabLst>
            </a:pP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	 </a:t>
            </a: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In a television game show, the prize money of </a:t>
            </a:r>
            <a:r>
              <a:rPr lang="en-US" sz="1400" b="1" dirty="0" err="1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. 1,00,000 is to be divided equally </a:t>
            </a:r>
            <a:b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</a:b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   amongst the winners. Compete the following table and find whether the prize </a:t>
            </a:r>
            <a:b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</a:b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   money given to an individual winner is directly or inversely proportional to the   </a:t>
            </a:r>
            <a:b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</a:b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   number of winners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Rounded Rectangle 200"/>
              <p:cNvSpPr/>
              <p:nvPr/>
            </p:nvSpPr>
            <p:spPr>
              <a:xfrm>
                <a:off x="5077616" y="1952476"/>
                <a:ext cx="237038" cy="361474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  <a:effectLst>
                            <a:glow rad="139700">
                              <a:srgbClr val="FFFF00"/>
                            </a:glow>
                          </a:effectLst>
                          <a:latin typeface="Bookman Old Style" pitchFamily="18" charset="0"/>
                        </a:rPr>
                        <m:t>?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effectLst>
                    <a:glow rad="139700">
                      <a:srgbClr val="FFFF00"/>
                    </a:glow>
                  </a:effectLst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201" name="Rounded Rectangle 2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616" y="1952476"/>
                <a:ext cx="237038" cy="361474"/>
              </a:xfrm>
              <a:prstGeom prst="round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Rectangle 149"/>
          <p:cNvSpPr/>
          <p:nvPr/>
        </p:nvSpPr>
        <p:spPr>
          <a:xfrm>
            <a:off x="4821510" y="2004932"/>
            <a:ext cx="735614" cy="267062"/>
          </a:xfrm>
          <a:prstGeom prst="rect">
            <a:avLst/>
          </a:prstGeom>
          <a:solidFill>
            <a:srgbClr val="990099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3175">
                  <a:solidFill>
                    <a:schemeClr val="bg1"/>
                  </a:solidFill>
                </a:ln>
                <a:solidFill>
                  <a:srgbClr val="FFFF00"/>
                </a:solidFill>
                <a:effectLst>
                  <a:glow rad="88900">
                    <a:srgbClr val="000000"/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Bookman Old Style" pitchFamily="18" charset="0"/>
              </a:rPr>
              <a:t>𝟐𝟓𝟎𝟎𝟎</a:t>
            </a:r>
          </a:p>
        </p:txBody>
      </p:sp>
      <p:sp>
        <p:nvSpPr>
          <p:cNvPr id="211" name="Rectangle 210"/>
          <p:cNvSpPr/>
          <p:nvPr/>
        </p:nvSpPr>
        <p:spPr>
          <a:xfrm>
            <a:off x="5615673" y="2010592"/>
            <a:ext cx="735614" cy="267062"/>
          </a:xfrm>
          <a:prstGeom prst="rect">
            <a:avLst/>
          </a:prstGeom>
          <a:solidFill>
            <a:srgbClr val="990099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3175">
                  <a:solidFill>
                    <a:schemeClr val="bg1"/>
                  </a:solidFill>
                </a:ln>
                <a:solidFill>
                  <a:srgbClr val="FFFF00"/>
                </a:solidFill>
                <a:effectLst>
                  <a:glow rad="88900">
                    <a:srgbClr val="000000"/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Bookman Old Style" pitchFamily="18" charset="0"/>
              </a:rPr>
              <a:t>𝟐𝟎𝟎𝟎𝟎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6143166" y="2419350"/>
            <a:ext cx="2427850" cy="58163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Therefore this is a case of direct variation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6611229" y="2439783"/>
            <a:ext cx="1842320" cy="55167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Therefore we will take the product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6604065" y="2438829"/>
            <a:ext cx="1966951" cy="55340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Let us reduce it to the lowest form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537097" y="2441181"/>
            <a:ext cx="6207650" cy="307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dk1"/>
                </a:solidFill>
                <a:latin typeface="Bookman Old Style" pitchFamily="18" charset="0"/>
                <a:ea typeface="Cambria Math" panose="020405030504060302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1400" dirty="0"/>
              <a:t>If more the numbers of winners, less is the prize money.</a:t>
            </a:r>
          </a:p>
        </p:txBody>
      </p:sp>
      <p:sp>
        <p:nvSpPr>
          <p:cNvPr id="91" name="Rounded Rectangle 90"/>
          <p:cNvSpPr/>
          <p:nvPr/>
        </p:nvSpPr>
        <p:spPr>
          <a:xfrm>
            <a:off x="4654207" y="2786163"/>
            <a:ext cx="1311262" cy="264141"/>
          </a:xfrm>
          <a:prstGeom prst="roundRect">
            <a:avLst/>
          </a:prstGeom>
          <a:solidFill>
            <a:srgbClr val="66FFFF"/>
          </a:solidFill>
          <a:ln w="19050">
            <a:solidFill>
              <a:srgbClr val="FF006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4827364" y="2748958"/>
                <a:ext cx="3529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=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364" y="2748958"/>
                <a:ext cx="352982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5138204" y="2748958"/>
                <a:ext cx="2968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204" y="2748958"/>
                <a:ext cx="296876" cy="33855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/>
          <p:cNvSpPr txBox="1"/>
          <p:nvPr/>
        </p:nvSpPr>
        <p:spPr>
          <a:xfrm>
            <a:off x="5242119" y="2725146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latin typeface="Bookman Old Style" pitchFamily="18" charset="0"/>
              </a:rPr>
              <a:t>y</a:t>
            </a:r>
            <a:r>
              <a:rPr lang="en-US" sz="1400" b="1" baseline="-25000" dirty="0">
                <a:solidFill>
                  <a:schemeClr val="tx1"/>
                </a:solidFill>
                <a:latin typeface="Bookman Old Style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5475064" y="2753721"/>
                <a:ext cx="3529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=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064" y="2753721"/>
                <a:ext cx="352982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TextBox 95"/>
          <p:cNvSpPr txBox="1"/>
          <p:nvPr/>
        </p:nvSpPr>
        <p:spPr>
          <a:xfrm>
            <a:off x="4613469" y="2725146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latin typeface="Bookman Old Style" pitchFamily="18" charset="0"/>
              </a:rPr>
              <a:t>x</a:t>
            </a:r>
            <a:r>
              <a:rPr lang="en-US" sz="1400" b="1" baseline="-25000" dirty="0">
                <a:solidFill>
                  <a:schemeClr val="tx1"/>
                </a:solidFill>
                <a:latin typeface="Bookman Old Style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5013822" y="2753721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8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822" y="2753721"/>
                <a:ext cx="364202" cy="30777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5661522" y="2753721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?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522" y="2753721"/>
                <a:ext cx="364202" cy="30777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ounded Rectangle 98"/>
              <p:cNvSpPr/>
              <p:nvPr/>
            </p:nvSpPr>
            <p:spPr>
              <a:xfrm>
                <a:off x="6675120" y="1688272"/>
                <a:ext cx="237038" cy="361474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ln w="3175"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effectLst>
                            <a:glow rad="88900">
                              <a:srgbClr val="000000"/>
                            </a:glow>
                            <a:innerShdw blurRad="63500" dist="50800" dir="13500000">
                              <a:prstClr val="black">
                                <a:alpha val="50000"/>
                              </a:prstClr>
                            </a:innerShdw>
                          </a:effectLst>
                          <a:latin typeface="Bookman Old Style" pitchFamily="18" charset="0"/>
                        </a:rPr>
                        <m:t>8</m:t>
                      </m:r>
                    </m:oMath>
                  </m:oMathPara>
                </a14:m>
                <a:endParaRPr lang="en-US" sz="1400" b="1" dirty="0">
                  <a:ln w="3175">
                    <a:solidFill>
                      <a:srgbClr val="FF0000"/>
                    </a:solidFill>
                  </a:ln>
                  <a:solidFill>
                    <a:srgbClr val="FF0000"/>
                  </a:solidFill>
                  <a:effectLst>
                    <a:glow rad="88900">
                      <a:srgbClr val="000000"/>
                    </a:glow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99" name="Rounded Rectangle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120" y="1688272"/>
                <a:ext cx="237038" cy="361474"/>
              </a:xfrm>
              <a:prstGeom prst="round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ectangle 99"/>
          <p:cNvSpPr/>
          <p:nvPr/>
        </p:nvSpPr>
        <p:spPr>
          <a:xfrm>
            <a:off x="1501186" y="2859278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904717" y="2859278"/>
            <a:ext cx="3738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anose="02050604050505020204" pitchFamily="18" charset="0"/>
              </a:rPr>
              <a:t>x</a:t>
            </a:r>
            <a:r>
              <a:rPr lang="en-US" sz="1400" b="1" baseline="-25000" dirty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2092984" y="2859278"/>
                <a:ext cx="3529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984" y="2859278"/>
                <a:ext cx="352982" cy="30777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Rectangle 102"/>
          <p:cNvSpPr/>
          <p:nvPr/>
        </p:nvSpPr>
        <p:spPr>
          <a:xfrm>
            <a:off x="2327431" y="2859278"/>
            <a:ext cx="3738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anose="02050604050505020204" pitchFamily="18" charset="0"/>
              </a:rPr>
              <a:t>y</a:t>
            </a:r>
            <a:r>
              <a:rPr lang="en-US" sz="1400" b="1" baseline="-25000" dirty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2664722" y="285927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=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2888122" y="2859278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3045459" y="2859278"/>
                <a:ext cx="3529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459" y="2859278"/>
                <a:ext cx="352982" cy="30777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ectangle 106"/>
          <p:cNvSpPr/>
          <p:nvPr/>
        </p:nvSpPr>
        <p:spPr>
          <a:xfrm>
            <a:off x="3260856" y="2859278"/>
            <a:ext cx="8963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100000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1501186" y="3693173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2327431" y="3648724"/>
            <a:ext cx="3706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anose="02050604050505020204" pitchFamily="18" charset="0"/>
              </a:rPr>
              <a:t>y</a:t>
            </a:r>
            <a:r>
              <a:rPr lang="en-US" sz="1400" b="1" baseline="-25000" dirty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2664722" y="3693174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=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2888122" y="3587286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/>
              <p:cNvSpPr/>
              <p:nvPr/>
            </p:nvSpPr>
            <p:spPr>
              <a:xfrm>
                <a:off x="3076389" y="3587286"/>
                <a:ext cx="3529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112" name="Rectangle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389" y="3587286"/>
                <a:ext cx="352982" cy="30777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Rectangle 112"/>
          <p:cNvSpPr/>
          <p:nvPr/>
        </p:nvSpPr>
        <p:spPr>
          <a:xfrm>
            <a:off x="3291786" y="3587286"/>
            <a:ext cx="8963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100000</a:t>
            </a:r>
          </a:p>
        </p:txBody>
      </p:sp>
      <p:cxnSp>
        <p:nvCxnSpPr>
          <p:cNvPr id="114" name="Straight Connector 113"/>
          <p:cNvCxnSpPr/>
          <p:nvPr/>
        </p:nvCxnSpPr>
        <p:spPr>
          <a:xfrm>
            <a:off x="3008146" y="3848100"/>
            <a:ext cx="108907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3398035" y="3797948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8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327431" y="4030510"/>
            <a:ext cx="3706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anose="02050604050505020204" pitchFamily="18" charset="0"/>
              </a:rPr>
              <a:t>y</a:t>
            </a:r>
            <a:r>
              <a:rPr lang="en-US" sz="1400" b="1" baseline="-25000" dirty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2664722" y="404638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=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2888122" y="4069934"/>
            <a:ext cx="8386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12,500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1470197" y="4321823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130" name="Rounded Rectangle 129"/>
          <p:cNvSpPr/>
          <p:nvPr/>
        </p:nvSpPr>
        <p:spPr>
          <a:xfrm>
            <a:off x="2392454" y="4352352"/>
            <a:ext cx="1368242" cy="251806"/>
          </a:xfrm>
          <a:prstGeom prst="roundRect">
            <a:avLst/>
          </a:prstGeom>
          <a:gradFill flip="none" rotWithShape="1">
            <a:gsLst>
              <a:gs pos="0">
                <a:srgbClr val="00FFFF">
                  <a:tint val="66000"/>
                  <a:satMod val="160000"/>
                </a:srgbClr>
              </a:gs>
              <a:gs pos="29000">
                <a:srgbClr val="00FFFF">
                  <a:tint val="44500"/>
                  <a:satMod val="160000"/>
                </a:srgbClr>
              </a:gs>
              <a:gs pos="100000">
                <a:srgbClr val="00FFFF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>
            <a:solidFill>
              <a:srgbClr val="CC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2354338" y="4321823"/>
            <a:ext cx="14366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srgbClr val="0000FF"/>
                </a:solidFill>
                <a:latin typeface="Bookman Old Style" pitchFamily="18" charset="0"/>
              </a:rPr>
              <a:t>y</a:t>
            </a:r>
            <a:r>
              <a:rPr lang="en-US" sz="1400" b="1" baseline="-25000" dirty="0">
                <a:solidFill>
                  <a:srgbClr val="0000FF"/>
                </a:solidFill>
                <a:latin typeface="Bookman Old Style" pitchFamily="18" charset="0"/>
              </a:rPr>
              <a:t>1</a:t>
            </a:r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</a:rPr>
              <a:t>  =   12,500</a:t>
            </a:r>
          </a:p>
        </p:txBody>
      </p:sp>
      <p:cxnSp>
        <p:nvCxnSpPr>
          <p:cNvPr id="132" name="Straight Connector 131"/>
          <p:cNvCxnSpPr/>
          <p:nvPr/>
        </p:nvCxnSpPr>
        <p:spPr>
          <a:xfrm flipH="1">
            <a:off x="3453323" y="3923092"/>
            <a:ext cx="178150" cy="700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/>
          <p:cNvSpPr/>
          <p:nvPr/>
        </p:nvSpPr>
        <p:spPr>
          <a:xfrm>
            <a:off x="3576989" y="3868083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134" name="Straight Connector 133"/>
          <p:cNvCxnSpPr/>
          <p:nvPr/>
        </p:nvCxnSpPr>
        <p:spPr>
          <a:xfrm flipH="1">
            <a:off x="3431951" y="3695924"/>
            <a:ext cx="621836" cy="8564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 134"/>
          <p:cNvSpPr/>
          <p:nvPr/>
        </p:nvSpPr>
        <p:spPr>
          <a:xfrm>
            <a:off x="4072343" y="3545564"/>
            <a:ext cx="64953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12500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1501186" y="4046385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1501186" y="3250969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1904717" y="3250969"/>
            <a:ext cx="3064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8</a:t>
            </a:r>
            <a:endParaRPr lang="en-US" sz="1400" b="1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Rectangle 162"/>
              <p:cNvSpPr/>
              <p:nvPr/>
            </p:nvSpPr>
            <p:spPr>
              <a:xfrm>
                <a:off x="2092984" y="3250969"/>
                <a:ext cx="3529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163" name="Rectangle 1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984" y="3250969"/>
                <a:ext cx="352982" cy="30777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Rectangle 163"/>
          <p:cNvSpPr/>
          <p:nvPr/>
        </p:nvSpPr>
        <p:spPr>
          <a:xfrm>
            <a:off x="2330606" y="3219450"/>
            <a:ext cx="3738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anose="02050604050505020204" pitchFamily="18" charset="0"/>
              </a:rPr>
              <a:t>y</a:t>
            </a:r>
            <a:r>
              <a:rPr lang="en-US" sz="1400" b="1" baseline="-25000" dirty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2664722" y="325096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=</a:t>
            </a:r>
          </a:p>
        </p:txBody>
      </p:sp>
      <p:sp>
        <p:nvSpPr>
          <p:cNvPr id="166" name="Rectangle 165"/>
          <p:cNvSpPr/>
          <p:nvPr/>
        </p:nvSpPr>
        <p:spPr>
          <a:xfrm>
            <a:off x="2888122" y="3250969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Rectangle 166"/>
              <p:cNvSpPr/>
              <p:nvPr/>
            </p:nvSpPr>
            <p:spPr>
              <a:xfrm>
                <a:off x="3045459" y="3250969"/>
                <a:ext cx="3529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167" name="Rectangle 1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459" y="3250969"/>
                <a:ext cx="352982" cy="30777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Rectangle 167"/>
          <p:cNvSpPr/>
          <p:nvPr/>
        </p:nvSpPr>
        <p:spPr>
          <a:xfrm>
            <a:off x="3260856" y="3250969"/>
            <a:ext cx="8963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100000</a:t>
            </a:r>
          </a:p>
        </p:txBody>
      </p:sp>
      <p:sp>
        <p:nvSpPr>
          <p:cNvPr id="169" name="Curved Up Arrow 168"/>
          <p:cNvSpPr/>
          <p:nvPr/>
        </p:nvSpPr>
        <p:spPr>
          <a:xfrm>
            <a:off x="2493560" y="3500243"/>
            <a:ext cx="1058236" cy="143330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6381767" y="2012451"/>
            <a:ext cx="735614" cy="267062"/>
          </a:xfrm>
          <a:prstGeom prst="rect">
            <a:avLst/>
          </a:prstGeom>
          <a:solidFill>
            <a:srgbClr val="990099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3175">
                  <a:solidFill>
                    <a:schemeClr val="bg1"/>
                  </a:solidFill>
                </a:ln>
                <a:solidFill>
                  <a:srgbClr val="FFFF00"/>
                </a:solidFill>
                <a:effectLst>
                  <a:glow rad="88900">
                    <a:srgbClr val="000000"/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Bookman Old Style" pitchFamily="18" charset="0"/>
              </a:rPr>
              <a:t>12500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Rounded Rectangle 170"/>
              <p:cNvSpPr/>
              <p:nvPr/>
            </p:nvSpPr>
            <p:spPr>
              <a:xfrm>
                <a:off x="6665696" y="1964009"/>
                <a:ext cx="237038" cy="361474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  <a:effectLst>
                            <a:glow rad="139700">
                              <a:srgbClr val="FFFF00"/>
                            </a:glow>
                          </a:effectLst>
                          <a:latin typeface="Bookman Old Style" pitchFamily="18" charset="0"/>
                        </a:rPr>
                        <m:t>?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effectLst>
                    <a:glow rad="139700">
                      <a:srgbClr val="FFFF00"/>
                    </a:glow>
                  </a:effectLst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71" name="Rounded Rectangle 1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696" y="1964009"/>
                <a:ext cx="237038" cy="361474"/>
              </a:xfrm>
              <a:prstGeom prst="roundRect">
                <a:avLst/>
              </a:prstGeom>
              <a:blipFill rotWithShape="1"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351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500"/>
                            </p:stCondLst>
                            <p:childTnLst>
                              <p:par>
                                <p:cTn id="20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500"/>
                            </p:stCondLst>
                            <p:childTnLst>
                              <p:par>
                                <p:cTn id="2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500"/>
                            </p:stCondLst>
                            <p:childTnLst>
                              <p:par>
                                <p:cTn id="2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3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4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500"/>
                            </p:stCondLst>
                            <p:childTnLst>
                              <p:par>
                                <p:cTn id="2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 tmFilter="0, 0; .2, .5; .8, .5; 1, 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8" dur="250" autoRev="1" fill="hold"/>
                                        <p:tgtEl>
                                          <p:spTgt spid="1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1" grpId="0" animBg="1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99" grpId="1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5" grpId="0"/>
      <p:bldP spid="116" grpId="0"/>
      <p:bldP spid="126" grpId="0"/>
      <p:bldP spid="128" grpId="0"/>
      <p:bldP spid="129" grpId="0"/>
      <p:bldP spid="130" grpId="0" animBg="1"/>
      <p:bldP spid="131" grpId="0"/>
      <p:bldP spid="133" grpId="0"/>
      <p:bldP spid="135" grpId="0"/>
      <p:bldP spid="136" grpId="0"/>
      <p:bldP spid="137" grpId="0"/>
      <p:bldP spid="145" grpId="0"/>
      <p:bldP spid="163" grpId="0"/>
      <p:bldP spid="164" grpId="0"/>
      <p:bldP spid="165" grpId="0"/>
      <p:bldP spid="166" grpId="0"/>
      <p:bldP spid="167" grpId="0"/>
      <p:bldP spid="168" grpId="0"/>
      <p:bldP spid="169" grpId="0" animBg="1"/>
      <p:bldP spid="169" grpId="1" animBg="1"/>
      <p:bldP spid="170" grpId="0" animBg="1"/>
      <p:bldP spid="170" grpId="1" animBg="1"/>
      <p:bldP spid="171" grpId="0"/>
      <p:bldP spid="171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grupoplascencia.com/img/background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84" y="-67103"/>
            <a:ext cx="9162369" cy="5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472769" y="662743"/>
            <a:ext cx="8165592" cy="924757"/>
          </a:xfrm>
          <a:prstGeom prst="roundRect">
            <a:avLst/>
          </a:prstGeom>
          <a:solidFill>
            <a:srgbClr val="00FFFF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4" name="Pentagon 3"/>
          <p:cNvSpPr/>
          <p:nvPr/>
        </p:nvSpPr>
        <p:spPr>
          <a:xfrm>
            <a:off x="561503" y="206161"/>
            <a:ext cx="1700816" cy="381000"/>
          </a:xfrm>
          <a:prstGeom prst="homePlate">
            <a:avLst/>
          </a:prstGeom>
          <a:solidFill>
            <a:srgbClr val="00206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EXERCISE 13.2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72769" y="2397578"/>
            <a:ext cx="8165592" cy="2525486"/>
          </a:xfrm>
          <a:prstGeom prst="roundRect">
            <a:avLst>
              <a:gd name="adj" fmla="val 11614"/>
            </a:avLst>
          </a:prstGeom>
          <a:solidFill>
            <a:srgbClr val="CDAFED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7770" y="2397578"/>
            <a:ext cx="695730" cy="346364"/>
          </a:xfrm>
          <a:prstGeom prst="roundRect">
            <a:avLst>
              <a:gd name="adj" fmla="val 50000"/>
            </a:avLst>
          </a:prstGeom>
          <a:solidFill>
            <a:srgbClr val="FF0000">
              <a:alpha val="50196"/>
            </a:srgbClr>
          </a:solidFill>
          <a:ln>
            <a:solidFill>
              <a:srgbClr val="0033CC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80008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Sol :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72769" y="1657350"/>
            <a:ext cx="8165592" cy="685800"/>
          </a:xfrm>
          <a:prstGeom prst="roundRect">
            <a:avLst/>
          </a:prstGeom>
          <a:solidFill>
            <a:srgbClr val="FF0066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533400" y="1704674"/>
            <a:ext cx="8005698" cy="594409"/>
            <a:chOff x="727775" y="3110662"/>
            <a:chExt cx="4198687" cy="877319"/>
          </a:xfrm>
        </p:grpSpPr>
        <p:grpSp>
          <p:nvGrpSpPr>
            <p:cNvPr id="56" name="Group 55"/>
            <p:cNvGrpSpPr/>
            <p:nvPr/>
          </p:nvGrpSpPr>
          <p:grpSpPr>
            <a:xfrm>
              <a:off x="736065" y="3129823"/>
              <a:ext cx="4190397" cy="858158"/>
              <a:chOff x="1608683" y="4961701"/>
              <a:chExt cx="2916105" cy="1130898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1611229" y="4973500"/>
                <a:ext cx="2911842" cy="1102123"/>
              </a:xfrm>
              <a:prstGeom prst="rect">
                <a:avLst/>
              </a:prstGeom>
              <a:gradFill flip="none" rotWithShape="1">
                <a:gsLst>
                  <a:gs pos="0">
                    <a:srgbClr val="66FF66">
                      <a:tint val="66000"/>
                      <a:satMod val="160000"/>
                    </a:srgbClr>
                  </a:gs>
                  <a:gs pos="50000">
                    <a:srgbClr val="66FF66">
                      <a:tint val="44500"/>
                      <a:satMod val="160000"/>
                    </a:srgbClr>
                  </a:gs>
                  <a:gs pos="100000">
                    <a:srgbClr val="66FF66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/>
              <a:scene3d>
                <a:camera prst="obliqueTopLeft"/>
                <a:lightRig rig="threePt" dir="t"/>
              </a:scene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itchFamily="18" charset="0"/>
                  <a:ea typeface="+mn-ea"/>
                  <a:cs typeface="+mn-cs"/>
                </a:endParaRPr>
              </a:p>
            </p:txBody>
          </p:sp>
          <p:grpSp>
            <p:nvGrpSpPr>
              <p:cNvPr id="60" name="Group 37"/>
              <p:cNvGrpSpPr/>
              <p:nvPr/>
            </p:nvGrpSpPr>
            <p:grpSpPr>
              <a:xfrm>
                <a:off x="1608683" y="4961701"/>
                <a:ext cx="2916105" cy="1130898"/>
                <a:chOff x="586482" y="1669464"/>
                <a:chExt cx="5178495" cy="664930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586487" y="1676401"/>
                  <a:ext cx="5178490" cy="648010"/>
                </a:xfrm>
                <a:prstGeom prst="rect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1" i="0" u="none" strike="noStrike" kern="0" cap="none" spc="0" normalizeH="0" baseline="0" noProof="0">
                    <a:ln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ookman Old Style" pitchFamily="18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62" name="Straight Connector 61"/>
                <p:cNvCxnSpPr/>
                <p:nvPr/>
              </p:nvCxnSpPr>
              <p:spPr>
                <a:xfrm>
                  <a:off x="586482" y="2000406"/>
                  <a:ext cx="5173842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63" name="Straight Connector 62"/>
                <p:cNvCxnSpPr/>
                <p:nvPr/>
              </p:nvCxnSpPr>
              <p:spPr>
                <a:xfrm rot="5400000">
                  <a:off x="1944826" y="2001532"/>
                  <a:ext cx="664930" cy="79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120" name="Straight Connector 119"/>
                <p:cNvCxnSpPr/>
                <p:nvPr/>
              </p:nvCxnSpPr>
              <p:spPr>
                <a:xfrm rot="5400000">
                  <a:off x="2492367" y="2001532"/>
                  <a:ext cx="664930" cy="79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121" name="Straight Connector 120"/>
                <p:cNvCxnSpPr/>
                <p:nvPr/>
              </p:nvCxnSpPr>
              <p:spPr>
                <a:xfrm rot="5400000">
                  <a:off x="3014994" y="2001532"/>
                  <a:ext cx="664930" cy="79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122" name="Straight Connector 121"/>
                <p:cNvCxnSpPr/>
                <p:nvPr/>
              </p:nvCxnSpPr>
              <p:spPr>
                <a:xfrm rot="5400000">
                  <a:off x="3522256" y="2001532"/>
                  <a:ext cx="664930" cy="79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123" name="Straight Connector 122"/>
                <p:cNvCxnSpPr/>
                <p:nvPr/>
              </p:nvCxnSpPr>
              <p:spPr>
                <a:xfrm rot="5400000">
                  <a:off x="4028207" y="2001532"/>
                  <a:ext cx="664930" cy="79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124" name="Straight Connector 123"/>
                <p:cNvCxnSpPr/>
                <p:nvPr/>
              </p:nvCxnSpPr>
              <p:spPr>
                <a:xfrm rot="5400000">
                  <a:off x="4510323" y="2001532"/>
                  <a:ext cx="664930" cy="79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125" name="Straight Connector 124"/>
                <p:cNvCxnSpPr/>
                <p:nvPr/>
              </p:nvCxnSpPr>
              <p:spPr>
                <a:xfrm rot="5400000">
                  <a:off x="4984043" y="2001532"/>
                  <a:ext cx="664930" cy="79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</p:grpSp>
        </p:grpSp>
        <p:sp>
          <p:nvSpPr>
            <p:cNvPr id="57" name="TextBox 56"/>
            <p:cNvSpPr txBox="1"/>
            <p:nvPr/>
          </p:nvSpPr>
          <p:spPr>
            <a:xfrm>
              <a:off x="727776" y="3110662"/>
              <a:ext cx="1067792" cy="431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Number of winners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46591" y="3110662"/>
              <a:ext cx="152478" cy="45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1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27775" y="3527436"/>
              <a:ext cx="1612421" cy="431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Prize for</a:t>
              </a:r>
              <a:r>
                <a:rPr kumimoji="0" lang="en-US" sz="1300" b="1" i="0" u="none" strike="noStrike" kern="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 each winner (in </a:t>
              </a:r>
              <a:r>
                <a:rPr kumimoji="0" lang="en-US" sz="1300" b="1" i="0" u="none" strike="noStrike" kern="0" cap="none" spc="0" normalizeH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Rs</a:t>
              </a:r>
              <a:r>
                <a:rPr lang="en-US" sz="1300" b="1" kern="0" dirty="0">
                  <a:solidFill>
                    <a:prstClr val="black"/>
                  </a:solidFill>
                  <a:latin typeface="Bookman Old Style" pitchFamily="18" charset="0"/>
                </a:rPr>
                <a:t>.</a:t>
              </a:r>
              <a:r>
                <a:rPr kumimoji="0" lang="en-US" sz="1300" b="1" i="0" u="none" strike="noStrike" kern="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)</a:t>
              </a:r>
              <a:endPara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075316" y="3526805"/>
              <a:ext cx="532222" cy="431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1,00,000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554884" y="3526805"/>
              <a:ext cx="471662" cy="431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50,000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714477" y="3110662"/>
              <a:ext cx="152478" cy="45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2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096710" y="3110662"/>
              <a:ext cx="152478" cy="45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4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507161" y="3110662"/>
              <a:ext cx="152478" cy="45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5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910299" y="3110662"/>
              <a:ext cx="152478" cy="45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8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262085" y="3110662"/>
              <a:ext cx="235005" cy="435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10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4638096" y="3110662"/>
              <a:ext cx="235005" cy="454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20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474596" y="683659"/>
            <a:ext cx="8163765" cy="85526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228600" algn="ctr"/>
              </a:tabLst>
            </a:pP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	 </a:t>
            </a: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In a television game show, the prize money of </a:t>
            </a:r>
            <a:r>
              <a:rPr lang="en-US" sz="1400" b="1" dirty="0" err="1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. 1,00,000 is to be divided equally </a:t>
            </a:r>
            <a:b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</a:b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   amongst the winners. Compete the following table and find whether the prize </a:t>
            </a:r>
            <a:b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</a:b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   money given to an individual winner is directly or inversely proportional to the   </a:t>
            </a:r>
            <a:b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</a:b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   number of winners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Rounded Rectangle 200"/>
              <p:cNvSpPr/>
              <p:nvPr/>
            </p:nvSpPr>
            <p:spPr>
              <a:xfrm>
                <a:off x="5077616" y="1952476"/>
                <a:ext cx="237038" cy="361474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  <a:effectLst>
                            <a:glow rad="139700">
                              <a:srgbClr val="FFFF00"/>
                            </a:glow>
                          </a:effectLst>
                          <a:latin typeface="Bookman Old Style" pitchFamily="18" charset="0"/>
                        </a:rPr>
                        <m:t>?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effectLst>
                    <a:glow rad="139700">
                      <a:srgbClr val="FFFF00"/>
                    </a:glow>
                  </a:effectLst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201" name="Rounded Rectangle 2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616" y="1952476"/>
                <a:ext cx="237038" cy="361474"/>
              </a:xfrm>
              <a:prstGeom prst="round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Rectangle 149"/>
          <p:cNvSpPr/>
          <p:nvPr/>
        </p:nvSpPr>
        <p:spPr>
          <a:xfrm>
            <a:off x="4821510" y="2004932"/>
            <a:ext cx="735614" cy="267062"/>
          </a:xfrm>
          <a:prstGeom prst="rect">
            <a:avLst/>
          </a:prstGeom>
          <a:solidFill>
            <a:srgbClr val="990099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3175">
                  <a:solidFill>
                    <a:schemeClr val="bg1"/>
                  </a:solidFill>
                </a:ln>
                <a:solidFill>
                  <a:srgbClr val="FFFF00"/>
                </a:solidFill>
                <a:effectLst>
                  <a:glow rad="88900">
                    <a:srgbClr val="000000"/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Bookman Old Style" pitchFamily="18" charset="0"/>
              </a:rPr>
              <a:t>𝟐𝟓𝟎𝟎𝟎</a:t>
            </a:r>
          </a:p>
        </p:txBody>
      </p:sp>
      <p:sp>
        <p:nvSpPr>
          <p:cNvPr id="211" name="Rectangle 210"/>
          <p:cNvSpPr/>
          <p:nvPr/>
        </p:nvSpPr>
        <p:spPr>
          <a:xfrm>
            <a:off x="5615673" y="2010592"/>
            <a:ext cx="735614" cy="267062"/>
          </a:xfrm>
          <a:prstGeom prst="rect">
            <a:avLst/>
          </a:prstGeom>
          <a:solidFill>
            <a:srgbClr val="990099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3175">
                  <a:solidFill>
                    <a:schemeClr val="bg1"/>
                  </a:solidFill>
                </a:ln>
                <a:solidFill>
                  <a:srgbClr val="FFFF00"/>
                </a:solidFill>
                <a:effectLst>
                  <a:glow rad="88900">
                    <a:srgbClr val="000000"/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Bookman Old Style" pitchFamily="18" charset="0"/>
              </a:rPr>
              <a:t>𝟐𝟎𝟎𝟎𝟎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6143166" y="2419350"/>
            <a:ext cx="2427850" cy="58163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Therefore this is a case of direct variation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6611229" y="2439783"/>
            <a:ext cx="1842320" cy="55167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Therefore we will take the product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6604065" y="2438829"/>
            <a:ext cx="1966951" cy="55340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Let us reduce it to the lowest form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537097" y="2441181"/>
            <a:ext cx="6207650" cy="307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dk1"/>
                </a:solidFill>
                <a:latin typeface="Bookman Old Style" pitchFamily="18" charset="0"/>
                <a:ea typeface="Cambria Math" panose="020405030504060302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1400" dirty="0"/>
              <a:t>If more the numbers of winners, less is the prize money.</a:t>
            </a:r>
          </a:p>
        </p:txBody>
      </p:sp>
      <p:sp>
        <p:nvSpPr>
          <p:cNvPr id="91" name="Rounded Rectangle 90"/>
          <p:cNvSpPr/>
          <p:nvPr/>
        </p:nvSpPr>
        <p:spPr>
          <a:xfrm>
            <a:off x="4654207" y="2786163"/>
            <a:ext cx="1311262" cy="264141"/>
          </a:xfrm>
          <a:prstGeom prst="roundRect">
            <a:avLst/>
          </a:prstGeom>
          <a:solidFill>
            <a:srgbClr val="66FFFF"/>
          </a:solidFill>
          <a:ln w="19050">
            <a:solidFill>
              <a:srgbClr val="FF006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4827364" y="2748958"/>
                <a:ext cx="3529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=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364" y="2748958"/>
                <a:ext cx="352982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5138204" y="2748958"/>
                <a:ext cx="2968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204" y="2748958"/>
                <a:ext cx="296876" cy="33855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/>
          <p:cNvSpPr txBox="1"/>
          <p:nvPr/>
        </p:nvSpPr>
        <p:spPr>
          <a:xfrm>
            <a:off x="5242119" y="2725146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latin typeface="Bookman Old Style" pitchFamily="18" charset="0"/>
              </a:rPr>
              <a:t>y</a:t>
            </a:r>
            <a:r>
              <a:rPr lang="en-US" sz="1400" b="1" baseline="-25000" dirty="0">
                <a:solidFill>
                  <a:schemeClr val="tx1"/>
                </a:solidFill>
                <a:latin typeface="Bookman Old Style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5475064" y="2753721"/>
                <a:ext cx="3529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=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064" y="2753721"/>
                <a:ext cx="352982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TextBox 95"/>
          <p:cNvSpPr txBox="1"/>
          <p:nvPr/>
        </p:nvSpPr>
        <p:spPr>
          <a:xfrm>
            <a:off x="4613469" y="2725146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latin typeface="Bookman Old Style" pitchFamily="18" charset="0"/>
              </a:rPr>
              <a:t>x</a:t>
            </a:r>
            <a:r>
              <a:rPr lang="en-US" sz="1400" b="1" baseline="-25000" dirty="0">
                <a:solidFill>
                  <a:schemeClr val="tx1"/>
                </a:solidFill>
                <a:latin typeface="Bookman Old Style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5013822" y="2753721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8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822" y="2753721"/>
                <a:ext cx="364202" cy="30777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5661522" y="2753721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?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522" y="2753721"/>
                <a:ext cx="364202" cy="30777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ounded Rectangle 98"/>
              <p:cNvSpPr/>
              <p:nvPr/>
            </p:nvSpPr>
            <p:spPr>
              <a:xfrm>
                <a:off x="7387573" y="1688272"/>
                <a:ext cx="237038" cy="361474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ln w="3175"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effectLst>
                            <a:glow rad="88900">
                              <a:srgbClr val="000000"/>
                            </a:glow>
                            <a:innerShdw blurRad="63500" dist="50800" dir="13500000">
                              <a:prstClr val="black">
                                <a:alpha val="50000"/>
                              </a:prstClr>
                            </a:innerShdw>
                          </a:effectLst>
                          <a:latin typeface="Bookman Old Style" pitchFamily="18" charset="0"/>
                        </a:rPr>
                        <m:t>10</m:t>
                      </m:r>
                    </m:oMath>
                  </m:oMathPara>
                </a14:m>
                <a:endParaRPr lang="en-US" sz="1400" b="1" dirty="0">
                  <a:ln w="3175">
                    <a:solidFill>
                      <a:srgbClr val="FF0000"/>
                    </a:solidFill>
                  </a:ln>
                  <a:solidFill>
                    <a:srgbClr val="FF0000"/>
                  </a:solidFill>
                  <a:effectLst>
                    <a:glow rad="88900">
                      <a:srgbClr val="000000"/>
                    </a:glow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99" name="Rounded Rectangle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7573" y="1688272"/>
                <a:ext cx="237038" cy="361474"/>
              </a:xfrm>
              <a:prstGeom prst="roundRect">
                <a:avLst/>
              </a:prstGeom>
              <a:blipFill rotWithShape="1">
                <a:blip r:embed="rId9"/>
                <a:stretch>
                  <a:fillRect l="-1639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ectangle 99"/>
          <p:cNvSpPr/>
          <p:nvPr/>
        </p:nvSpPr>
        <p:spPr>
          <a:xfrm>
            <a:off x="1501186" y="2859278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904717" y="2859278"/>
            <a:ext cx="3738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anose="02050604050505020204" pitchFamily="18" charset="0"/>
              </a:rPr>
              <a:t>x</a:t>
            </a:r>
            <a:r>
              <a:rPr lang="en-US" sz="1400" b="1" baseline="-25000" dirty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2092984" y="2859278"/>
                <a:ext cx="3529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984" y="2859278"/>
                <a:ext cx="352982" cy="30777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Rectangle 102"/>
          <p:cNvSpPr/>
          <p:nvPr/>
        </p:nvSpPr>
        <p:spPr>
          <a:xfrm>
            <a:off x="2327431" y="2859278"/>
            <a:ext cx="3738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anose="02050604050505020204" pitchFamily="18" charset="0"/>
              </a:rPr>
              <a:t>y</a:t>
            </a:r>
            <a:r>
              <a:rPr lang="en-US" sz="1400" b="1" baseline="-25000" dirty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2664722" y="285927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=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2888122" y="2859278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3045459" y="2859278"/>
                <a:ext cx="3529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459" y="2859278"/>
                <a:ext cx="352982" cy="30777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ectangle 106"/>
          <p:cNvSpPr/>
          <p:nvPr/>
        </p:nvSpPr>
        <p:spPr>
          <a:xfrm>
            <a:off x="3260856" y="2859278"/>
            <a:ext cx="8963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100000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1501186" y="3693173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2330637" y="3664599"/>
            <a:ext cx="3706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anose="02050604050505020204" pitchFamily="18" charset="0"/>
              </a:rPr>
              <a:t>y</a:t>
            </a:r>
            <a:r>
              <a:rPr lang="en-US" sz="1400" b="1" baseline="-25000" dirty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2664722" y="3693174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=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2888122" y="3587286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/>
              <p:cNvSpPr/>
              <p:nvPr/>
            </p:nvSpPr>
            <p:spPr>
              <a:xfrm>
                <a:off x="3076389" y="3587286"/>
                <a:ext cx="3529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112" name="Rectangle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389" y="3587286"/>
                <a:ext cx="352982" cy="30777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Rectangle 112"/>
          <p:cNvSpPr/>
          <p:nvPr/>
        </p:nvSpPr>
        <p:spPr>
          <a:xfrm>
            <a:off x="3291786" y="3587286"/>
            <a:ext cx="8963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100000</a:t>
            </a:r>
          </a:p>
        </p:txBody>
      </p:sp>
      <p:cxnSp>
        <p:nvCxnSpPr>
          <p:cNvPr id="114" name="Straight Connector 113"/>
          <p:cNvCxnSpPr/>
          <p:nvPr/>
        </p:nvCxnSpPr>
        <p:spPr>
          <a:xfrm>
            <a:off x="3008146" y="3857625"/>
            <a:ext cx="108907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3353585" y="3797948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10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330637" y="4046385"/>
            <a:ext cx="3706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anose="02050604050505020204" pitchFamily="18" charset="0"/>
              </a:rPr>
              <a:t>y</a:t>
            </a:r>
            <a:r>
              <a:rPr lang="en-US" sz="1400" b="1" baseline="-25000" dirty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2664722" y="404638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=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2888122" y="4069934"/>
            <a:ext cx="8386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10,000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1470197" y="4321823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130" name="Rounded Rectangle 129"/>
          <p:cNvSpPr/>
          <p:nvPr/>
        </p:nvSpPr>
        <p:spPr>
          <a:xfrm>
            <a:off x="2368749" y="4352352"/>
            <a:ext cx="1265212" cy="251806"/>
          </a:xfrm>
          <a:prstGeom prst="roundRect">
            <a:avLst/>
          </a:prstGeom>
          <a:gradFill flip="none" rotWithShape="1">
            <a:gsLst>
              <a:gs pos="0">
                <a:srgbClr val="00FFFF">
                  <a:tint val="66000"/>
                  <a:satMod val="160000"/>
                </a:srgbClr>
              </a:gs>
              <a:gs pos="29000">
                <a:srgbClr val="00FFFF">
                  <a:tint val="44500"/>
                  <a:satMod val="160000"/>
                </a:srgbClr>
              </a:gs>
              <a:gs pos="100000">
                <a:srgbClr val="00FFFF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>
            <a:solidFill>
              <a:srgbClr val="CC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2354338" y="4321823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srgbClr val="0000FF"/>
                </a:solidFill>
                <a:latin typeface="Bookman Old Style" pitchFamily="18" charset="0"/>
              </a:rPr>
              <a:t>y</a:t>
            </a:r>
            <a:r>
              <a:rPr lang="en-US" sz="1400" b="1" baseline="-25000" dirty="0">
                <a:solidFill>
                  <a:srgbClr val="0000FF"/>
                </a:solidFill>
                <a:latin typeface="Bookman Old Style" pitchFamily="18" charset="0"/>
              </a:rPr>
              <a:t>1</a:t>
            </a:r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</a:rPr>
              <a:t>  =  10000</a:t>
            </a:r>
          </a:p>
        </p:txBody>
      </p:sp>
      <p:cxnSp>
        <p:nvCxnSpPr>
          <p:cNvPr id="132" name="Straight Connector 131"/>
          <p:cNvCxnSpPr/>
          <p:nvPr/>
        </p:nvCxnSpPr>
        <p:spPr>
          <a:xfrm flipH="1">
            <a:off x="3468657" y="3923092"/>
            <a:ext cx="210983" cy="700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/>
          <p:cNvSpPr/>
          <p:nvPr/>
        </p:nvSpPr>
        <p:spPr>
          <a:xfrm>
            <a:off x="3633960" y="3874433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134" name="Straight Connector 133"/>
          <p:cNvCxnSpPr/>
          <p:nvPr/>
        </p:nvCxnSpPr>
        <p:spPr>
          <a:xfrm flipH="1">
            <a:off x="3431951" y="3695924"/>
            <a:ext cx="621836" cy="8564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 134"/>
          <p:cNvSpPr/>
          <p:nvPr/>
        </p:nvSpPr>
        <p:spPr>
          <a:xfrm>
            <a:off x="4072343" y="3545564"/>
            <a:ext cx="64953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10000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1501186" y="4046385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1501186" y="3250969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1832340" y="3250969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10</a:t>
            </a:r>
            <a:endParaRPr lang="en-US" sz="1400" b="1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Rectangle 162"/>
              <p:cNvSpPr/>
              <p:nvPr/>
            </p:nvSpPr>
            <p:spPr>
              <a:xfrm>
                <a:off x="2092984" y="3250969"/>
                <a:ext cx="3529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163" name="Rectangle 1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984" y="3250969"/>
                <a:ext cx="352982" cy="30777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Rectangle 163"/>
          <p:cNvSpPr/>
          <p:nvPr/>
        </p:nvSpPr>
        <p:spPr>
          <a:xfrm>
            <a:off x="2327431" y="3212869"/>
            <a:ext cx="3738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anose="02050604050505020204" pitchFamily="18" charset="0"/>
              </a:rPr>
              <a:t>y</a:t>
            </a:r>
            <a:r>
              <a:rPr lang="en-US" sz="1400" b="1" baseline="-25000" dirty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2664722" y="325096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=</a:t>
            </a:r>
          </a:p>
        </p:txBody>
      </p:sp>
      <p:sp>
        <p:nvSpPr>
          <p:cNvPr id="166" name="Rectangle 165"/>
          <p:cNvSpPr/>
          <p:nvPr/>
        </p:nvSpPr>
        <p:spPr>
          <a:xfrm>
            <a:off x="2888122" y="3250969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Rectangle 166"/>
              <p:cNvSpPr/>
              <p:nvPr/>
            </p:nvSpPr>
            <p:spPr>
              <a:xfrm>
                <a:off x="3045459" y="3250969"/>
                <a:ext cx="3529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167" name="Rectangle 1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459" y="3250969"/>
                <a:ext cx="352982" cy="30777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Rectangle 167"/>
          <p:cNvSpPr/>
          <p:nvPr/>
        </p:nvSpPr>
        <p:spPr>
          <a:xfrm>
            <a:off x="3260856" y="3250969"/>
            <a:ext cx="8963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100000</a:t>
            </a:r>
          </a:p>
        </p:txBody>
      </p:sp>
      <p:sp>
        <p:nvSpPr>
          <p:cNvPr id="169" name="Curved Up Arrow 168"/>
          <p:cNvSpPr/>
          <p:nvPr/>
        </p:nvSpPr>
        <p:spPr>
          <a:xfrm>
            <a:off x="2493560" y="3500243"/>
            <a:ext cx="1058236" cy="143330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7109460" y="2012451"/>
            <a:ext cx="735614" cy="267062"/>
          </a:xfrm>
          <a:prstGeom prst="rect">
            <a:avLst/>
          </a:prstGeom>
          <a:solidFill>
            <a:srgbClr val="990099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3175">
                  <a:solidFill>
                    <a:schemeClr val="bg1"/>
                  </a:solidFill>
                </a:ln>
                <a:solidFill>
                  <a:srgbClr val="FFFF00"/>
                </a:solidFill>
                <a:effectLst>
                  <a:glow rad="88900">
                    <a:srgbClr val="000000"/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Bookman Old Style" pitchFamily="18" charset="0"/>
              </a:rPr>
              <a:t>10000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Rounded Rectangle 170"/>
              <p:cNvSpPr/>
              <p:nvPr/>
            </p:nvSpPr>
            <p:spPr>
              <a:xfrm>
                <a:off x="7393389" y="1964009"/>
                <a:ext cx="237038" cy="361474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  <a:effectLst>
                            <a:glow rad="139700">
                              <a:srgbClr val="FFFF00"/>
                            </a:glow>
                          </a:effectLst>
                          <a:latin typeface="Bookman Old Style" pitchFamily="18" charset="0"/>
                        </a:rPr>
                        <m:t>?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effectLst>
                    <a:glow rad="139700">
                      <a:srgbClr val="FFFF00"/>
                    </a:glow>
                  </a:effectLst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71" name="Rounded Rectangle 1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389" y="1964009"/>
                <a:ext cx="237038" cy="361474"/>
              </a:xfrm>
              <a:prstGeom prst="roundRect">
                <a:avLst/>
              </a:prstGeom>
              <a:blipFill rotWithShape="1"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Rectangle 117"/>
          <p:cNvSpPr/>
          <p:nvPr/>
        </p:nvSpPr>
        <p:spPr>
          <a:xfrm>
            <a:off x="6381767" y="2012451"/>
            <a:ext cx="735614" cy="267062"/>
          </a:xfrm>
          <a:prstGeom prst="rect">
            <a:avLst/>
          </a:prstGeom>
          <a:solidFill>
            <a:srgbClr val="990099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3175">
                  <a:solidFill>
                    <a:schemeClr val="bg1"/>
                  </a:solidFill>
                </a:ln>
                <a:solidFill>
                  <a:srgbClr val="FFFF00"/>
                </a:solidFill>
                <a:effectLst>
                  <a:glow rad="88900">
                    <a:srgbClr val="000000"/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Bookman Old Style" pitchFamily="18" charset="0"/>
              </a:rPr>
              <a:t>12500</a:t>
            </a:r>
          </a:p>
        </p:txBody>
      </p:sp>
    </p:spTree>
    <p:extLst>
      <p:ext uri="{BB962C8B-B14F-4D97-AF65-F5344CB8AC3E}">
        <p14:creationId xmlns:p14="http://schemas.microsoft.com/office/powerpoint/2010/main" val="404652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500"/>
                            </p:stCondLst>
                            <p:childTnLst>
                              <p:par>
                                <p:cTn id="20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500"/>
                            </p:stCondLst>
                            <p:childTnLst>
                              <p:par>
                                <p:cTn id="2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500"/>
                            </p:stCondLst>
                            <p:childTnLst>
                              <p:par>
                                <p:cTn id="2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3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4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500"/>
                            </p:stCondLst>
                            <p:childTnLst>
                              <p:par>
                                <p:cTn id="2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 tmFilter="0, 0; .2, .5; .8, .5; 1, 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8" dur="250" autoRev="1" fill="hold"/>
                                        <p:tgtEl>
                                          <p:spTgt spid="1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1" grpId="0" animBg="1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99" grpId="1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5" grpId="0"/>
      <p:bldP spid="116" grpId="0"/>
      <p:bldP spid="126" grpId="0"/>
      <p:bldP spid="128" grpId="0"/>
      <p:bldP spid="129" grpId="0"/>
      <p:bldP spid="130" grpId="0" animBg="1"/>
      <p:bldP spid="131" grpId="0"/>
      <p:bldP spid="133" grpId="0"/>
      <p:bldP spid="135" grpId="0"/>
      <p:bldP spid="136" grpId="0"/>
      <p:bldP spid="137" grpId="0"/>
      <p:bldP spid="145" grpId="0"/>
      <p:bldP spid="163" grpId="0"/>
      <p:bldP spid="164" grpId="0"/>
      <p:bldP spid="165" grpId="0"/>
      <p:bldP spid="166" grpId="0"/>
      <p:bldP spid="167" grpId="0"/>
      <p:bldP spid="168" grpId="0"/>
      <p:bldP spid="169" grpId="0" animBg="1"/>
      <p:bldP spid="169" grpId="1" animBg="1"/>
      <p:bldP spid="170" grpId="0" animBg="1"/>
      <p:bldP spid="170" grpId="1" animBg="1"/>
      <p:bldP spid="171" grpId="0"/>
      <p:bldP spid="171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grupoplascencia.com/img/background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84" y="-67103"/>
            <a:ext cx="9162369" cy="5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472769" y="662743"/>
            <a:ext cx="8165592" cy="924757"/>
          </a:xfrm>
          <a:prstGeom prst="roundRect">
            <a:avLst/>
          </a:prstGeom>
          <a:solidFill>
            <a:srgbClr val="00FFFF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4" name="Pentagon 3"/>
          <p:cNvSpPr/>
          <p:nvPr/>
        </p:nvSpPr>
        <p:spPr>
          <a:xfrm>
            <a:off x="561503" y="206161"/>
            <a:ext cx="1700816" cy="381000"/>
          </a:xfrm>
          <a:prstGeom prst="homePlate">
            <a:avLst/>
          </a:prstGeom>
          <a:solidFill>
            <a:srgbClr val="00206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EXERCISE 13.2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72769" y="2397578"/>
            <a:ext cx="8165592" cy="2525486"/>
          </a:xfrm>
          <a:prstGeom prst="roundRect">
            <a:avLst>
              <a:gd name="adj" fmla="val 11614"/>
            </a:avLst>
          </a:prstGeom>
          <a:solidFill>
            <a:srgbClr val="CDAFED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7770" y="2397578"/>
            <a:ext cx="695730" cy="346364"/>
          </a:xfrm>
          <a:prstGeom prst="roundRect">
            <a:avLst>
              <a:gd name="adj" fmla="val 50000"/>
            </a:avLst>
          </a:prstGeom>
          <a:solidFill>
            <a:srgbClr val="FF0000">
              <a:alpha val="50196"/>
            </a:srgbClr>
          </a:solidFill>
          <a:ln>
            <a:solidFill>
              <a:srgbClr val="0033CC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80008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Sol :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72769" y="1657350"/>
            <a:ext cx="8165592" cy="685800"/>
          </a:xfrm>
          <a:prstGeom prst="roundRect">
            <a:avLst/>
          </a:prstGeom>
          <a:solidFill>
            <a:srgbClr val="FF0066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533400" y="1704674"/>
            <a:ext cx="8005698" cy="594409"/>
            <a:chOff x="727775" y="3110662"/>
            <a:chExt cx="4198687" cy="877319"/>
          </a:xfrm>
        </p:grpSpPr>
        <p:grpSp>
          <p:nvGrpSpPr>
            <p:cNvPr id="56" name="Group 55"/>
            <p:cNvGrpSpPr/>
            <p:nvPr/>
          </p:nvGrpSpPr>
          <p:grpSpPr>
            <a:xfrm>
              <a:off x="736065" y="3129823"/>
              <a:ext cx="4190397" cy="858158"/>
              <a:chOff x="1608683" y="4961701"/>
              <a:chExt cx="2916105" cy="1130898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1611229" y="4973500"/>
                <a:ext cx="2911842" cy="1102123"/>
              </a:xfrm>
              <a:prstGeom prst="rect">
                <a:avLst/>
              </a:prstGeom>
              <a:gradFill flip="none" rotWithShape="1">
                <a:gsLst>
                  <a:gs pos="0">
                    <a:srgbClr val="66FF66">
                      <a:tint val="66000"/>
                      <a:satMod val="160000"/>
                    </a:srgbClr>
                  </a:gs>
                  <a:gs pos="50000">
                    <a:srgbClr val="66FF66">
                      <a:tint val="44500"/>
                      <a:satMod val="160000"/>
                    </a:srgbClr>
                  </a:gs>
                  <a:gs pos="100000">
                    <a:srgbClr val="66FF66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/>
              <a:scene3d>
                <a:camera prst="obliqueTopLeft"/>
                <a:lightRig rig="threePt" dir="t"/>
              </a:scene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itchFamily="18" charset="0"/>
                  <a:ea typeface="+mn-ea"/>
                  <a:cs typeface="+mn-cs"/>
                </a:endParaRPr>
              </a:p>
            </p:txBody>
          </p:sp>
          <p:grpSp>
            <p:nvGrpSpPr>
              <p:cNvPr id="60" name="Group 37"/>
              <p:cNvGrpSpPr/>
              <p:nvPr/>
            </p:nvGrpSpPr>
            <p:grpSpPr>
              <a:xfrm>
                <a:off x="1608683" y="4961701"/>
                <a:ext cx="2916105" cy="1130898"/>
                <a:chOff x="586482" y="1669464"/>
                <a:chExt cx="5178495" cy="664930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586487" y="1676401"/>
                  <a:ext cx="5178490" cy="648010"/>
                </a:xfrm>
                <a:prstGeom prst="rect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1" i="0" u="none" strike="noStrike" kern="0" cap="none" spc="0" normalizeH="0" baseline="0" noProof="0">
                    <a:ln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ookman Old Style" pitchFamily="18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62" name="Straight Connector 61"/>
                <p:cNvCxnSpPr/>
                <p:nvPr/>
              </p:nvCxnSpPr>
              <p:spPr>
                <a:xfrm>
                  <a:off x="586482" y="2000406"/>
                  <a:ext cx="5173842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63" name="Straight Connector 62"/>
                <p:cNvCxnSpPr/>
                <p:nvPr/>
              </p:nvCxnSpPr>
              <p:spPr>
                <a:xfrm rot="5400000">
                  <a:off x="1944826" y="2001532"/>
                  <a:ext cx="664930" cy="79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120" name="Straight Connector 119"/>
                <p:cNvCxnSpPr/>
                <p:nvPr/>
              </p:nvCxnSpPr>
              <p:spPr>
                <a:xfrm rot="5400000">
                  <a:off x="2492367" y="2001532"/>
                  <a:ext cx="664930" cy="79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121" name="Straight Connector 120"/>
                <p:cNvCxnSpPr/>
                <p:nvPr/>
              </p:nvCxnSpPr>
              <p:spPr>
                <a:xfrm rot="5400000">
                  <a:off x="3014994" y="2001532"/>
                  <a:ext cx="664930" cy="79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122" name="Straight Connector 121"/>
                <p:cNvCxnSpPr/>
                <p:nvPr/>
              </p:nvCxnSpPr>
              <p:spPr>
                <a:xfrm rot="5400000">
                  <a:off x="3522256" y="2001532"/>
                  <a:ext cx="664930" cy="79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123" name="Straight Connector 122"/>
                <p:cNvCxnSpPr/>
                <p:nvPr/>
              </p:nvCxnSpPr>
              <p:spPr>
                <a:xfrm rot="5400000">
                  <a:off x="4028207" y="2001532"/>
                  <a:ext cx="664930" cy="79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124" name="Straight Connector 123"/>
                <p:cNvCxnSpPr/>
                <p:nvPr/>
              </p:nvCxnSpPr>
              <p:spPr>
                <a:xfrm rot="5400000">
                  <a:off x="4510323" y="2001532"/>
                  <a:ext cx="664930" cy="79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125" name="Straight Connector 124"/>
                <p:cNvCxnSpPr/>
                <p:nvPr/>
              </p:nvCxnSpPr>
              <p:spPr>
                <a:xfrm rot="5400000">
                  <a:off x="4984043" y="2001532"/>
                  <a:ext cx="664930" cy="79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</p:grpSp>
        </p:grpSp>
        <p:sp>
          <p:nvSpPr>
            <p:cNvPr id="57" name="TextBox 56"/>
            <p:cNvSpPr txBox="1"/>
            <p:nvPr/>
          </p:nvSpPr>
          <p:spPr>
            <a:xfrm>
              <a:off x="727776" y="3110662"/>
              <a:ext cx="1067792" cy="431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Number of winners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46591" y="3110662"/>
              <a:ext cx="152478" cy="45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1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27775" y="3527436"/>
              <a:ext cx="1612421" cy="431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Prize for</a:t>
              </a:r>
              <a:r>
                <a:rPr kumimoji="0" lang="en-US" sz="1300" b="1" i="0" u="none" strike="noStrike" kern="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 each winner (in </a:t>
              </a:r>
              <a:r>
                <a:rPr kumimoji="0" lang="en-US" sz="1300" b="1" i="0" u="none" strike="noStrike" kern="0" cap="none" spc="0" normalizeH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Rs</a:t>
              </a:r>
              <a:r>
                <a:rPr lang="en-US" sz="1300" b="1" kern="0" dirty="0">
                  <a:solidFill>
                    <a:prstClr val="black"/>
                  </a:solidFill>
                  <a:latin typeface="Bookman Old Style" pitchFamily="18" charset="0"/>
                </a:rPr>
                <a:t>.</a:t>
              </a:r>
              <a:r>
                <a:rPr kumimoji="0" lang="en-US" sz="1300" b="1" i="0" u="none" strike="noStrike" kern="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)</a:t>
              </a:r>
              <a:endPara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075316" y="3526805"/>
              <a:ext cx="532222" cy="431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1,00,000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554884" y="3526805"/>
              <a:ext cx="471662" cy="431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50,000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714477" y="3110662"/>
              <a:ext cx="152478" cy="45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2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096710" y="3110662"/>
              <a:ext cx="152478" cy="45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4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507161" y="3110662"/>
              <a:ext cx="152478" cy="45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5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910299" y="3110662"/>
              <a:ext cx="152478" cy="45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8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262085" y="3110662"/>
              <a:ext cx="235005" cy="435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10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4638096" y="3110662"/>
              <a:ext cx="235005" cy="454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20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474596" y="683659"/>
            <a:ext cx="8163765" cy="85526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228600" algn="ctr"/>
              </a:tabLst>
            </a:pP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	 </a:t>
            </a: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In a television game show, the prize money of </a:t>
            </a:r>
            <a:r>
              <a:rPr lang="en-US" sz="1400" b="1" dirty="0" err="1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. 1,00,000 is to be divided equally </a:t>
            </a:r>
            <a:b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</a:b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   amongst the winners. Compete the following table and find whether the prize </a:t>
            </a:r>
            <a:b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</a:b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   money given to an individual winner is directly or inversely proportional to the   </a:t>
            </a:r>
            <a:b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</a:b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   number of winners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Rounded Rectangle 200"/>
              <p:cNvSpPr/>
              <p:nvPr/>
            </p:nvSpPr>
            <p:spPr>
              <a:xfrm>
                <a:off x="5077616" y="1952476"/>
                <a:ext cx="237038" cy="361474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  <a:effectLst>
                            <a:glow rad="139700">
                              <a:srgbClr val="FFFF00"/>
                            </a:glow>
                          </a:effectLst>
                          <a:latin typeface="Bookman Old Style" pitchFamily="18" charset="0"/>
                        </a:rPr>
                        <m:t>?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effectLst>
                    <a:glow rad="139700">
                      <a:srgbClr val="FFFF00"/>
                    </a:glow>
                  </a:effectLst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201" name="Rounded Rectangle 2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616" y="1952476"/>
                <a:ext cx="237038" cy="361474"/>
              </a:xfrm>
              <a:prstGeom prst="round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Rectangle 149"/>
          <p:cNvSpPr/>
          <p:nvPr/>
        </p:nvSpPr>
        <p:spPr>
          <a:xfrm>
            <a:off x="4821510" y="2004932"/>
            <a:ext cx="735614" cy="267062"/>
          </a:xfrm>
          <a:prstGeom prst="rect">
            <a:avLst/>
          </a:prstGeom>
          <a:solidFill>
            <a:srgbClr val="990099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3175">
                  <a:solidFill>
                    <a:schemeClr val="bg1"/>
                  </a:solidFill>
                </a:ln>
                <a:solidFill>
                  <a:srgbClr val="FFFF00"/>
                </a:solidFill>
                <a:effectLst>
                  <a:glow rad="88900">
                    <a:srgbClr val="000000"/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Bookman Old Style" pitchFamily="18" charset="0"/>
              </a:rPr>
              <a:t>𝟐𝟓𝟎𝟎𝟎</a:t>
            </a:r>
          </a:p>
        </p:txBody>
      </p:sp>
      <p:sp>
        <p:nvSpPr>
          <p:cNvPr id="211" name="Rectangle 210"/>
          <p:cNvSpPr/>
          <p:nvPr/>
        </p:nvSpPr>
        <p:spPr>
          <a:xfrm>
            <a:off x="5615673" y="2010592"/>
            <a:ext cx="735614" cy="267062"/>
          </a:xfrm>
          <a:prstGeom prst="rect">
            <a:avLst/>
          </a:prstGeom>
          <a:solidFill>
            <a:srgbClr val="990099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3175">
                  <a:solidFill>
                    <a:schemeClr val="bg1"/>
                  </a:solidFill>
                </a:ln>
                <a:solidFill>
                  <a:srgbClr val="FFFF00"/>
                </a:solidFill>
                <a:effectLst>
                  <a:glow rad="88900">
                    <a:srgbClr val="000000"/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Bookman Old Style" pitchFamily="18" charset="0"/>
              </a:rPr>
              <a:t>𝟐𝟎𝟎𝟎𝟎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6143166" y="2419350"/>
            <a:ext cx="2427850" cy="58163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Therefore this is a case of direct variation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6611229" y="2439783"/>
            <a:ext cx="1842320" cy="55167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Therefore we will take the product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6604065" y="2438829"/>
            <a:ext cx="1966951" cy="55340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Let us reduce it to the lowest form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537097" y="2441181"/>
            <a:ext cx="6207650" cy="307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dk1"/>
                </a:solidFill>
                <a:latin typeface="Bookman Old Style" pitchFamily="18" charset="0"/>
                <a:ea typeface="Cambria Math" panose="020405030504060302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1400" dirty="0"/>
              <a:t>If more the numbers of winners, less is the prize money.</a:t>
            </a:r>
          </a:p>
        </p:txBody>
      </p:sp>
      <p:sp>
        <p:nvSpPr>
          <p:cNvPr id="91" name="Rounded Rectangle 90"/>
          <p:cNvSpPr/>
          <p:nvPr/>
        </p:nvSpPr>
        <p:spPr>
          <a:xfrm>
            <a:off x="4654207" y="2786163"/>
            <a:ext cx="1311262" cy="264141"/>
          </a:xfrm>
          <a:prstGeom prst="roundRect">
            <a:avLst/>
          </a:prstGeom>
          <a:solidFill>
            <a:srgbClr val="66FFFF"/>
          </a:solidFill>
          <a:ln w="19050">
            <a:solidFill>
              <a:srgbClr val="FF006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4827364" y="2748958"/>
                <a:ext cx="3529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=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364" y="2748958"/>
                <a:ext cx="352982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5138204" y="2748958"/>
                <a:ext cx="2968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204" y="2748958"/>
                <a:ext cx="296876" cy="33855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/>
          <p:cNvSpPr txBox="1"/>
          <p:nvPr/>
        </p:nvSpPr>
        <p:spPr>
          <a:xfrm>
            <a:off x="5242119" y="2725146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latin typeface="Bookman Old Style" pitchFamily="18" charset="0"/>
              </a:rPr>
              <a:t>y</a:t>
            </a:r>
            <a:r>
              <a:rPr lang="en-US" sz="1400" b="1" baseline="-25000" dirty="0">
                <a:solidFill>
                  <a:schemeClr val="tx1"/>
                </a:solidFill>
                <a:latin typeface="Bookman Old Style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5475064" y="2753721"/>
                <a:ext cx="3529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=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064" y="2753721"/>
                <a:ext cx="352982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TextBox 95"/>
          <p:cNvSpPr txBox="1"/>
          <p:nvPr/>
        </p:nvSpPr>
        <p:spPr>
          <a:xfrm>
            <a:off x="4613469" y="2725146"/>
            <a:ext cx="370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chemeClr val="tx1"/>
                </a:solidFill>
                <a:latin typeface="Bookman Old Style" pitchFamily="18" charset="0"/>
              </a:rPr>
              <a:t>x</a:t>
            </a:r>
            <a:r>
              <a:rPr lang="en-US" sz="1400" b="1" baseline="-25000" dirty="0">
                <a:solidFill>
                  <a:schemeClr val="tx1"/>
                </a:solidFill>
                <a:latin typeface="Bookman Old Style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5013822" y="2753721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8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822" y="2753721"/>
                <a:ext cx="364202" cy="30777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5661522" y="2753721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?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522" y="2753721"/>
                <a:ext cx="364202" cy="30777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ounded Rectangle 98"/>
              <p:cNvSpPr/>
              <p:nvPr/>
            </p:nvSpPr>
            <p:spPr>
              <a:xfrm>
                <a:off x="8118174" y="1678747"/>
                <a:ext cx="237038" cy="361474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ln w="3175"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effectLst>
                            <a:glow rad="88900">
                              <a:srgbClr val="000000"/>
                            </a:glow>
                            <a:innerShdw blurRad="63500" dist="50800" dir="13500000">
                              <a:prstClr val="black">
                                <a:alpha val="50000"/>
                              </a:prstClr>
                            </a:innerShdw>
                          </a:effectLst>
                          <a:latin typeface="Bookman Old Style" pitchFamily="18" charset="0"/>
                        </a:rPr>
                        <m:t>20</m:t>
                      </m:r>
                    </m:oMath>
                  </m:oMathPara>
                </a14:m>
                <a:endParaRPr lang="en-US" sz="1400" b="1" dirty="0">
                  <a:ln w="3175">
                    <a:solidFill>
                      <a:srgbClr val="FF0000"/>
                    </a:solidFill>
                  </a:ln>
                  <a:solidFill>
                    <a:srgbClr val="FF0000"/>
                  </a:solidFill>
                  <a:effectLst>
                    <a:glow rad="88900">
                      <a:srgbClr val="000000"/>
                    </a:glow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99" name="Rounded Rectangle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174" y="1678747"/>
                <a:ext cx="237038" cy="361474"/>
              </a:xfrm>
              <a:prstGeom prst="roundRect">
                <a:avLst/>
              </a:prstGeom>
              <a:blipFill rotWithShape="1">
                <a:blip r:embed="rId10"/>
                <a:stretch>
                  <a:fillRect l="-1639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ectangle 99"/>
          <p:cNvSpPr/>
          <p:nvPr/>
        </p:nvSpPr>
        <p:spPr>
          <a:xfrm>
            <a:off x="1501186" y="2859278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904717" y="2859278"/>
            <a:ext cx="3738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anose="02050604050505020204" pitchFamily="18" charset="0"/>
              </a:rPr>
              <a:t>x</a:t>
            </a:r>
            <a:r>
              <a:rPr lang="en-US" sz="1400" b="1" baseline="-25000" dirty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2092984" y="2859278"/>
                <a:ext cx="3529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984" y="2859278"/>
                <a:ext cx="352982" cy="30777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Rectangle 102"/>
          <p:cNvSpPr/>
          <p:nvPr/>
        </p:nvSpPr>
        <p:spPr>
          <a:xfrm>
            <a:off x="2327431" y="2859278"/>
            <a:ext cx="3738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anose="02050604050505020204" pitchFamily="18" charset="0"/>
              </a:rPr>
              <a:t>y</a:t>
            </a:r>
            <a:r>
              <a:rPr lang="en-US" sz="1400" b="1" baseline="-25000" dirty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2664722" y="285927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=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2888122" y="2859278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3045459" y="2859278"/>
                <a:ext cx="3529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459" y="2859278"/>
                <a:ext cx="352982" cy="307777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ectangle 106"/>
          <p:cNvSpPr/>
          <p:nvPr/>
        </p:nvSpPr>
        <p:spPr>
          <a:xfrm>
            <a:off x="3260856" y="2859278"/>
            <a:ext cx="8963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100000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1501186" y="3693173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2327431" y="3661424"/>
            <a:ext cx="3706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anose="02050604050505020204" pitchFamily="18" charset="0"/>
              </a:rPr>
              <a:t>y</a:t>
            </a:r>
            <a:r>
              <a:rPr lang="en-US" sz="1400" b="1" baseline="-25000" dirty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2664722" y="3693174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=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2888122" y="3587286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/>
              <p:cNvSpPr/>
              <p:nvPr/>
            </p:nvSpPr>
            <p:spPr>
              <a:xfrm>
                <a:off x="3076389" y="3587286"/>
                <a:ext cx="3529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112" name="Rectangle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389" y="3587286"/>
                <a:ext cx="352982" cy="30777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Rectangle 112"/>
          <p:cNvSpPr/>
          <p:nvPr/>
        </p:nvSpPr>
        <p:spPr>
          <a:xfrm>
            <a:off x="3291786" y="3587286"/>
            <a:ext cx="8963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100000</a:t>
            </a:r>
          </a:p>
        </p:txBody>
      </p:sp>
      <p:cxnSp>
        <p:nvCxnSpPr>
          <p:cNvPr id="114" name="Straight Connector 113"/>
          <p:cNvCxnSpPr/>
          <p:nvPr/>
        </p:nvCxnSpPr>
        <p:spPr>
          <a:xfrm>
            <a:off x="3008146" y="3854450"/>
            <a:ext cx="108907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3353585" y="3797948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20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327431" y="4046385"/>
            <a:ext cx="3706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anose="02050604050505020204" pitchFamily="18" charset="0"/>
              </a:rPr>
              <a:t>y</a:t>
            </a:r>
            <a:r>
              <a:rPr lang="en-US" sz="1400" b="1" baseline="-25000" dirty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2664722" y="404638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=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2888122" y="4069934"/>
            <a:ext cx="7200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5,000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1470197" y="4321823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130" name="Rounded Rectangle 129"/>
          <p:cNvSpPr/>
          <p:nvPr/>
        </p:nvSpPr>
        <p:spPr>
          <a:xfrm>
            <a:off x="2368749" y="4352352"/>
            <a:ext cx="1265212" cy="251806"/>
          </a:xfrm>
          <a:prstGeom prst="roundRect">
            <a:avLst/>
          </a:prstGeom>
          <a:gradFill flip="none" rotWithShape="1">
            <a:gsLst>
              <a:gs pos="0">
                <a:srgbClr val="00FFFF">
                  <a:tint val="66000"/>
                  <a:satMod val="160000"/>
                </a:srgbClr>
              </a:gs>
              <a:gs pos="29000">
                <a:srgbClr val="00FFFF">
                  <a:tint val="44500"/>
                  <a:satMod val="160000"/>
                </a:srgbClr>
              </a:gs>
              <a:gs pos="100000">
                <a:srgbClr val="00FFFF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>
            <a:solidFill>
              <a:srgbClr val="CC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2354338" y="4321823"/>
            <a:ext cx="12570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srgbClr val="0000FF"/>
                </a:solidFill>
                <a:latin typeface="Bookman Old Style" pitchFamily="18" charset="0"/>
              </a:rPr>
              <a:t>y</a:t>
            </a:r>
            <a:r>
              <a:rPr lang="en-US" sz="1400" b="1" baseline="-25000" dirty="0">
                <a:solidFill>
                  <a:srgbClr val="0000FF"/>
                </a:solidFill>
                <a:latin typeface="Bookman Old Style" pitchFamily="18" charset="0"/>
              </a:rPr>
              <a:t>1</a:t>
            </a:r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</a:rPr>
              <a:t>  =  5,000</a:t>
            </a:r>
          </a:p>
        </p:txBody>
      </p:sp>
      <p:cxnSp>
        <p:nvCxnSpPr>
          <p:cNvPr id="132" name="Straight Connector 131"/>
          <p:cNvCxnSpPr/>
          <p:nvPr/>
        </p:nvCxnSpPr>
        <p:spPr>
          <a:xfrm flipH="1">
            <a:off x="3468657" y="3923092"/>
            <a:ext cx="210983" cy="700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/>
          <p:cNvSpPr/>
          <p:nvPr/>
        </p:nvSpPr>
        <p:spPr>
          <a:xfrm>
            <a:off x="3633960" y="3874433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134" name="Straight Connector 133"/>
          <p:cNvCxnSpPr/>
          <p:nvPr/>
        </p:nvCxnSpPr>
        <p:spPr>
          <a:xfrm flipH="1">
            <a:off x="3431951" y="3695924"/>
            <a:ext cx="621836" cy="8564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 134"/>
          <p:cNvSpPr/>
          <p:nvPr/>
        </p:nvSpPr>
        <p:spPr>
          <a:xfrm>
            <a:off x="4072343" y="3545564"/>
            <a:ext cx="55656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5000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1501186" y="4046385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1501186" y="3250969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1832340" y="3250969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20</a:t>
            </a:r>
            <a:endParaRPr lang="en-US" sz="1400" b="1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Rectangle 162"/>
              <p:cNvSpPr/>
              <p:nvPr/>
            </p:nvSpPr>
            <p:spPr>
              <a:xfrm>
                <a:off x="2092984" y="3250969"/>
                <a:ext cx="3529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163" name="Rectangle 1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984" y="3250969"/>
                <a:ext cx="352982" cy="30777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Rectangle 163"/>
          <p:cNvSpPr/>
          <p:nvPr/>
        </p:nvSpPr>
        <p:spPr>
          <a:xfrm>
            <a:off x="2327431" y="3212869"/>
            <a:ext cx="3738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anose="02050604050505020204" pitchFamily="18" charset="0"/>
              </a:rPr>
              <a:t>y</a:t>
            </a:r>
            <a:r>
              <a:rPr lang="en-US" sz="1400" b="1" baseline="-25000" dirty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2664722" y="325096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=</a:t>
            </a:r>
          </a:p>
        </p:txBody>
      </p:sp>
      <p:sp>
        <p:nvSpPr>
          <p:cNvPr id="166" name="Rectangle 165"/>
          <p:cNvSpPr/>
          <p:nvPr/>
        </p:nvSpPr>
        <p:spPr>
          <a:xfrm>
            <a:off x="2888122" y="3250969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Rectangle 166"/>
              <p:cNvSpPr/>
              <p:nvPr/>
            </p:nvSpPr>
            <p:spPr>
              <a:xfrm>
                <a:off x="3045459" y="3250969"/>
                <a:ext cx="3529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167" name="Rectangle 1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459" y="3250969"/>
                <a:ext cx="352982" cy="307777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Rectangle 167"/>
          <p:cNvSpPr/>
          <p:nvPr/>
        </p:nvSpPr>
        <p:spPr>
          <a:xfrm>
            <a:off x="3260856" y="3250969"/>
            <a:ext cx="8963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100000</a:t>
            </a:r>
          </a:p>
        </p:txBody>
      </p:sp>
      <p:sp>
        <p:nvSpPr>
          <p:cNvPr id="169" name="Curved Up Arrow 168"/>
          <p:cNvSpPr/>
          <p:nvPr/>
        </p:nvSpPr>
        <p:spPr>
          <a:xfrm>
            <a:off x="2493560" y="3500243"/>
            <a:ext cx="1058236" cy="143330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7863996" y="2012451"/>
            <a:ext cx="652822" cy="267062"/>
          </a:xfrm>
          <a:prstGeom prst="rect">
            <a:avLst/>
          </a:prstGeom>
          <a:solidFill>
            <a:srgbClr val="990099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3175">
                  <a:solidFill>
                    <a:schemeClr val="bg1"/>
                  </a:solidFill>
                </a:ln>
                <a:solidFill>
                  <a:srgbClr val="FFFF00"/>
                </a:solidFill>
                <a:effectLst>
                  <a:glow rad="88900">
                    <a:srgbClr val="000000"/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Bookman Old Style" pitchFamily="18" charset="0"/>
              </a:rPr>
              <a:t>5000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Rounded Rectangle 170"/>
              <p:cNvSpPr/>
              <p:nvPr/>
            </p:nvSpPr>
            <p:spPr>
              <a:xfrm>
                <a:off x="8092240" y="1964009"/>
                <a:ext cx="237038" cy="361474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  <a:effectLst>
                            <a:glow rad="139700">
                              <a:srgbClr val="FFFF00"/>
                            </a:glow>
                          </a:effectLst>
                          <a:latin typeface="Bookman Old Style" pitchFamily="18" charset="0"/>
                        </a:rPr>
                        <m:t>?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effectLst>
                    <a:glow rad="139700">
                      <a:srgbClr val="FFFF00"/>
                    </a:glow>
                  </a:effectLst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71" name="Rounded Rectangle 1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240" y="1964009"/>
                <a:ext cx="237038" cy="361474"/>
              </a:xfrm>
              <a:prstGeom prst="roundRect">
                <a:avLst/>
              </a:prstGeom>
              <a:blipFill rotWithShape="1"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Rectangle 117"/>
          <p:cNvSpPr/>
          <p:nvPr/>
        </p:nvSpPr>
        <p:spPr>
          <a:xfrm>
            <a:off x="6381767" y="2012451"/>
            <a:ext cx="735614" cy="267062"/>
          </a:xfrm>
          <a:prstGeom prst="rect">
            <a:avLst/>
          </a:prstGeom>
          <a:solidFill>
            <a:srgbClr val="990099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3175">
                  <a:solidFill>
                    <a:schemeClr val="bg1"/>
                  </a:solidFill>
                </a:ln>
                <a:solidFill>
                  <a:srgbClr val="FFFF00"/>
                </a:solidFill>
                <a:effectLst>
                  <a:glow rad="88900">
                    <a:srgbClr val="000000"/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Bookman Old Style" pitchFamily="18" charset="0"/>
              </a:rPr>
              <a:t>12500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7109460" y="2012451"/>
            <a:ext cx="735614" cy="267062"/>
          </a:xfrm>
          <a:prstGeom prst="rect">
            <a:avLst/>
          </a:prstGeom>
          <a:solidFill>
            <a:srgbClr val="990099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3175">
                  <a:solidFill>
                    <a:schemeClr val="bg1"/>
                  </a:solidFill>
                </a:ln>
                <a:solidFill>
                  <a:srgbClr val="FFFF00"/>
                </a:solidFill>
                <a:effectLst>
                  <a:glow rad="88900">
                    <a:srgbClr val="000000"/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Bookman Old Style" pitchFamily="18" charset="0"/>
              </a:rPr>
              <a:t>10000</a:t>
            </a:r>
          </a:p>
        </p:txBody>
      </p:sp>
    </p:spTree>
    <p:extLst>
      <p:ext uri="{BB962C8B-B14F-4D97-AF65-F5344CB8AC3E}">
        <p14:creationId xmlns:p14="http://schemas.microsoft.com/office/powerpoint/2010/main" val="409812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500"/>
                            </p:stCondLst>
                            <p:childTnLst>
                              <p:par>
                                <p:cTn id="20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500"/>
                            </p:stCondLst>
                            <p:childTnLst>
                              <p:par>
                                <p:cTn id="2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500"/>
                            </p:stCondLst>
                            <p:childTnLst>
                              <p:par>
                                <p:cTn id="2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3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4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500"/>
                            </p:stCondLst>
                            <p:childTnLst>
                              <p:par>
                                <p:cTn id="2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 tmFilter="0, 0; .2, .5; .8, .5; 1, 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8" dur="250" autoRev="1" fill="hold"/>
                                        <p:tgtEl>
                                          <p:spTgt spid="1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1" grpId="0" animBg="1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99" grpId="1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5" grpId="0"/>
      <p:bldP spid="116" grpId="0"/>
      <p:bldP spid="126" grpId="0"/>
      <p:bldP spid="128" grpId="0"/>
      <p:bldP spid="129" grpId="0"/>
      <p:bldP spid="130" grpId="0" animBg="1"/>
      <p:bldP spid="131" grpId="0"/>
      <p:bldP spid="133" grpId="0"/>
      <p:bldP spid="135" grpId="0"/>
      <p:bldP spid="136" grpId="0"/>
      <p:bldP spid="137" grpId="0"/>
      <p:bldP spid="145" grpId="0"/>
      <p:bldP spid="163" grpId="0"/>
      <p:bldP spid="164" grpId="0"/>
      <p:bldP spid="165" grpId="0"/>
      <p:bldP spid="166" grpId="0"/>
      <p:bldP spid="167" grpId="0"/>
      <p:bldP spid="168" grpId="0"/>
      <p:bldP spid="169" grpId="0" animBg="1"/>
      <p:bldP spid="169" grpId="1" animBg="1"/>
      <p:bldP spid="170" grpId="0" animBg="1"/>
      <p:bldP spid="170" grpId="1" animBg="1"/>
      <p:bldP spid="171" grpId="0"/>
      <p:bldP spid="171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grupoplascencia.com/img/background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84" y="-67103"/>
            <a:ext cx="9162369" cy="5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472769" y="662744"/>
            <a:ext cx="8165592" cy="689806"/>
          </a:xfrm>
          <a:prstGeom prst="roundRect">
            <a:avLst/>
          </a:prstGeom>
          <a:solidFill>
            <a:srgbClr val="00FFFF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4" name="Pentagon 3"/>
          <p:cNvSpPr/>
          <p:nvPr/>
        </p:nvSpPr>
        <p:spPr>
          <a:xfrm>
            <a:off x="561503" y="206161"/>
            <a:ext cx="1700816" cy="381000"/>
          </a:xfrm>
          <a:prstGeom prst="homePlate">
            <a:avLst/>
          </a:prstGeom>
          <a:solidFill>
            <a:srgbClr val="00206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EXERCISE 13.2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72769" y="2641776"/>
            <a:ext cx="8165592" cy="2281288"/>
          </a:xfrm>
          <a:prstGeom prst="roundRect">
            <a:avLst>
              <a:gd name="adj" fmla="val 11614"/>
            </a:avLst>
          </a:prstGeom>
          <a:solidFill>
            <a:srgbClr val="CDAFED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7770" y="2641776"/>
            <a:ext cx="695730" cy="346364"/>
          </a:xfrm>
          <a:prstGeom prst="roundRect">
            <a:avLst>
              <a:gd name="adj" fmla="val 50000"/>
            </a:avLst>
          </a:prstGeom>
          <a:solidFill>
            <a:srgbClr val="FF0000">
              <a:alpha val="50196"/>
            </a:srgbClr>
          </a:solidFill>
          <a:ln>
            <a:solidFill>
              <a:srgbClr val="0033CC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80008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Sol :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72769" y="1406525"/>
            <a:ext cx="8165592" cy="1196975"/>
          </a:xfrm>
          <a:prstGeom prst="roundRect">
            <a:avLst/>
          </a:prstGeom>
          <a:solidFill>
            <a:srgbClr val="FF0066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870170" y="1417334"/>
            <a:ext cx="4702418" cy="777978"/>
            <a:chOff x="1007363" y="3117246"/>
            <a:chExt cx="2466241" cy="1148258"/>
          </a:xfrm>
        </p:grpSpPr>
        <p:grpSp>
          <p:nvGrpSpPr>
            <p:cNvPr id="56" name="Group 55"/>
            <p:cNvGrpSpPr/>
            <p:nvPr/>
          </p:nvGrpSpPr>
          <p:grpSpPr>
            <a:xfrm>
              <a:off x="1007363" y="3129824"/>
              <a:ext cx="2466241" cy="1124435"/>
              <a:chOff x="1797481" y="4961701"/>
              <a:chExt cx="1716262" cy="1481803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1797481" y="4973500"/>
                <a:ext cx="1713478" cy="1470004"/>
              </a:xfrm>
              <a:prstGeom prst="rect">
                <a:avLst/>
              </a:prstGeom>
              <a:gradFill flip="none" rotWithShape="1">
                <a:gsLst>
                  <a:gs pos="0">
                    <a:srgbClr val="66FF66">
                      <a:tint val="66000"/>
                      <a:satMod val="160000"/>
                    </a:srgbClr>
                  </a:gs>
                  <a:gs pos="50000">
                    <a:srgbClr val="66FF66">
                      <a:tint val="44500"/>
                      <a:satMod val="160000"/>
                    </a:srgbClr>
                  </a:gs>
                  <a:gs pos="100000">
                    <a:srgbClr val="66FF66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/>
              <a:scene3d>
                <a:camera prst="obliqueTopLeft"/>
                <a:lightRig rig="threePt" dir="t"/>
              </a:scene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itchFamily="18" charset="0"/>
                  <a:ea typeface="+mn-ea"/>
                  <a:cs typeface="+mn-cs"/>
                </a:endParaRPr>
              </a:p>
            </p:txBody>
          </p:sp>
          <p:grpSp>
            <p:nvGrpSpPr>
              <p:cNvPr id="60" name="Group 37"/>
              <p:cNvGrpSpPr/>
              <p:nvPr/>
            </p:nvGrpSpPr>
            <p:grpSpPr>
              <a:xfrm>
                <a:off x="1800261" y="4961701"/>
                <a:ext cx="1713482" cy="1481803"/>
                <a:chOff x="926692" y="1669463"/>
                <a:chExt cx="3042845" cy="871250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926692" y="1676401"/>
                  <a:ext cx="3042845" cy="864312"/>
                </a:xfrm>
                <a:prstGeom prst="rect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1" i="0" u="none" strike="noStrike" kern="0" cap="none" spc="0" normalizeH="0" baseline="0" noProof="0">
                    <a:ln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ookman Old Style" pitchFamily="18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62" name="Straight Connector 61"/>
                <p:cNvCxnSpPr/>
                <p:nvPr/>
              </p:nvCxnSpPr>
              <p:spPr>
                <a:xfrm>
                  <a:off x="928176" y="2026550"/>
                  <a:ext cx="3040603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63" name="Straight Connector 62"/>
                <p:cNvCxnSpPr/>
                <p:nvPr/>
              </p:nvCxnSpPr>
              <p:spPr>
                <a:xfrm rot="5400000">
                  <a:off x="1843315" y="2103044"/>
                  <a:ext cx="867952" cy="79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120" name="Straight Connector 119"/>
                <p:cNvCxnSpPr/>
                <p:nvPr/>
              </p:nvCxnSpPr>
              <p:spPr>
                <a:xfrm rot="5400000">
                  <a:off x="2170636" y="2103042"/>
                  <a:ext cx="867952" cy="79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121" name="Straight Connector 120"/>
                <p:cNvCxnSpPr/>
                <p:nvPr/>
              </p:nvCxnSpPr>
              <p:spPr>
                <a:xfrm rot="5400000">
                  <a:off x="2466961" y="2103044"/>
                  <a:ext cx="867952" cy="79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122" name="Straight Connector 121"/>
                <p:cNvCxnSpPr/>
                <p:nvPr/>
              </p:nvCxnSpPr>
              <p:spPr>
                <a:xfrm rot="5400000">
                  <a:off x="2824228" y="2103044"/>
                  <a:ext cx="867952" cy="79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123" name="Straight Connector 122"/>
                <p:cNvCxnSpPr/>
                <p:nvPr/>
              </p:nvCxnSpPr>
              <p:spPr>
                <a:xfrm rot="5400000">
                  <a:off x="3190134" y="2103044"/>
                  <a:ext cx="867952" cy="79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</p:grpSp>
        </p:grpSp>
        <p:sp>
          <p:nvSpPr>
            <p:cNvPr id="57" name="TextBox 56"/>
            <p:cNvSpPr txBox="1"/>
            <p:nvPr/>
          </p:nvSpPr>
          <p:spPr>
            <a:xfrm>
              <a:off x="1007364" y="3144563"/>
              <a:ext cx="949883" cy="431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Number of spokes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161289" y="3121851"/>
              <a:ext cx="152478" cy="454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4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007363" y="3538682"/>
              <a:ext cx="1141201" cy="726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Angle between</a:t>
              </a:r>
              <a:r>
                <a:rPr kumimoji="0" lang="en-US" sz="1300" b="1" i="0" u="none" strike="noStrike" kern="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 a pair of consecution spokes</a:t>
              </a:r>
              <a:endPara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119014" y="3698357"/>
              <a:ext cx="237028" cy="431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90</a:t>
              </a:r>
              <a:r>
                <a:rPr kumimoji="0" lang="en-US" sz="1300" b="1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º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376292" y="3698357"/>
              <a:ext cx="242037" cy="431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1300" b="1" kern="0" dirty="0">
                  <a:solidFill>
                    <a:prstClr val="black"/>
                  </a:solidFill>
                  <a:latin typeface="Bookman Old Style" pitchFamily="18" charset="0"/>
                </a:rPr>
                <a:t>60</a:t>
              </a:r>
              <a:r>
                <a:rPr lang="en-US" sz="1300" b="1" kern="0" baseline="30000" dirty="0">
                  <a:solidFill>
                    <a:prstClr val="black"/>
                  </a:solidFill>
                  <a:latin typeface="Bookman Old Style" pitchFamily="18" charset="0"/>
                </a:rPr>
                <a:t>º</a:t>
              </a:r>
              <a:endPara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421072" y="3121851"/>
              <a:ext cx="152478" cy="454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6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668415" y="3121852"/>
              <a:ext cx="152478" cy="45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8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935864" y="3117246"/>
              <a:ext cx="239709" cy="458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10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205545" y="3121850"/>
              <a:ext cx="222820" cy="454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12</a:t>
              </a:r>
            </a:p>
          </p:txBody>
        </p:sp>
      </p:grpSp>
      <p:sp>
        <p:nvSpPr>
          <p:cNvPr id="128" name="Rounded Rectangle 127"/>
          <p:cNvSpPr/>
          <p:nvPr/>
        </p:nvSpPr>
        <p:spPr>
          <a:xfrm>
            <a:off x="4559415" y="651001"/>
            <a:ext cx="3735715" cy="320040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9" name="Rounded Rectangle 128"/>
          <p:cNvSpPr/>
          <p:nvPr/>
        </p:nvSpPr>
        <p:spPr>
          <a:xfrm>
            <a:off x="717864" y="873188"/>
            <a:ext cx="7799756" cy="320040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596" y="659522"/>
            <a:ext cx="8163765" cy="69398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228600" algn="ctr"/>
              </a:tabLst>
            </a:pP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	 </a:t>
            </a:r>
            <a:r>
              <a:rPr lang="en-US" sz="1400" b="1" dirty="0" err="1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Rehman</a:t>
            </a: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is making a wheel using spokes. He wants to fix equal spokes in such a  </a:t>
            </a:r>
          </a:p>
          <a:p>
            <a:pPr>
              <a:tabLst>
                <a:tab pos="228600" algn="ctr"/>
              </a:tabLst>
            </a:pP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   way that the angles between any pair of consecutive spoke are equal. Help him by </a:t>
            </a:r>
            <a:b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</a:b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   completing the following table.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3351189" y="2669331"/>
            <a:ext cx="2977862" cy="1055608"/>
          </a:xfrm>
          <a:prstGeom prst="roundRect">
            <a:avLst>
              <a:gd name="adj" fmla="val 14042"/>
            </a:avLst>
          </a:prstGeom>
          <a:solidFill>
            <a:sysClr val="window" lastClr="FFFFFF"/>
          </a:solidFill>
          <a:ln w="38100"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  <a:ea typeface="Cambria Math" panose="02040503050406030204" pitchFamily="18" charset="0"/>
              </a:rPr>
              <a:t>Which are the two quantities that are varying ?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Bookman Old Style" pitchFamily="18" charset="0"/>
              <a:ea typeface="Cambria Math" panose="02040503050406030204" pitchFamily="18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3424445" y="3217235"/>
            <a:ext cx="1023285" cy="461665"/>
            <a:chOff x="9069187" y="2829337"/>
            <a:chExt cx="1361984" cy="558615"/>
          </a:xfrm>
        </p:grpSpPr>
        <p:sp>
          <p:nvSpPr>
            <p:cNvPr id="132" name="Rounded Rectangle 131"/>
            <p:cNvSpPr/>
            <p:nvPr/>
          </p:nvSpPr>
          <p:spPr>
            <a:xfrm>
              <a:off x="9069187" y="2881630"/>
              <a:ext cx="1361984" cy="452921"/>
            </a:xfrm>
            <a:prstGeom prst="roundRect">
              <a:avLst/>
            </a:prstGeom>
            <a:solidFill>
              <a:srgbClr val="FFCC66"/>
            </a:solidFill>
            <a:ln w="19050" cap="flat" cmpd="sng" algn="ctr">
              <a:solidFill>
                <a:srgbClr val="FF0066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r"/>
            </a:scene3d>
            <a:sp3d prstMaterial="matte"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9083012" y="2829337"/>
              <a:ext cx="1342871" cy="5586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  <a:ea typeface="Cambria Math" panose="02040503050406030204" pitchFamily="18" charset="0"/>
                </a:rPr>
                <a:t>Number of spokes</a:t>
              </a: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4958233" y="3217233"/>
            <a:ext cx="1961887" cy="461665"/>
            <a:chOff x="9085056" y="2868297"/>
            <a:chExt cx="2611262" cy="558617"/>
          </a:xfrm>
        </p:grpSpPr>
        <p:sp>
          <p:nvSpPr>
            <p:cNvPr id="135" name="Rounded Rectangle 134"/>
            <p:cNvSpPr/>
            <p:nvPr/>
          </p:nvSpPr>
          <p:spPr>
            <a:xfrm>
              <a:off x="9149660" y="2920187"/>
              <a:ext cx="2536726" cy="496135"/>
            </a:xfrm>
            <a:prstGeom prst="roundRect">
              <a:avLst/>
            </a:prstGeom>
            <a:solidFill>
              <a:srgbClr val="FFCC66"/>
            </a:solidFill>
            <a:ln w="19050" cap="flat" cmpd="sng" algn="ctr">
              <a:solidFill>
                <a:srgbClr val="FF0066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r"/>
            </a:scene3d>
            <a:sp3d prstMaterial="matte"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itchFamily="18" charset="0"/>
                <a:ea typeface="Cambria Math" panose="02040503050406030204" pitchFamily="18" charset="0"/>
                <a:cs typeface="+mn-cs"/>
              </a:endParaRP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9085056" y="2868297"/>
              <a:ext cx="2611262" cy="558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  <a:ea typeface="Cambria Math" panose="02040503050406030204" pitchFamily="18" charset="0"/>
                </a:rPr>
                <a:t>Angle between</a:t>
              </a:r>
              <a:r>
                <a:rPr kumimoji="0" lang="en-US" sz="1200" b="1" i="0" u="none" strike="noStrike" kern="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  <a:ea typeface="Cambria Math" panose="02040503050406030204" pitchFamily="18" charset="0"/>
                </a:rPr>
                <a:t> a pair of consecutive spokes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137" name="Rectangle 136"/>
          <p:cNvSpPr/>
          <p:nvPr/>
        </p:nvSpPr>
        <p:spPr>
          <a:xfrm>
            <a:off x="4462667" y="3280002"/>
            <a:ext cx="5778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</a:rPr>
              <a:t>And</a:t>
            </a:r>
          </a:p>
        </p:txBody>
      </p:sp>
      <p:grpSp>
        <p:nvGrpSpPr>
          <p:cNvPr id="163" name="Group 162"/>
          <p:cNvGrpSpPr/>
          <p:nvPr/>
        </p:nvGrpSpPr>
        <p:grpSpPr>
          <a:xfrm>
            <a:off x="3972089" y="1401765"/>
            <a:ext cx="1476576" cy="307777"/>
            <a:chOff x="2555465" y="3612957"/>
            <a:chExt cx="1476576" cy="307777"/>
          </a:xfrm>
        </p:grpSpPr>
        <p:sp>
          <p:nvSpPr>
            <p:cNvPr id="164" name="Rounded Rectangle 163"/>
            <p:cNvSpPr/>
            <p:nvPr/>
          </p:nvSpPr>
          <p:spPr>
            <a:xfrm>
              <a:off x="2555465" y="3668437"/>
              <a:ext cx="1476576" cy="248002"/>
            </a:xfrm>
            <a:prstGeom prst="roundRect">
              <a:avLst/>
            </a:prstGeom>
            <a:gradFill flip="none" rotWithShape="1">
              <a:gsLst>
                <a:gs pos="0">
                  <a:srgbClr val="CC66FF">
                    <a:tint val="66000"/>
                    <a:satMod val="160000"/>
                  </a:srgbClr>
                </a:gs>
                <a:gs pos="50000">
                  <a:srgbClr val="CC66FF">
                    <a:tint val="44500"/>
                    <a:satMod val="160000"/>
                  </a:srgbClr>
                </a:gs>
                <a:gs pos="100000">
                  <a:srgbClr val="CC66FF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2578941" y="3612957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rgbClr val="0000FF"/>
                  </a:solidFill>
                  <a:latin typeface="Bookman Old Style" pitchFamily="18" charset="0"/>
                </a:rPr>
                <a:t>x</a:t>
              </a:r>
              <a:r>
                <a:rPr lang="en-US" sz="1400" b="1" baseline="-25000" dirty="0">
                  <a:solidFill>
                    <a:srgbClr val="0000FF"/>
                  </a:solidFill>
                  <a:latin typeface="Bookman Old Style" pitchFamily="18" charset="0"/>
                </a:rPr>
                <a:t>1</a:t>
              </a: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3154950" y="3612957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rgbClr val="0000FF"/>
                  </a:solidFill>
                  <a:latin typeface="Bookman Old Style" pitchFamily="18" charset="0"/>
                </a:rPr>
                <a:t>x</a:t>
              </a:r>
              <a:r>
                <a:rPr lang="en-US" sz="1400" b="1" baseline="-25000" dirty="0">
                  <a:solidFill>
                    <a:srgbClr val="0000FF"/>
                  </a:solidFill>
                  <a:latin typeface="Bookman Old Style" pitchFamily="18" charset="0"/>
                </a:rPr>
                <a:t>2</a:t>
              </a: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3660636" y="3612957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rgbClr val="0000FF"/>
                  </a:solidFill>
                  <a:latin typeface="Bookman Old Style" pitchFamily="18" charset="0"/>
                </a:rPr>
                <a:t>x</a:t>
              </a:r>
              <a:r>
                <a:rPr lang="en-US" sz="1400" b="1" baseline="-25000" dirty="0">
                  <a:solidFill>
                    <a:srgbClr val="0000FF"/>
                  </a:solidFill>
                  <a:latin typeface="Bookman Old Style" pitchFamily="18" charset="0"/>
                </a:rPr>
                <a:t>3</a:t>
              </a:r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4007202" y="1772670"/>
            <a:ext cx="1483401" cy="309832"/>
            <a:chOff x="3313637" y="3606607"/>
            <a:chExt cx="1483401" cy="309832"/>
          </a:xfrm>
        </p:grpSpPr>
        <p:sp>
          <p:nvSpPr>
            <p:cNvPr id="171" name="Rounded Rectangle 170"/>
            <p:cNvSpPr/>
            <p:nvPr/>
          </p:nvSpPr>
          <p:spPr>
            <a:xfrm>
              <a:off x="3315710" y="3668437"/>
              <a:ext cx="1481328" cy="248002"/>
            </a:xfrm>
            <a:prstGeom prst="roundRect">
              <a:avLst/>
            </a:prstGeom>
            <a:gradFill flip="none" rotWithShape="1">
              <a:gsLst>
                <a:gs pos="0">
                  <a:srgbClr val="CC66FF">
                    <a:tint val="66000"/>
                    <a:satMod val="160000"/>
                  </a:srgbClr>
                </a:gs>
                <a:gs pos="50000">
                  <a:srgbClr val="CC66FF">
                    <a:tint val="44500"/>
                    <a:satMod val="160000"/>
                  </a:srgbClr>
                </a:gs>
                <a:gs pos="100000">
                  <a:srgbClr val="CC66FF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3313637" y="3606607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rgbClr val="0000FF"/>
                  </a:solidFill>
                  <a:latin typeface="Bookman Old Style" pitchFamily="18" charset="0"/>
                </a:rPr>
                <a:t>y</a:t>
              </a:r>
              <a:r>
                <a:rPr lang="en-US" sz="1400" b="1" baseline="-25000" dirty="0">
                  <a:solidFill>
                    <a:srgbClr val="0000FF"/>
                  </a:solidFill>
                  <a:latin typeface="Bookman Old Style" pitchFamily="18" charset="0"/>
                </a:rPr>
                <a:t>1</a:t>
              </a: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3882823" y="3606607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rgbClr val="0000FF"/>
                  </a:solidFill>
                  <a:latin typeface="Bookman Old Style" pitchFamily="18" charset="0"/>
                </a:rPr>
                <a:t>y</a:t>
              </a:r>
              <a:r>
                <a:rPr lang="en-US" sz="1400" b="1" baseline="-25000" dirty="0">
                  <a:solidFill>
                    <a:srgbClr val="0000FF"/>
                  </a:solidFill>
                  <a:latin typeface="Bookman Old Style" pitchFamily="18" charset="0"/>
                </a:rPr>
                <a:t>2</a:t>
              </a: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4424887" y="3606607"/>
              <a:ext cx="370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rgbClr val="0000FF"/>
                  </a:solidFill>
                  <a:latin typeface="Bookman Old Style" pitchFamily="18" charset="0"/>
                </a:rPr>
                <a:t>y</a:t>
              </a:r>
              <a:r>
                <a:rPr lang="en-US" sz="1400" b="1" baseline="-25000" dirty="0">
                  <a:solidFill>
                    <a:srgbClr val="0000FF"/>
                  </a:solidFill>
                  <a:latin typeface="Bookman Old Style" pitchFamily="18" charset="0"/>
                </a:rPr>
                <a:t>3</a:t>
              </a:r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4791075" y="2618737"/>
            <a:ext cx="2761561" cy="578882"/>
          </a:xfrm>
          <a:prstGeom prst="roundRect">
            <a:avLst/>
          </a:prstGeom>
          <a:solidFill>
            <a:srgbClr val="FDF4CF"/>
          </a:solidFill>
          <a:ln w="28575">
            <a:solidFill>
              <a:srgbClr val="FF33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lvl="0" algn="ctr">
              <a:defRPr kumimoji="0" sz="1400" b="1" i="0" u="none" strike="noStrike" kern="0" cap="none" spc="0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ookman Old Style" pitchFamily="18" charset="0"/>
                <a:ea typeface="Cambria Math" panose="02040503050406030204" pitchFamily="18" charset="0"/>
              </a:defRPr>
            </a:lvl1pPr>
          </a:lstStyle>
          <a:p>
            <a:r>
              <a:rPr lang="en-US" dirty="0"/>
              <a:t>And the angle represented by y1, y2, y3</a:t>
            </a:r>
          </a:p>
        </p:txBody>
      </p:sp>
      <p:sp>
        <p:nvSpPr>
          <p:cNvPr id="80" name="Rounded Rectangle 79"/>
          <p:cNvSpPr/>
          <p:nvPr/>
        </p:nvSpPr>
        <p:spPr>
          <a:xfrm>
            <a:off x="5933603" y="2649852"/>
            <a:ext cx="2427850" cy="58163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Therefore this is a case of direct variation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6322394" y="2677728"/>
            <a:ext cx="1842320" cy="55167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Therefore we will take the product</a:t>
            </a:r>
          </a:p>
        </p:txBody>
      </p:sp>
      <p:sp>
        <p:nvSpPr>
          <p:cNvPr id="145" name="Rounded Rectangle 144"/>
          <p:cNvSpPr/>
          <p:nvPr/>
        </p:nvSpPr>
        <p:spPr>
          <a:xfrm>
            <a:off x="6394502" y="2669331"/>
            <a:ext cx="1966951" cy="55340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Let us reduce it to the lowest form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1733263" y="3089066"/>
            <a:ext cx="6207650" cy="307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dk1"/>
                </a:solidFill>
                <a:latin typeface="Bookman Old Style" pitchFamily="18" charset="0"/>
                <a:ea typeface="Cambria Math" panose="020405030504060302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1400" dirty="0"/>
              <a:t>If more the numbers of winners, less is the prize money.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Rounded Rectangle 199"/>
              <p:cNvSpPr/>
              <p:nvPr/>
            </p:nvSpPr>
            <p:spPr>
              <a:xfrm>
                <a:off x="4091665" y="1390648"/>
                <a:ext cx="237038" cy="361474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b="1" i="0" dirty="0" smtClean="0">
                          <a:ln w="3175"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effectLst>
                            <a:glow rad="88900">
                              <a:srgbClr val="000000"/>
                            </a:glow>
                            <a:innerShdw blurRad="63500" dist="50800" dir="13500000">
                              <a:prstClr val="black">
                                <a:alpha val="50000"/>
                              </a:prstClr>
                            </a:innerShdw>
                          </a:effectLst>
                          <a:latin typeface="Bookman Old Style" pitchFamily="18" charset="0"/>
                        </a:rPr>
                        <m:t>8</m:t>
                      </m:r>
                    </m:oMath>
                  </m:oMathPara>
                </a14:m>
                <a:endParaRPr lang="en-US" sz="1200" b="1" dirty="0">
                  <a:ln w="3175">
                    <a:solidFill>
                      <a:srgbClr val="FF0000"/>
                    </a:solidFill>
                  </a:ln>
                  <a:solidFill>
                    <a:srgbClr val="FF0000"/>
                  </a:solidFill>
                  <a:effectLst>
                    <a:glow rad="88900">
                      <a:srgbClr val="000000"/>
                    </a:glow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200" name="Rounded Rectangle 1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1665" y="1390648"/>
                <a:ext cx="237038" cy="361474"/>
              </a:xfrm>
              <a:prstGeom prst="round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1" name="Rectangle 220"/>
          <p:cNvSpPr/>
          <p:nvPr/>
        </p:nvSpPr>
        <p:spPr>
          <a:xfrm>
            <a:off x="4019550" y="1437854"/>
            <a:ext cx="343169" cy="267062"/>
          </a:xfrm>
          <a:prstGeom prst="rect">
            <a:avLst/>
          </a:prstGeom>
          <a:noFill/>
          <a:ln w="12700"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n w="3175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glow rad="88900">
                    <a:srgbClr val="000000"/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Bookman Old Style" pitchFamily="18" charset="0"/>
              </a:rPr>
              <a:t>8</a:t>
            </a:r>
          </a:p>
        </p:txBody>
      </p:sp>
      <p:sp>
        <p:nvSpPr>
          <p:cNvPr id="222" name="Rectangle 221"/>
          <p:cNvSpPr/>
          <p:nvPr/>
        </p:nvSpPr>
        <p:spPr>
          <a:xfrm>
            <a:off x="1399777" y="3362668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23" name="Rectangle 222"/>
          <p:cNvSpPr/>
          <p:nvPr/>
        </p:nvSpPr>
        <p:spPr>
          <a:xfrm>
            <a:off x="1788068" y="3339808"/>
            <a:ext cx="3706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anose="02050604050505020204" pitchFamily="18" charset="0"/>
              </a:rPr>
              <a:t>x</a:t>
            </a:r>
            <a:r>
              <a:rPr lang="en-US" sz="1400" b="1" baseline="-25000" dirty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Rectangle 223"/>
              <p:cNvSpPr/>
              <p:nvPr/>
            </p:nvSpPr>
            <p:spPr>
              <a:xfrm>
                <a:off x="1991575" y="3362668"/>
                <a:ext cx="3529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224" name="Rectangle 2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75" y="3362668"/>
                <a:ext cx="352982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" name="Rectangle 224"/>
          <p:cNvSpPr/>
          <p:nvPr/>
        </p:nvSpPr>
        <p:spPr>
          <a:xfrm>
            <a:off x="2227625" y="3339808"/>
            <a:ext cx="3706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anose="02050604050505020204" pitchFamily="18" charset="0"/>
              </a:rPr>
              <a:t>y</a:t>
            </a:r>
            <a:r>
              <a:rPr lang="en-US" sz="1400" b="1" baseline="-25000" dirty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</a:p>
        </p:txBody>
      </p:sp>
      <p:sp>
        <p:nvSpPr>
          <p:cNvPr id="226" name="Rectangle 225"/>
          <p:cNvSpPr/>
          <p:nvPr/>
        </p:nvSpPr>
        <p:spPr>
          <a:xfrm>
            <a:off x="2537913" y="336266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=</a:t>
            </a:r>
          </a:p>
        </p:txBody>
      </p:sp>
      <p:sp>
        <p:nvSpPr>
          <p:cNvPr id="227" name="Rectangle 226"/>
          <p:cNvSpPr/>
          <p:nvPr/>
        </p:nvSpPr>
        <p:spPr>
          <a:xfrm>
            <a:off x="2786713" y="3362668"/>
            <a:ext cx="3064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Rectangle 227"/>
              <p:cNvSpPr/>
              <p:nvPr/>
            </p:nvSpPr>
            <p:spPr>
              <a:xfrm>
                <a:off x="2944050" y="3362668"/>
                <a:ext cx="3529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228" name="Rectangle 2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4050" y="3362668"/>
                <a:ext cx="352982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9" name="Rectangle 228"/>
          <p:cNvSpPr/>
          <p:nvPr/>
        </p:nvSpPr>
        <p:spPr>
          <a:xfrm>
            <a:off x="3159447" y="3362668"/>
            <a:ext cx="4700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kern="0" dirty="0">
                <a:solidFill>
                  <a:prstClr val="black"/>
                </a:solidFill>
                <a:latin typeface="Bookman Old Style" pitchFamily="18" charset="0"/>
              </a:rPr>
              <a:t>90</a:t>
            </a:r>
            <a:r>
              <a:rPr lang="en-US" sz="1400" b="1" kern="0" baseline="30000" dirty="0">
                <a:solidFill>
                  <a:prstClr val="black"/>
                </a:solidFill>
                <a:latin typeface="Bookman Old Style" pitchFamily="18" charset="0"/>
              </a:rPr>
              <a:t>º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30" name="Rectangle 229"/>
          <p:cNvSpPr/>
          <p:nvPr/>
        </p:nvSpPr>
        <p:spPr>
          <a:xfrm>
            <a:off x="1399777" y="4039547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31" name="Rectangle 230"/>
          <p:cNvSpPr/>
          <p:nvPr/>
        </p:nvSpPr>
        <p:spPr>
          <a:xfrm>
            <a:off x="2227625" y="4039548"/>
            <a:ext cx="3706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anose="02050604050505020204" pitchFamily="18" charset="0"/>
              </a:rPr>
              <a:t>y</a:t>
            </a:r>
            <a:r>
              <a:rPr lang="en-US" sz="1400" b="1" baseline="-25000" dirty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32" name="Rectangle 231"/>
          <p:cNvSpPr/>
          <p:nvPr/>
        </p:nvSpPr>
        <p:spPr>
          <a:xfrm>
            <a:off x="2537913" y="403954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=</a:t>
            </a:r>
          </a:p>
        </p:txBody>
      </p:sp>
      <p:sp>
        <p:nvSpPr>
          <p:cNvPr id="233" name="Rectangle 232"/>
          <p:cNvSpPr/>
          <p:nvPr/>
        </p:nvSpPr>
        <p:spPr>
          <a:xfrm>
            <a:off x="2786713" y="3933660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Rectangle 233"/>
              <p:cNvSpPr/>
              <p:nvPr/>
            </p:nvSpPr>
            <p:spPr>
              <a:xfrm>
                <a:off x="2974980" y="3933660"/>
                <a:ext cx="3529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234" name="Rectangle 2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980" y="3933660"/>
                <a:ext cx="352982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5" name="Rectangle 234"/>
          <p:cNvSpPr/>
          <p:nvPr/>
        </p:nvSpPr>
        <p:spPr>
          <a:xfrm>
            <a:off x="3190377" y="3933660"/>
            <a:ext cx="4700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kern="0" dirty="0">
                <a:solidFill>
                  <a:prstClr val="black"/>
                </a:solidFill>
                <a:latin typeface="Bookman Old Style" pitchFamily="18" charset="0"/>
              </a:rPr>
              <a:t>90</a:t>
            </a:r>
            <a:r>
              <a:rPr lang="en-US" sz="1400" b="1" kern="0" baseline="30000" dirty="0">
                <a:solidFill>
                  <a:prstClr val="black"/>
                </a:solidFill>
                <a:latin typeface="Bookman Old Style" pitchFamily="18" charset="0"/>
              </a:rPr>
              <a:t>º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236" name="Straight Connector 235"/>
          <p:cNvCxnSpPr/>
          <p:nvPr/>
        </p:nvCxnSpPr>
        <p:spPr>
          <a:xfrm>
            <a:off x="2871080" y="4193436"/>
            <a:ext cx="66281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Rectangle 236"/>
          <p:cNvSpPr/>
          <p:nvPr/>
        </p:nvSpPr>
        <p:spPr>
          <a:xfrm>
            <a:off x="3067050" y="4144322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8</a:t>
            </a:r>
          </a:p>
        </p:txBody>
      </p:sp>
      <p:sp>
        <p:nvSpPr>
          <p:cNvPr id="238" name="Rectangle 237"/>
          <p:cNvSpPr/>
          <p:nvPr/>
        </p:nvSpPr>
        <p:spPr>
          <a:xfrm>
            <a:off x="2227625" y="4365051"/>
            <a:ext cx="3706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anose="02050604050505020204" pitchFamily="18" charset="0"/>
              </a:rPr>
              <a:t>y</a:t>
            </a:r>
            <a:r>
              <a:rPr lang="en-US" sz="1400" b="1" baseline="-25000" dirty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39" name="Rectangle 238"/>
          <p:cNvSpPr/>
          <p:nvPr/>
        </p:nvSpPr>
        <p:spPr>
          <a:xfrm>
            <a:off x="2537913" y="436505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=</a:t>
            </a:r>
          </a:p>
        </p:txBody>
      </p:sp>
      <p:sp>
        <p:nvSpPr>
          <p:cNvPr id="240" name="Rectangle 239"/>
          <p:cNvSpPr/>
          <p:nvPr/>
        </p:nvSpPr>
        <p:spPr>
          <a:xfrm>
            <a:off x="2786713" y="4388600"/>
            <a:ext cx="4700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45</a:t>
            </a:r>
            <a:r>
              <a:rPr lang="en-US" sz="1400" b="1" kern="0" baseline="30000" dirty="0">
                <a:solidFill>
                  <a:prstClr val="black"/>
                </a:solidFill>
                <a:latin typeface="Bookman Old Style" pitchFamily="18" charset="0"/>
              </a:rPr>
              <a:t>º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1399777" y="4640489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242" name="Rounded Rectangle 241"/>
          <p:cNvSpPr/>
          <p:nvPr/>
        </p:nvSpPr>
        <p:spPr>
          <a:xfrm>
            <a:off x="2272773" y="4698995"/>
            <a:ext cx="975211" cy="221252"/>
          </a:xfrm>
          <a:prstGeom prst="roundRect">
            <a:avLst/>
          </a:prstGeom>
          <a:gradFill flip="none" rotWithShape="1">
            <a:gsLst>
              <a:gs pos="0">
                <a:srgbClr val="00FFFF">
                  <a:tint val="66000"/>
                  <a:satMod val="160000"/>
                </a:srgbClr>
              </a:gs>
              <a:gs pos="29000">
                <a:srgbClr val="00FFFF">
                  <a:tint val="44500"/>
                  <a:satMod val="160000"/>
                </a:srgbClr>
              </a:gs>
              <a:gs pos="100000">
                <a:srgbClr val="00FFFF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>
            <a:solidFill>
              <a:srgbClr val="CC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43" name="Rectangle 242"/>
          <p:cNvSpPr/>
          <p:nvPr/>
        </p:nvSpPr>
        <p:spPr>
          <a:xfrm>
            <a:off x="2235200" y="4640489"/>
            <a:ext cx="10310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srgbClr val="0000FF"/>
                </a:solidFill>
                <a:latin typeface="Bookman Old Style" pitchFamily="18" charset="0"/>
              </a:rPr>
              <a:t>y</a:t>
            </a:r>
            <a:r>
              <a:rPr lang="en-US" sz="1400" b="1" baseline="-25000" dirty="0">
                <a:solidFill>
                  <a:srgbClr val="0000FF"/>
                </a:solidFill>
                <a:latin typeface="Bookman Old Style" pitchFamily="18" charset="0"/>
              </a:rPr>
              <a:t>1</a:t>
            </a:r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</a:rPr>
              <a:t>  =  45º</a:t>
            </a:r>
          </a:p>
        </p:txBody>
      </p:sp>
      <p:cxnSp>
        <p:nvCxnSpPr>
          <p:cNvPr id="245" name="Straight Connector 244"/>
          <p:cNvCxnSpPr/>
          <p:nvPr/>
        </p:nvCxnSpPr>
        <p:spPr>
          <a:xfrm flipH="1">
            <a:off x="2844894" y="4039547"/>
            <a:ext cx="178150" cy="700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Rectangle 245"/>
          <p:cNvSpPr/>
          <p:nvPr/>
        </p:nvSpPr>
        <p:spPr>
          <a:xfrm>
            <a:off x="2699431" y="3830225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247" name="Straight Connector 246"/>
          <p:cNvCxnSpPr/>
          <p:nvPr/>
        </p:nvCxnSpPr>
        <p:spPr>
          <a:xfrm flipH="1">
            <a:off x="3127503" y="4267255"/>
            <a:ext cx="180124" cy="5318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Rectangle 247"/>
          <p:cNvSpPr/>
          <p:nvPr/>
        </p:nvSpPr>
        <p:spPr>
          <a:xfrm>
            <a:off x="3220970" y="4222870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53" name="Rectangle 252"/>
          <p:cNvSpPr/>
          <p:nvPr/>
        </p:nvSpPr>
        <p:spPr>
          <a:xfrm>
            <a:off x="1399777" y="4365051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54" name="Rectangle 253"/>
          <p:cNvSpPr/>
          <p:nvPr/>
        </p:nvSpPr>
        <p:spPr>
          <a:xfrm>
            <a:off x="1399777" y="3635443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55" name="Rectangle 254"/>
          <p:cNvSpPr/>
          <p:nvPr/>
        </p:nvSpPr>
        <p:spPr>
          <a:xfrm>
            <a:off x="1803308" y="3635443"/>
            <a:ext cx="3064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8</a:t>
            </a:r>
            <a:endParaRPr lang="en-US" sz="1400" b="1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Rectangle 255"/>
              <p:cNvSpPr/>
              <p:nvPr/>
            </p:nvSpPr>
            <p:spPr>
              <a:xfrm>
                <a:off x="1991575" y="3635443"/>
                <a:ext cx="3529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256" name="Rectangle 2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75" y="3635443"/>
                <a:ext cx="352982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7" name="Rectangle 256"/>
          <p:cNvSpPr/>
          <p:nvPr/>
        </p:nvSpPr>
        <p:spPr>
          <a:xfrm>
            <a:off x="2226022" y="3635443"/>
            <a:ext cx="3738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anose="02050604050505020204" pitchFamily="18" charset="0"/>
              </a:rPr>
              <a:t>y</a:t>
            </a:r>
            <a:r>
              <a:rPr lang="en-US" sz="1400" b="1" baseline="-25000" dirty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</a:p>
        </p:txBody>
      </p:sp>
      <p:sp>
        <p:nvSpPr>
          <p:cNvPr id="258" name="Rectangle 257"/>
          <p:cNvSpPr/>
          <p:nvPr/>
        </p:nvSpPr>
        <p:spPr>
          <a:xfrm>
            <a:off x="2537913" y="363544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=</a:t>
            </a:r>
          </a:p>
        </p:txBody>
      </p:sp>
      <p:sp>
        <p:nvSpPr>
          <p:cNvPr id="259" name="Rectangle 258"/>
          <p:cNvSpPr/>
          <p:nvPr/>
        </p:nvSpPr>
        <p:spPr>
          <a:xfrm>
            <a:off x="2786713" y="3635443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Rectangle 259"/>
              <p:cNvSpPr/>
              <p:nvPr/>
            </p:nvSpPr>
            <p:spPr>
              <a:xfrm>
                <a:off x="2944050" y="3635443"/>
                <a:ext cx="3529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260" name="Rectangle 2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4050" y="3635443"/>
                <a:ext cx="352982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1" name="Rectangle 260"/>
          <p:cNvSpPr/>
          <p:nvPr/>
        </p:nvSpPr>
        <p:spPr>
          <a:xfrm>
            <a:off x="3159447" y="3635443"/>
            <a:ext cx="4700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kern="0" dirty="0">
                <a:solidFill>
                  <a:prstClr val="black"/>
                </a:solidFill>
                <a:latin typeface="Bookman Old Style" pitchFamily="18" charset="0"/>
              </a:rPr>
              <a:t>90</a:t>
            </a:r>
            <a:r>
              <a:rPr lang="en-US" sz="1400" b="1" kern="0" baseline="30000" dirty="0">
                <a:solidFill>
                  <a:prstClr val="black"/>
                </a:solidFill>
                <a:latin typeface="Bookman Old Style" pitchFamily="18" charset="0"/>
              </a:rPr>
              <a:t>º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44" name="Curved Up Arrow 243"/>
          <p:cNvSpPr/>
          <p:nvPr/>
        </p:nvSpPr>
        <p:spPr>
          <a:xfrm>
            <a:off x="1953475" y="3887892"/>
            <a:ext cx="1262269" cy="143330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3956580" y="1822088"/>
            <a:ext cx="478050" cy="267062"/>
          </a:xfrm>
          <a:prstGeom prst="rect">
            <a:avLst/>
          </a:prstGeom>
          <a:solidFill>
            <a:srgbClr val="990099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3175">
                  <a:solidFill>
                    <a:schemeClr val="bg1"/>
                  </a:solidFill>
                </a:ln>
                <a:solidFill>
                  <a:srgbClr val="FFFF00"/>
                </a:solidFill>
                <a:effectLst>
                  <a:glow rad="88900">
                    <a:srgbClr val="000000"/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Bookman Old Style" pitchFamily="18" charset="0"/>
              </a:rPr>
              <a:t>45º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Rounded Rectangle 200"/>
              <p:cNvSpPr/>
              <p:nvPr/>
            </p:nvSpPr>
            <p:spPr>
              <a:xfrm>
                <a:off x="4115186" y="1772864"/>
                <a:ext cx="237038" cy="361474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  <a:effectLst>
                            <a:glow rad="139700">
                              <a:srgbClr val="FFFF00"/>
                            </a:glow>
                          </a:effectLst>
                          <a:latin typeface="Bookman Old Style" pitchFamily="18" charset="0"/>
                        </a:rPr>
                        <m:t>?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effectLst>
                    <a:glow rad="139700">
                      <a:srgbClr val="FFFF00"/>
                    </a:glow>
                  </a:effectLst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201" name="Rounded Rectangle 2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186" y="1772864"/>
                <a:ext cx="237038" cy="361474"/>
              </a:xfrm>
              <a:prstGeom prst="round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5715896" y="1452565"/>
            <a:ext cx="2488304" cy="786384"/>
            <a:chOff x="5631081" y="1492250"/>
            <a:chExt cx="2488304" cy="786384"/>
          </a:xfrm>
        </p:grpSpPr>
        <p:grpSp>
          <p:nvGrpSpPr>
            <p:cNvPr id="141" name="Group 140"/>
            <p:cNvGrpSpPr/>
            <p:nvPr/>
          </p:nvGrpSpPr>
          <p:grpSpPr>
            <a:xfrm>
              <a:off x="5631081" y="1492250"/>
              <a:ext cx="785133" cy="786384"/>
              <a:chOff x="1908926" y="1912121"/>
              <a:chExt cx="785133" cy="786384"/>
            </a:xfrm>
          </p:grpSpPr>
          <p:sp>
            <p:nvSpPr>
              <p:cNvPr id="142" name="Oval 141"/>
              <p:cNvSpPr/>
              <p:nvPr/>
            </p:nvSpPr>
            <p:spPr>
              <a:xfrm>
                <a:off x="1908926" y="1912121"/>
                <a:ext cx="785133" cy="78638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1948411" y="1952625"/>
                <a:ext cx="706162" cy="70616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4" name="Group 143"/>
              <p:cNvGrpSpPr/>
              <p:nvPr/>
            </p:nvGrpSpPr>
            <p:grpSpPr>
              <a:xfrm>
                <a:off x="2267499" y="2271713"/>
                <a:ext cx="67986" cy="67986"/>
                <a:chOff x="5565183" y="-786087"/>
                <a:chExt cx="67986" cy="67986"/>
              </a:xfrm>
            </p:grpSpPr>
            <p:sp>
              <p:nvSpPr>
                <p:cNvPr id="156" name="Oval 155"/>
                <p:cNvSpPr/>
                <p:nvPr/>
              </p:nvSpPr>
              <p:spPr>
                <a:xfrm>
                  <a:off x="5565183" y="-786087"/>
                  <a:ext cx="67986" cy="67986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>
                  <a:off x="5585460" y="-765810"/>
                  <a:ext cx="27432" cy="2743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6" name="Group 145"/>
              <p:cNvGrpSpPr/>
              <p:nvPr/>
            </p:nvGrpSpPr>
            <p:grpSpPr>
              <a:xfrm rot="1957452">
                <a:off x="2312980" y="2394108"/>
                <a:ext cx="327051" cy="27130"/>
                <a:chOff x="2335485" y="2296248"/>
                <a:chExt cx="327051" cy="27130"/>
              </a:xfrm>
            </p:grpSpPr>
            <p:sp>
              <p:nvSpPr>
                <p:cNvPr id="154" name="Rectangle 153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Rectangle 154"/>
                <p:cNvSpPr/>
                <p:nvPr/>
              </p:nvSpPr>
              <p:spPr>
                <a:xfrm>
                  <a:off x="2635797" y="2299275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7" name="Group 146"/>
              <p:cNvGrpSpPr/>
              <p:nvPr/>
            </p:nvGrpSpPr>
            <p:grpSpPr>
              <a:xfrm rot="16200000">
                <a:off x="2136406" y="2093245"/>
                <a:ext cx="329808" cy="27130"/>
                <a:chOff x="2335486" y="2296249"/>
                <a:chExt cx="329808" cy="27130"/>
              </a:xfrm>
            </p:grpSpPr>
            <p:sp>
              <p:nvSpPr>
                <p:cNvPr id="152" name="Rectangle 151"/>
                <p:cNvSpPr/>
                <p:nvPr/>
              </p:nvSpPr>
              <p:spPr>
                <a:xfrm>
                  <a:off x="2335486" y="2296249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Rectangle 152"/>
                <p:cNvSpPr/>
                <p:nvPr/>
              </p:nvSpPr>
              <p:spPr>
                <a:xfrm>
                  <a:off x="2638555" y="2300670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8" name="Group 147"/>
              <p:cNvGrpSpPr/>
              <p:nvPr/>
            </p:nvGrpSpPr>
            <p:grpSpPr>
              <a:xfrm rot="19642548" flipH="1">
                <a:off x="1965787" y="2396488"/>
                <a:ext cx="327051" cy="27130"/>
                <a:chOff x="2335485" y="2296248"/>
                <a:chExt cx="327051" cy="27130"/>
              </a:xfrm>
            </p:grpSpPr>
            <p:sp>
              <p:nvSpPr>
                <p:cNvPr id="149" name="Rectangle 148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Rectangle 150"/>
                <p:cNvSpPr/>
                <p:nvPr/>
              </p:nvSpPr>
              <p:spPr>
                <a:xfrm>
                  <a:off x="2635797" y="2299274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58" name="Group 157"/>
            <p:cNvGrpSpPr/>
            <p:nvPr/>
          </p:nvGrpSpPr>
          <p:grpSpPr>
            <a:xfrm>
              <a:off x="6482666" y="1492250"/>
              <a:ext cx="785133" cy="786384"/>
              <a:chOff x="3313315" y="1912121"/>
              <a:chExt cx="785133" cy="786384"/>
            </a:xfrm>
          </p:grpSpPr>
          <p:sp>
            <p:nvSpPr>
              <p:cNvPr id="159" name="Oval 158"/>
              <p:cNvSpPr/>
              <p:nvPr/>
            </p:nvSpPr>
            <p:spPr>
              <a:xfrm>
                <a:off x="3313315" y="1912121"/>
                <a:ext cx="785133" cy="78638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3352800" y="1952625"/>
                <a:ext cx="706162" cy="70616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1" name="Group 160"/>
              <p:cNvGrpSpPr/>
              <p:nvPr/>
            </p:nvGrpSpPr>
            <p:grpSpPr>
              <a:xfrm>
                <a:off x="3671888" y="2271713"/>
                <a:ext cx="67986" cy="67986"/>
                <a:chOff x="5565183" y="-786087"/>
                <a:chExt cx="67986" cy="67986"/>
              </a:xfrm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5565183" y="-786087"/>
                  <a:ext cx="67986" cy="67986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Oval 205"/>
                <p:cNvSpPr/>
                <p:nvPr/>
              </p:nvSpPr>
              <p:spPr>
                <a:xfrm>
                  <a:off x="5585460" y="-765810"/>
                  <a:ext cx="27432" cy="2743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2" name="Group 161"/>
              <p:cNvGrpSpPr/>
              <p:nvPr/>
            </p:nvGrpSpPr>
            <p:grpSpPr>
              <a:xfrm rot="1957452">
                <a:off x="3717369" y="2394108"/>
                <a:ext cx="327051" cy="27130"/>
                <a:chOff x="2335485" y="2296248"/>
                <a:chExt cx="327051" cy="27130"/>
              </a:xfrm>
            </p:grpSpPr>
            <p:sp>
              <p:nvSpPr>
                <p:cNvPr id="203" name="Rectangle 202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2635797" y="2299275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8" name="Group 177"/>
              <p:cNvGrpSpPr/>
              <p:nvPr/>
            </p:nvGrpSpPr>
            <p:grpSpPr>
              <a:xfrm rot="16200000">
                <a:off x="3540793" y="2093245"/>
                <a:ext cx="329808" cy="27130"/>
                <a:chOff x="2335485" y="2296248"/>
                <a:chExt cx="329808" cy="27130"/>
              </a:xfrm>
            </p:grpSpPr>
            <p:sp>
              <p:nvSpPr>
                <p:cNvPr id="199" name="Rectangle 198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Rectangle 201"/>
                <p:cNvSpPr/>
                <p:nvPr/>
              </p:nvSpPr>
              <p:spPr>
                <a:xfrm>
                  <a:off x="2638554" y="2300561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9" name="Group 178"/>
              <p:cNvGrpSpPr/>
              <p:nvPr/>
            </p:nvGrpSpPr>
            <p:grpSpPr>
              <a:xfrm rot="19642548" flipH="1">
                <a:off x="3370176" y="2396488"/>
                <a:ext cx="327051" cy="27130"/>
                <a:chOff x="2335485" y="2296248"/>
                <a:chExt cx="327051" cy="27130"/>
              </a:xfrm>
            </p:grpSpPr>
            <p:sp>
              <p:nvSpPr>
                <p:cNvPr id="197" name="Rectangle 196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635797" y="2299274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0" name="Group 179"/>
              <p:cNvGrpSpPr/>
              <p:nvPr/>
            </p:nvGrpSpPr>
            <p:grpSpPr>
              <a:xfrm rot="5400000" flipV="1">
                <a:off x="3540793" y="2493294"/>
                <a:ext cx="329808" cy="27130"/>
                <a:chOff x="2335485" y="2296248"/>
                <a:chExt cx="329808" cy="27130"/>
              </a:xfrm>
            </p:grpSpPr>
            <p:sp>
              <p:nvSpPr>
                <p:cNvPr id="195" name="Rectangle 194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2638554" y="2300561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1" name="Group 180"/>
              <p:cNvGrpSpPr/>
              <p:nvPr/>
            </p:nvGrpSpPr>
            <p:grpSpPr>
              <a:xfrm rot="19642548" flipV="1">
                <a:off x="3712507" y="2188753"/>
                <a:ext cx="328335" cy="27130"/>
                <a:chOff x="2335485" y="2296248"/>
                <a:chExt cx="328335" cy="27130"/>
              </a:xfrm>
            </p:grpSpPr>
            <p:sp>
              <p:nvSpPr>
                <p:cNvPr id="185" name="Rectangle 184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Rectangle 185"/>
                <p:cNvSpPr/>
                <p:nvPr/>
              </p:nvSpPr>
              <p:spPr>
                <a:xfrm>
                  <a:off x="2637081" y="2301280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2" name="Group 181"/>
              <p:cNvGrpSpPr/>
              <p:nvPr/>
            </p:nvGrpSpPr>
            <p:grpSpPr>
              <a:xfrm rot="1957452" flipH="1" flipV="1">
                <a:off x="3374291" y="2183450"/>
                <a:ext cx="330339" cy="27130"/>
                <a:chOff x="2335485" y="2296248"/>
                <a:chExt cx="330339" cy="27130"/>
              </a:xfrm>
            </p:grpSpPr>
            <p:sp>
              <p:nvSpPr>
                <p:cNvPr id="183" name="Rectangle 182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Rectangle 183"/>
                <p:cNvSpPr/>
                <p:nvPr/>
              </p:nvSpPr>
              <p:spPr>
                <a:xfrm>
                  <a:off x="2639085" y="2299995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7" name="Group 206"/>
            <p:cNvGrpSpPr/>
            <p:nvPr/>
          </p:nvGrpSpPr>
          <p:grpSpPr>
            <a:xfrm>
              <a:off x="7334252" y="1492250"/>
              <a:ext cx="785133" cy="786384"/>
              <a:chOff x="4800600" y="1912121"/>
              <a:chExt cx="785133" cy="786384"/>
            </a:xfrm>
          </p:grpSpPr>
          <p:sp>
            <p:nvSpPr>
              <p:cNvPr id="208" name="Oval 207"/>
              <p:cNvSpPr/>
              <p:nvPr/>
            </p:nvSpPr>
            <p:spPr>
              <a:xfrm>
                <a:off x="4800600" y="1912121"/>
                <a:ext cx="785133" cy="78638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4840085" y="1952625"/>
                <a:ext cx="706162" cy="70616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0" name="Group 209"/>
              <p:cNvGrpSpPr/>
              <p:nvPr/>
            </p:nvGrpSpPr>
            <p:grpSpPr>
              <a:xfrm>
                <a:off x="5159173" y="2271713"/>
                <a:ext cx="67986" cy="67986"/>
                <a:chOff x="5565183" y="-786087"/>
                <a:chExt cx="67986" cy="67986"/>
              </a:xfrm>
            </p:grpSpPr>
            <p:sp>
              <p:nvSpPr>
                <p:cNvPr id="272" name="Oval 271"/>
                <p:cNvSpPr/>
                <p:nvPr/>
              </p:nvSpPr>
              <p:spPr>
                <a:xfrm>
                  <a:off x="5565183" y="-786087"/>
                  <a:ext cx="67986" cy="67986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Oval 272"/>
                <p:cNvSpPr/>
                <p:nvPr/>
              </p:nvSpPr>
              <p:spPr>
                <a:xfrm>
                  <a:off x="5585460" y="-765810"/>
                  <a:ext cx="27432" cy="2743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1" name="Group 210"/>
              <p:cNvGrpSpPr/>
              <p:nvPr/>
            </p:nvGrpSpPr>
            <p:grpSpPr>
              <a:xfrm rot="16200000">
                <a:off x="5028078" y="2093245"/>
                <a:ext cx="329808" cy="27130"/>
                <a:chOff x="2335485" y="2296248"/>
                <a:chExt cx="329808" cy="27130"/>
              </a:xfrm>
            </p:grpSpPr>
            <p:sp>
              <p:nvSpPr>
                <p:cNvPr id="270" name="Rectangle 269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2638554" y="2300561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2" name="Group 211"/>
              <p:cNvGrpSpPr/>
              <p:nvPr/>
            </p:nvGrpSpPr>
            <p:grpSpPr>
              <a:xfrm rot="5400000" flipV="1">
                <a:off x="5028078" y="2493294"/>
                <a:ext cx="329808" cy="27130"/>
                <a:chOff x="2335485" y="2296248"/>
                <a:chExt cx="329808" cy="27130"/>
              </a:xfrm>
            </p:grpSpPr>
            <p:sp>
              <p:nvSpPr>
                <p:cNvPr id="268" name="Rectangle 267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2638554" y="2300561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3" name="Group 212"/>
              <p:cNvGrpSpPr/>
              <p:nvPr/>
            </p:nvGrpSpPr>
            <p:grpSpPr>
              <a:xfrm rot="18974789" flipV="1">
                <a:off x="5171220" y="2153038"/>
                <a:ext cx="328335" cy="27130"/>
                <a:chOff x="2335485" y="2296248"/>
                <a:chExt cx="328335" cy="27130"/>
              </a:xfrm>
            </p:grpSpPr>
            <p:sp>
              <p:nvSpPr>
                <p:cNvPr id="266" name="Rectangle 265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2637081" y="2301280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4" name="Group 213"/>
              <p:cNvGrpSpPr/>
              <p:nvPr/>
            </p:nvGrpSpPr>
            <p:grpSpPr>
              <a:xfrm>
                <a:off x="5228887" y="2288685"/>
                <a:ext cx="329808" cy="27130"/>
                <a:chOff x="2335485" y="2296248"/>
                <a:chExt cx="329808" cy="27130"/>
              </a:xfrm>
            </p:grpSpPr>
            <p:sp>
              <p:nvSpPr>
                <p:cNvPr id="264" name="Rectangle 263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2638554" y="2300561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5" name="Group 214"/>
              <p:cNvGrpSpPr/>
              <p:nvPr/>
            </p:nvGrpSpPr>
            <p:grpSpPr>
              <a:xfrm rot="2625211" flipH="1" flipV="1">
                <a:off x="4887088" y="2153039"/>
                <a:ext cx="328335" cy="27130"/>
                <a:chOff x="2335485" y="2296248"/>
                <a:chExt cx="328335" cy="27130"/>
              </a:xfrm>
            </p:grpSpPr>
            <p:sp>
              <p:nvSpPr>
                <p:cNvPr id="262" name="Rectangle 261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2637081" y="2301280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6" name="Group 215"/>
              <p:cNvGrpSpPr/>
              <p:nvPr/>
            </p:nvGrpSpPr>
            <p:grpSpPr>
              <a:xfrm flipH="1">
                <a:off x="4830680" y="2288686"/>
                <a:ext cx="329808" cy="27130"/>
                <a:chOff x="2335485" y="2296248"/>
                <a:chExt cx="329808" cy="27130"/>
              </a:xfrm>
            </p:grpSpPr>
            <p:sp>
              <p:nvSpPr>
                <p:cNvPr id="251" name="Rectangle 250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2638554" y="2300561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7" name="Group 216"/>
              <p:cNvGrpSpPr/>
              <p:nvPr/>
            </p:nvGrpSpPr>
            <p:grpSpPr>
              <a:xfrm rot="2625211">
                <a:off x="5171220" y="2432786"/>
                <a:ext cx="328335" cy="27130"/>
                <a:chOff x="2335485" y="2296248"/>
                <a:chExt cx="328335" cy="27130"/>
              </a:xfrm>
            </p:grpSpPr>
            <p:sp>
              <p:nvSpPr>
                <p:cNvPr id="249" name="Rectangle 248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2637081" y="2301280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8" name="Group 217"/>
              <p:cNvGrpSpPr/>
              <p:nvPr/>
            </p:nvGrpSpPr>
            <p:grpSpPr>
              <a:xfrm rot="18974789" flipH="1">
                <a:off x="4887088" y="2432787"/>
                <a:ext cx="328335" cy="27130"/>
                <a:chOff x="2335485" y="2296248"/>
                <a:chExt cx="328335" cy="27130"/>
              </a:xfrm>
            </p:grpSpPr>
            <p:sp>
              <p:nvSpPr>
                <p:cNvPr id="219" name="Rectangle 218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637081" y="2301280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74" name="TextBox 273"/>
          <p:cNvSpPr txBox="1"/>
          <p:nvPr/>
        </p:nvSpPr>
        <p:spPr>
          <a:xfrm>
            <a:off x="603469" y="2139662"/>
            <a:ext cx="577243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romanLcParenBoth"/>
              <a:tabLst/>
              <a:defRPr/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Are</a:t>
            </a:r>
            <a:r>
              <a:rPr kumimoji="0" lang="en-US" sz="1300" b="1" i="0" u="none" strike="noStrike" kern="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 the number of spokes and the angles formed between 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300" b="1" kern="0" noProof="0" dirty="0">
                <a:solidFill>
                  <a:srgbClr val="0000FF"/>
                </a:solidFill>
                <a:latin typeface="Bookman Old Style" pitchFamily="18" charset="0"/>
              </a:rPr>
              <a:t>        </a:t>
            </a:r>
            <a:r>
              <a:rPr kumimoji="0" lang="en-US" sz="1300" b="1" i="0" u="none" strike="noStrike" kern="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the pairs of consecutive spokes in inverse proportion ?</a:t>
            </a: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  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704949" y="2632105"/>
            <a:ext cx="2861666" cy="578882"/>
          </a:xfrm>
          <a:prstGeom prst="roundRect">
            <a:avLst/>
          </a:prstGeom>
          <a:solidFill>
            <a:srgbClr val="FDF4CF"/>
          </a:solidFill>
          <a:ln w="28575"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ookman Old Style" pitchFamily="18" charset="0"/>
                <a:ea typeface="Cambria Math" panose="02040503050406030204" pitchFamily="18" charset="0"/>
              </a:rPr>
              <a:t>Let the number</a:t>
            </a:r>
            <a:r>
              <a:rPr kumimoji="0" lang="en-US" sz="1400" b="1" i="0" u="none" strike="noStrike" kern="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ookman Old Style" pitchFamily="18" charset="0"/>
                <a:ea typeface="Cambria Math" panose="02040503050406030204" pitchFamily="18" charset="0"/>
              </a:rPr>
              <a:t> of spokes be represented by </a:t>
            </a:r>
            <a:r>
              <a:rPr kumimoji="0" lang="en-US" sz="1400" b="1" i="1" u="none" strike="noStrike" kern="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ookman Old Style" pitchFamily="18" charset="0"/>
                <a:ea typeface="Cambria Math" panose="02040503050406030204" pitchFamily="18" charset="0"/>
              </a:rPr>
              <a:t>x</a:t>
            </a:r>
            <a:r>
              <a:rPr kumimoji="0" lang="en-US" sz="1400" b="1" i="0" u="none" strike="noStrike" kern="0" cap="none" spc="0" normalizeH="0" baseline="-2500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ookman Old Style" pitchFamily="18" charset="0"/>
                <a:ea typeface="Cambria Math" panose="02040503050406030204" pitchFamily="18" charset="0"/>
              </a:rPr>
              <a:t>1</a:t>
            </a:r>
            <a:r>
              <a:rPr kumimoji="0" lang="en-US" sz="1400" b="1" i="0" u="none" strike="noStrike" kern="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ookman Old Style" pitchFamily="18" charset="0"/>
                <a:ea typeface="Cambria Math" panose="02040503050406030204" pitchFamily="18" charset="0"/>
              </a:rPr>
              <a:t>, </a:t>
            </a:r>
            <a:r>
              <a:rPr lang="en-US" sz="1400" b="1" i="1" kern="0" dirty="0">
                <a:solidFill>
                  <a:srgbClr val="002060"/>
                </a:solidFill>
                <a:latin typeface="Bookman Old Style" pitchFamily="18" charset="0"/>
                <a:ea typeface="Cambria Math" panose="02040503050406030204" pitchFamily="18" charset="0"/>
              </a:rPr>
              <a:t>x</a:t>
            </a:r>
            <a:r>
              <a:rPr kumimoji="0" lang="en-US" sz="1400" b="1" i="0" u="none" strike="noStrike" kern="0" cap="none" spc="0" normalizeH="0" baseline="-2500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ookman Old Style" pitchFamily="18" charset="0"/>
                <a:ea typeface="Cambria Math" panose="02040503050406030204" pitchFamily="18" charset="0"/>
              </a:rPr>
              <a:t>2</a:t>
            </a:r>
            <a:r>
              <a:rPr kumimoji="0" lang="en-US" sz="1400" b="1" i="0" u="none" strike="noStrike" kern="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ookman Old Style" pitchFamily="18" charset="0"/>
                <a:ea typeface="Cambria Math" panose="02040503050406030204" pitchFamily="18" charset="0"/>
              </a:rPr>
              <a:t>, </a:t>
            </a:r>
            <a:r>
              <a:rPr kumimoji="0" lang="en-US" sz="1400" b="1" i="1" u="none" strike="noStrike" kern="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ookman Old Style" pitchFamily="18" charset="0"/>
                <a:ea typeface="Cambria Math" panose="02040503050406030204" pitchFamily="18" charset="0"/>
              </a:rPr>
              <a:t>x</a:t>
            </a:r>
            <a:r>
              <a:rPr kumimoji="0" lang="en-US" sz="1400" b="1" i="0" u="none" strike="noStrike" kern="0" cap="none" spc="0" normalizeH="0" baseline="-2500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ookman Old Style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87" name="Rounded Rectangle 186"/>
          <p:cNvSpPr/>
          <p:nvPr/>
        </p:nvSpPr>
        <p:spPr>
          <a:xfrm>
            <a:off x="6391358" y="2418455"/>
            <a:ext cx="1311262" cy="264141"/>
          </a:xfrm>
          <a:prstGeom prst="roundRect">
            <a:avLst/>
          </a:prstGeom>
          <a:solidFill>
            <a:srgbClr val="66FFFF"/>
          </a:solidFill>
          <a:ln w="19050">
            <a:solidFill>
              <a:srgbClr val="FF006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/>
              <p:cNvSpPr txBox="1"/>
              <p:nvPr/>
            </p:nvSpPr>
            <p:spPr>
              <a:xfrm>
                <a:off x="6564515" y="2381250"/>
                <a:ext cx="3529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=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88" name="TextBox 1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515" y="2381250"/>
                <a:ext cx="352982" cy="30777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/>
              <p:cNvSpPr txBox="1"/>
              <p:nvPr/>
            </p:nvSpPr>
            <p:spPr>
              <a:xfrm>
                <a:off x="6875355" y="2381250"/>
                <a:ext cx="2968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89" name="TextBox 1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5355" y="2381250"/>
                <a:ext cx="296876" cy="33855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/>
              <p:cNvSpPr txBox="1"/>
              <p:nvPr/>
            </p:nvSpPr>
            <p:spPr>
              <a:xfrm>
                <a:off x="6979270" y="2386013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1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sz="1400" b="1" i="0" baseline="-25000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1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90" name="TextBox 1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270" y="2386013"/>
                <a:ext cx="431528" cy="307777"/>
              </a:xfrm>
              <a:prstGeom prst="rect">
                <a:avLst/>
              </a:prstGeom>
              <a:blipFill rotWithShape="1">
                <a:blip r:embed="rId10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/>
              <p:cNvSpPr txBox="1"/>
              <p:nvPr/>
            </p:nvSpPr>
            <p:spPr>
              <a:xfrm>
                <a:off x="7212215" y="2386013"/>
                <a:ext cx="3529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=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91" name="TextBox 1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215" y="2386013"/>
                <a:ext cx="352982" cy="30777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TextBox 191"/>
              <p:cNvSpPr txBox="1"/>
              <p:nvPr/>
            </p:nvSpPr>
            <p:spPr>
              <a:xfrm>
                <a:off x="6331570" y="2386013"/>
                <a:ext cx="4347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1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1400" b="1" i="0" baseline="-25000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1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92" name="TextBox 1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570" y="2386013"/>
                <a:ext cx="434734" cy="307777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3" name="TextBox 192"/>
          <p:cNvSpPr txBox="1"/>
          <p:nvPr/>
        </p:nvSpPr>
        <p:spPr>
          <a:xfrm>
            <a:off x="6750973" y="2386013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/>
              <p:cNvSpPr txBox="1"/>
              <p:nvPr/>
            </p:nvSpPr>
            <p:spPr>
              <a:xfrm>
                <a:off x="7398673" y="2386013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?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94" name="TextBox 1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673" y="2386013"/>
                <a:ext cx="364202" cy="307777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2" name="Rectangle 281"/>
          <p:cNvSpPr/>
          <p:nvPr/>
        </p:nvSpPr>
        <p:spPr>
          <a:xfrm>
            <a:off x="1362363" y="2637353"/>
            <a:ext cx="64353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indent="-400050">
              <a:buAutoNum type="romanLcParenBoth"/>
              <a:tabLst>
                <a:tab pos="228600" algn="l"/>
                <a:tab pos="342900" algn="l"/>
              </a:tabLst>
            </a:pPr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Are the number of spokes and the angles formed </a:t>
            </a:r>
          </a:p>
          <a:p>
            <a:pPr>
              <a:tabLst>
                <a:tab pos="228600" algn="l"/>
                <a:tab pos="342900" algn="l"/>
              </a:tabLst>
            </a:pPr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      between the pairs of consecutive spokes in inverse proportion . </a:t>
            </a:r>
            <a:endParaRPr lang="en-US" sz="1400" b="1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43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 tmFilter="0, 0; .2, .5; .8, .5; 1, 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9" dur="250" autoRev="1" fill="hold"/>
                                        <p:tgtEl>
                                          <p:spTgt spid="2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00"/>
                            </p:stCondLst>
                            <p:childTnLst>
                              <p:par>
                                <p:cTn id="1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00"/>
                            </p:stCondLst>
                            <p:childTnLst>
                              <p:par>
                                <p:cTn id="1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500"/>
                            </p:stCondLst>
                            <p:childTnLst>
                              <p:par>
                                <p:cTn id="2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500"/>
                            </p:stCondLst>
                            <p:childTnLst>
                              <p:par>
                                <p:cTn id="2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2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2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7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2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7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2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2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0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500"/>
                            </p:stCondLst>
                            <p:childTnLst>
                              <p:par>
                                <p:cTn id="34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3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9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0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5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500"/>
                            </p:stCondLst>
                            <p:childTnLst>
                              <p:par>
                                <p:cTn id="3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9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4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5" fill="hold">
                            <p:stCondLst>
                              <p:cond delay="500"/>
                            </p:stCondLst>
                            <p:childTnLst>
                              <p:par>
                                <p:cTn id="3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8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9" fill="hold">
                            <p:stCondLst>
                              <p:cond delay="1000"/>
                            </p:stCondLst>
                            <p:childTnLst>
                              <p:par>
                                <p:cTn id="370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1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2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8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3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8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9" fill="hold">
                      <p:stCondLst>
                        <p:cond delay="indefinite"/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3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fill="hold">
                      <p:stCondLst>
                        <p:cond delay="indefinite"/>
                      </p:stCondLst>
                      <p:childTnLst>
                        <p:par>
                          <p:cTn id="395" fill="hold">
                            <p:stCondLst>
                              <p:cond delay="0"/>
                            </p:stCondLst>
                            <p:childTnLst>
                              <p:par>
                                <p:cTn id="3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8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3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500"/>
                            </p:stCondLst>
                            <p:childTnLst>
                              <p:par>
                                <p:cTn id="4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7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8" fill="hold">
                      <p:stCondLst>
                        <p:cond delay="indefinite"/>
                      </p:stCondLst>
                      <p:childTnLst>
                        <p:par>
                          <p:cTn id="409" fill="hold">
                            <p:stCondLst>
                              <p:cond delay="0"/>
                            </p:stCondLst>
                            <p:childTnLst>
                              <p:par>
                                <p:cTn id="4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4" dur="500" tmFilter="0, 0; .2, .5; .8, .5; 1, 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5" dur="250" autoRev="1" fill="hold"/>
                                        <p:tgtEl>
                                          <p:spTgt spid="1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  <p:bldP spid="128" grpId="0" animBg="1"/>
      <p:bldP spid="128" grpId="1" animBg="1"/>
      <p:bldP spid="129" grpId="0" animBg="1"/>
      <p:bldP spid="129" grpId="1" animBg="1"/>
      <p:bldP spid="7" grpId="0"/>
      <p:bldP spid="130" grpId="0" animBg="1"/>
      <p:bldP spid="130" grpId="1" animBg="1"/>
      <p:bldP spid="137" grpId="0"/>
      <p:bldP spid="137" grpId="1"/>
      <p:bldP spid="78" grpId="0" animBg="1"/>
      <p:bldP spid="78" grpId="1" animBg="1"/>
      <p:bldP spid="80" grpId="0" animBg="1"/>
      <p:bldP spid="80" grpId="1" animBg="1"/>
      <p:bldP spid="81" grpId="0" animBg="1"/>
      <p:bldP spid="81" grpId="1" animBg="1"/>
      <p:bldP spid="145" grpId="0" animBg="1"/>
      <p:bldP spid="145" grpId="1" animBg="1"/>
      <p:bldP spid="177" grpId="0" animBg="1"/>
      <p:bldP spid="200" grpId="0"/>
      <p:bldP spid="200" grpId="1"/>
      <p:bldP spid="221" grpId="0"/>
      <p:bldP spid="221" grpId="1"/>
      <p:bldP spid="221" grpId="2"/>
      <p:bldP spid="222" grpId="0"/>
      <p:bldP spid="223" grpId="0"/>
      <p:bldP spid="224" grpId="0"/>
      <p:bldP spid="225" grpId="0"/>
      <p:bldP spid="226" grpId="0"/>
      <p:bldP spid="227" grpId="0"/>
      <p:bldP spid="228" grpId="0"/>
      <p:bldP spid="229" grpId="0"/>
      <p:bldP spid="230" grpId="0"/>
      <p:bldP spid="231" grpId="0"/>
      <p:bldP spid="232" grpId="0"/>
      <p:bldP spid="233" grpId="0"/>
      <p:bldP spid="234" grpId="0"/>
      <p:bldP spid="235" grpId="0"/>
      <p:bldP spid="237" grpId="0"/>
      <p:bldP spid="238" grpId="0"/>
      <p:bldP spid="239" grpId="0"/>
      <p:bldP spid="240" grpId="0"/>
      <p:bldP spid="241" grpId="0"/>
      <p:bldP spid="242" grpId="0" animBg="1"/>
      <p:bldP spid="243" grpId="0"/>
      <p:bldP spid="246" grpId="0"/>
      <p:bldP spid="248" grpId="0"/>
      <p:bldP spid="253" grpId="0"/>
      <p:bldP spid="254" grpId="0"/>
      <p:bldP spid="255" grpId="0"/>
      <p:bldP spid="256" grpId="0"/>
      <p:bldP spid="257" grpId="0"/>
      <p:bldP spid="258" grpId="0"/>
      <p:bldP spid="259" grpId="0"/>
      <p:bldP spid="260" grpId="0"/>
      <p:bldP spid="261" grpId="0"/>
      <p:bldP spid="244" grpId="0" animBg="1"/>
      <p:bldP spid="244" grpId="1" animBg="1"/>
      <p:bldP spid="150" grpId="0" animBg="1"/>
      <p:bldP spid="150" grpId="1" animBg="1"/>
      <p:bldP spid="201" grpId="0"/>
      <p:bldP spid="201" grpId="1"/>
      <p:bldP spid="274" grpId="0"/>
      <p:bldP spid="77" grpId="0" animBg="1"/>
      <p:bldP spid="77" grpId="1" animBg="1"/>
      <p:bldP spid="187" grpId="0" animBg="1"/>
      <p:bldP spid="188" grpId="0"/>
      <p:bldP spid="189" grpId="0"/>
      <p:bldP spid="190" grpId="0"/>
      <p:bldP spid="191" grpId="0"/>
      <p:bldP spid="192" grpId="0"/>
      <p:bldP spid="193" grpId="0"/>
      <p:bldP spid="194" grpId="0"/>
      <p:bldP spid="28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grupoplascencia.com/img/background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84" y="-67103"/>
            <a:ext cx="9162369" cy="5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472769" y="662744"/>
            <a:ext cx="8165592" cy="689806"/>
          </a:xfrm>
          <a:prstGeom prst="roundRect">
            <a:avLst/>
          </a:prstGeom>
          <a:solidFill>
            <a:srgbClr val="00FFFF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4" name="Pentagon 3"/>
          <p:cNvSpPr/>
          <p:nvPr/>
        </p:nvSpPr>
        <p:spPr>
          <a:xfrm>
            <a:off x="561503" y="206161"/>
            <a:ext cx="1700816" cy="381000"/>
          </a:xfrm>
          <a:prstGeom prst="homePlate">
            <a:avLst/>
          </a:prstGeom>
          <a:solidFill>
            <a:srgbClr val="00206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EXERCISE 13.2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72769" y="2641776"/>
            <a:ext cx="8165592" cy="2281288"/>
          </a:xfrm>
          <a:prstGeom prst="roundRect">
            <a:avLst>
              <a:gd name="adj" fmla="val 11614"/>
            </a:avLst>
          </a:prstGeom>
          <a:solidFill>
            <a:srgbClr val="CDAFED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7770" y="2641776"/>
            <a:ext cx="695730" cy="346364"/>
          </a:xfrm>
          <a:prstGeom prst="roundRect">
            <a:avLst>
              <a:gd name="adj" fmla="val 50000"/>
            </a:avLst>
          </a:prstGeom>
          <a:solidFill>
            <a:srgbClr val="FF0000">
              <a:alpha val="50196"/>
            </a:srgbClr>
          </a:solidFill>
          <a:ln>
            <a:solidFill>
              <a:srgbClr val="0033CC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80008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Sol :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72769" y="1406525"/>
            <a:ext cx="8165592" cy="1196975"/>
          </a:xfrm>
          <a:prstGeom prst="roundRect">
            <a:avLst/>
          </a:prstGeom>
          <a:solidFill>
            <a:srgbClr val="FF0066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870170" y="1417334"/>
            <a:ext cx="4702418" cy="777978"/>
            <a:chOff x="1007363" y="3117246"/>
            <a:chExt cx="2466241" cy="1148258"/>
          </a:xfrm>
        </p:grpSpPr>
        <p:grpSp>
          <p:nvGrpSpPr>
            <p:cNvPr id="56" name="Group 55"/>
            <p:cNvGrpSpPr/>
            <p:nvPr/>
          </p:nvGrpSpPr>
          <p:grpSpPr>
            <a:xfrm>
              <a:off x="1007363" y="3129824"/>
              <a:ext cx="2466241" cy="1124435"/>
              <a:chOff x="1797481" y="4961701"/>
              <a:chExt cx="1716262" cy="1481803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1797481" y="4973500"/>
                <a:ext cx="1713478" cy="1470004"/>
              </a:xfrm>
              <a:prstGeom prst="rect">
                <a:avLst/>
              </a:prstGeom>
              <a:gradFill flip="none" rotWithShape="1">
                <a:gsLst>
                  <a:gs pos="0">
                    <a:srgbClr val="66FF66">
                      <a:tint val="66000"/>
                      <a:satMod val="160000"/>
                    </a:srgbClr>
                  </a:gs>
                  <a:gs pos="50000">
                    <a:srgbClr val="66FF66">
                      <a:tint val="44500"/>
                      <a:satMod val="160000"/>
                    </a:srgbClr>
                  </a:gs>
                  <a:gs pos="100000">
                    <a:srgbClr val="66FF66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/>
              <a:scene3d>
                <a:camera prst="obliqueTopLeft"/>
                <a:lightRig rig="threePt" dir="t"/>
              </a:scene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itchFamily="18" charset="0"/>
                  <a:ea typeface="+mn-ea"/>
                  <a:cs typeface="+mn-cs"/>
                </a:endParaRPr>
              </a:p>
            </p:txBody>
          </p:sp>
          <p:grpSp>
            <p:nvGrpSpPr>
              <p:cNvPr id="60" name="Group 37"/>
              <p:cNvGrpSpPr/>
              <p:nvPr/>
            </p:nvGrpSpPr>
            <p:grpSpPr>
              <a:xfrm>
                <a:off x="1800261" y="4961701"/>
                <a:ext cx="1713482" cy="1481803"/>
                <a:chOff x="926692" y="1669463"/>
                <a:chExt cx="3042845" cy="871250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926692" y="1676401"/>
                  <a:ext cx="3042845" cy="864312"/>
                </a:xfrm>
                <a:prstGeom prst="rect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1" i="0" u="none" strike="noStrike" kern="0" cap="none" spc="0" normalizeH="0" baseline="0" noProof="0">
                    <a:ln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ookman Old Style" pitchFamily="18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62" name="Straight Connector 61"/>
                <p:cNvCxnSpPr/>
                <p:nvPr/>
              </p:nvCxnSpPr>
              <p:spPr>
                <a:xfrm>
                  <a:off x="928176" y="2026550"/>
                  <a:ext cx="3040603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63" name="Straight Connector 62"/>
                <p:cNvCxnSpPr/>
                <p:nvPr/>
              </p:nvCxnSpPr>
              <p:spPr>
                <a:xfrm rot="5400000">
                  <a:off x="1843315" y="2103044"/>
                  <a:ext cx="867952" cy="79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120" name="Straight Connector 119"/>
                <p:cNvCxnSpPr/>
                <p:nvPr/>
              </p:nvCxnSpPr>
              <p:spPr>
                <a:xfrm rot="5400000">
                  <a:off x="2170636" y="2103042"/>
                  <a:ext cx="867952" cy="79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121" name="Straight Connector 120"/>
                <p:cNvCxnSpPr/>
                <p:nvPr/>
              </p:nvCxnSpPr>
              <p:spPr>
                <a:xfrm rot="5400000">
                  <a:off x="2466961" y="2103044"/>
                  <a:ext cx="867952" cy="79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122" name="Straight Connector 121"/>
                <p:cNvCxnSpPr/>
                <p:nvPr/>
              </p:nvCxnSpPr>
              <p:spPr>
                <a:xfrm rot="5400000">
                  <a:off x="2824228" y="2103044"/>
                  <a:ext cx="867952" cy="79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123" name="Straight Connector 122"/>
                <p:cNvCxnSpPr/>
                <p:nvPr/>
              </p:nvCxnSpPr>
              <p:spPr>
                <a:xfrm rot="5400000">
                  <a:off x="3190134" y="2103044"/>
                  <a:ext cx="867952" cy="79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</p:grpSp>
        </p:grpSp>
        <p:sp>
          <p:nvSpPr>
            <p:cNvPr id="57" name="TextBox 56"/>
            <p:cNvSpPr txBox="1"/>
            <p:nvPr/>
          </p:nvSpPr>
          <p:spPr>
            <a:xfrm>
              <a:off x="1007364" y="3144563"/>
              <a:ext cx="949883" cy="431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Number of spokes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161289" y="3121851"/>
              <a:ext cx="152478" cy="454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4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007363" y="3538682"/>
              <a:ext cx="1141201" cy="726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Angle between</a:t>
              </a:r>
              <a:r>
                <a:rPr kumimoji="0" lang="en-US" sz="1300" b="1" i="0" u="none" strike="noStrike" kern="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 a pair of consecution spokes</a:t>
              </a:r>
              <a:endPara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119014" y="3698357"/>
              <a:ext cx="237028" cy="431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90</a:t>
              </a:r>
              <a:r>
                <a:rPr kumimoji="0" lang="en-US" sz="1300" b="1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º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376292" y="3698357"/>
              <a:ext cx="242037" cy="431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1300" b="1" kern="0" dirty="0">
                  <a:solidFill>
                    <a:prstClr val="black"/>
                  </a:solidFill>
                  <a:latin typeface="Bookman Old Style" pitchFamily="18" charset="0"/>
                </a:rPr>
                <a:t>60</a:t>
              </a:r>
              <a:r>
                <a:rPr lang="en-US" sz="1300" b="1" kern="0" baseline="30000" dirty="0">
                  <a:solidFill>
                    <a:prstClr val="black"/>
                  </a:solidFill>
                  <a:latin typeface="Bookman Old Style" pitchFamily="18" charset="0"/>
                </a:rPr>
                <a:t>º</a:t>
              </a:r>
              <a:endPara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421072" y="3121851"/>
              <a:ext cx="152478" cy="454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6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668415" y="3121852"/>
              <a:ext cx="152478" cy="45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8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935864" y="3117246"/>
              <a:ext cx="239709" cy="458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10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205545" y="3121850"/>
              <a:ext cx="222820" cy="454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12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474596" y="659522"/>
            <a:ext cx="8163765" cy="69398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228600" algn="ctr"/>
              </a:tabLst>
            </a:pP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	 </a:t>
            </a:r>
            <a:r>
              <a:rPr lang="en-US" sz="1400" b="1" dirty="0" err="1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Rehman</a:t>
            </a: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is making a wheel using spokes. He wants to fix equal spokes in such a  </a:t>
            </a:r>
          </a:p>
          <a:p>
            <a:pPr>
              <a:tabLst>
                <a:tab pos="228600" algn="ctr"/>
              </a:tabLst>
            </a:pP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   way that the angles between any pair of consecutive spoke are equal. Help him by </a:t>
            </a:r>
            <a:b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</a:b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   completing the following table.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6442996" y="2295914"/>
            <a:ext cx="1842320" cy="55167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Therefore we will take the product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1733263" y="3089066"/>
            <a:ext cx="6207650" cy="307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dk1"/>
                </a:solidFill>
                <a:latin typeface="Bookman Old Style" pitchFamily="18" charset="0"/>
                <a:ea typeface="Cambria Math" panose="020405030504060302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1400" dirty="0"/>
              <a:t>If more the numbers of winners, less is the prize money.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Rounded Rectangle 199"/>
              <p:cNvSpPr/>
              <p:nvPr/>
            </p:nvSpPr>
            <p:spPr>
              <a:xfrm>
                <a:off x="4670995" y="1390648"/>
                <a:ext cx="237038" cy="361474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ln w="3175"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effectLst>
                            <a:glow rad="88900">
                              <a:srgbClr val="000000"/>
                            </a:glow>
                            <a:innerShdw blurRad="63500" dist="50800" dir="13500000">
                              <a:prstClr val="black">
                                <a:alpha val="50000"/>
                              </a:prstClr>
                            </a:innerShdw>
                          </a:effectLst>
                          <a:latin typeface="Bookman Old Style" pitchFamily="18" charset="0"/>
                        </a:rPr>
                        <m:t>10</m:t>
                      </m:r>
                    </m:oMath>
                  </m:oMathPara>
                </a14:m>
                <a:endParaRPr lang="en-US" sz="1400" b="1" dirty="0">
                  <a:ln w="3175">
                    <a:solidFill>
                      <a:srgbClr val="FF0000"/>
                    </a:solidFill>
                  </a:ln>
                  <a:solidFill>
                    <a:srgbClr val="FF0000"/>
                  </a:solidFill>
                  <a:effectLst>
                    <a:glow rad="88900">
                      <a:srgbClr val="000000"/>
                    </a:glow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200" name="Rounded Rectangle 1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995" y="1390648"/>
                <a:ext cx="237038" cy="361474"/>
              </a:xfrm>
              <a:prstGeom prst="roundRect">
                <a:avLst/>
              </a:prstGeom>
              <a:blipFill rotWithShape="1">
                <a:blip r:embed="rId4"/>
                <a:stretch>
                  <a:fillRect l="-1639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1" name="Rectangle 220"/>
          <p:cNvSpPr/>
          <p:nvPr/>
        </p:nvSpPr>
        <p:spPr>
          <a:xfrm>
            <a:off x="4546627" y="1437854"/>
            <a:ext cx="420046" cy="267062"/>
          </a:xfrm>
          <a:prstGeom prst="rect">
            <a:avLst/>
          </a:prstGeom>
          <a:noFill/>
          <a:ln w="12700"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n w="3175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glow rad="88900">
                    <a:srgbClr val="000000"/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Bookman Old Style" pitchFamily="18" charset="0"/>
              </a:rPr>
              <a:t>10</a:t>
            </a:r>
          </a:p>
        </p:txBody>
      </p:sp>
      <p:sp>
        <p:nvSpPr>
          <p:cNvPr id="222" name="Rectangle 221"/>
          <p:cNvSpPr/>
          <p:nvPr/>
        </p:nvSpPr>
        <p:spPr>
          <a:xfrm>
            <a:off x="1399777" y="3362668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23" name="Rectangle 222"/>
          <p:cNvSpPr/>
          <p:nvPr/>
        </p:nvSpPr>
        <p:spPr>
          <a:xfrm>
            <a:off x="1788068" y="3339808"/>
            <a:ext cx="3706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anose="02050604050505020204" pitchFamily="18" charset="0"/>
              </a:rPr>
              <a:t>x</a:t>
            </a:r>
            <a:r>
              <a:rPr lang="en-US" sz="1400" b="1" baseline="-25000" dirty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Rectangle 223"/>
              <p:cNvSpPr/>
              <p:nvPr/>
            </p:nvSpPr>
            <p:spPr>
              <a:xfrm>
                <a:off x="1991575" y="3362668"/>
                <a:ext cx="3529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224" name="Rectangle 2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75" y="3362668"/>
                <a:ext cx="352982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" name="Rectangle 224"/>
          <p:cNvSpPr/>
          <p:nvPr/>
        </p:nvSpPr>
        <p:spPr>
          <a:xfrm>
            <a:off x="2227625" y="3339808"/>
            <a:ext cx="3706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anose="02050604050505020204" pitchFamily="18" charset="0"/>
              </a:rPr>
              <a:t>y</a:t>
            </a:r>
            <a:r>
              <a:rPr lang="en-US" sz="1400" b="1" baseline="-25000" dirty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</a:p>
        </p:txBody>
      </p:sp>
      <p:sp>
        <p:nvSpPr>
          <p:cNvPr id="226" name="Rectangle 225"/>
          <p:cNvSpPr/>
          <p:nvPr/>
        </p:nvSpPr>
        <p:spPr>
          <a:xfrm>
            <a:off x="2537913" y="336266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=</a:t>
            </a:r>
          </a:p>
        </p:txBody>
      </p:sp>
      <p:sp>
        <p:nvSpPr>
          <p:cNvPr id="227" name="Rectangle 226"/>
          <p:cNvSpPr/>
          <p:nvPr/>
        </p:nvSpPr>
        <p:spPr>
          <a:xfrm>
            <a:off x="2786713" y="3362668"/>
            <a:ext cx="3064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Rectangle 227"/>
              <p:cNvSpPr/>
              <p:nvPr/>
            </p:nvSpPr>
            <p:spPr>
              <a:xfrm>
                <a:off x="2944050" y="3362668"/>
                <a:ext cx="3529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228" name="Rectangle 2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4050" y="3362668"/>
                <a:ext cx="352982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9" name="Rectangle 228"/>
          <p:cNvSpPr/>
          <p:nvPr/>
        </p:nvSpPr>
        <p:spPr>
          <a:xfrm>
            <a:off x="3159447" y="3362668"/>
            <a:ext cx="4700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kern="0" dirty="0">
                <a:solidFill>
                  <a:prstClr val="black"/>
                </a:solidFill>
                <a:latin typeface="Bookman Old Style" pitchFamily="18" charset="0"/>
              </a:rPr>
              <a:t>90</a:t>
            </a:r>
            <a:r>
              <a:rPr lang="en-US" sz="1400" b="1" kern="0" baseline="30000" dirty="0">
                <a:solidFill>
                  <a:prstClr val="black"/>
                </a:solidFill>
                <a:latin typeface="Bookman Old Style" pitchFamily="18" charset="0"/>
              </a:rPr>
              <a:t>º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30" name="Rectangle 229"/>
          <p:cNvSpPr/>
          <p:nvPr/>
        </p:nvSpPr>
        <p:spPr>
          <a:xfrm>
            <a:off x="1399777" y="4039547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31" name="Rectangle 230"/>
          <p:cNvSpPr/>
          <p:nvPr/>
        </p:nvSpPr>
        <p:spPr>
          <a:xfrm>
            <a:off x="2227625" y="4039548"/>
            <a:ext cx="3706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anose="02050604050505020204" pitchFamily="18" charset="0"/>
              </a:rPr>
              <a:t>y</a:t>
            </a:r>
            <a:r>
              <a:rPr lang="en-US" sz="1400" b="1" baseline="-25000" dirty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32" name="Rectangle 231"/>
          <p:cNvSpPr/>
          <p:nvPr/>
        </p:nvSpPr>
        <p:spPr>
          <a:xfrm>
            <a:off x="2537913" y="403954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=</a:t>
            </a:r>
          </a:p>
        </p:txBody>
      </p:sp>
      <p:sp>
        <p:nvSpPr>
          <p:cNvPr id="233" name="Rectangle 232"/>
          <p:cNvSpPr/>
          <p:nvPr/>
        </p:nvSpPr>
        <p:spPr>
          <a:xfrm>
            <a:off x="2786713" y="3933660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Rectangle 233"/>
              <p:cNvSpPr/>
              <p:nvPr/>
            </p:nvSpPr>
            <p:spPr>
              <a:xfrm>
                <a:off x="2974980" y="3933660"/>
                <a:ext cx="3529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234" name="Rectangle 2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980" y="3933660"/>
                <a:ext cx="352982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5" name="Rectangle 234"/>
          <p:cNvSpPr/>
          <p:nvPr/>
        </p:nvSpPr>
        <p:spPr>
          <a:xfrm>
            <a:off x="3190377" y="3933660"/>
            <a:ext cx="4700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kern="0" dirty="0">
                <a:solidFill>
                  <a:prstClr val="black"/>
                </a:solidFill>
                <a:latin typeface="Bookman Old Style" pitchFamily="18" charset="0"/>
              </a:rPr>
              <a:t>90</a:t>
            </a:r>
            <a:r>
              <a:rPr lang="en-US" sz="1400" b="1" kern="0" baseline="30000" dirty="0">
                <a:solidFill>
                  <a:prstClr val="black"/>
                </a:solidFill>
                <a:latin typeface="Bookman Old Style" pitchFamily="18" charset="0"/>
              </a:rPr>
              <a:t>º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236" name="Straight Connector 235"/>
          <p:cNvCxnSpPr/>
          <p:nvPr/>
        </p:nvCxnSpPr>
        <p:spPr>
          <a:xfrm>
            <a:off x="2871080" y="4193436"/>
            <a:ext cx="66281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Rectangle 236"/>
          <p:cNvSpPr/>
          <p:nvPr/>
        </p:nvSpPr>
        <p:spPr>
          <a:xfrm>
            <a:off x="2981325" y="4144322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10</a:t>
            </a:r>
          </a:p>
        </p:txBody>
      </p:sp>
      <p:sp>
        <p:nvSpPr>
          <p:cNvPr id="238" name="Rectangle 237"/>
          <p:cNvSpPr/>
          <p:nvPr/>
        </p:nvSpPr>
        <p:spPr>
          <a:xfrm>
            <a:off x="2227625" y="4365051"/>
            <a:ext cx="3706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anose="02050604050505020204" pitchFamily="18" charset="0"/>
              </a:rPr>
              <a:t>y</a:t>
            </a:r>
            <a:r>
              <a:rPr lang="en-US" sz="1400" b="1" baseline="-25000" dirty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39" name="Rectangle 238"/>
          <p:cNvSpPr/>
          <p:nvPr/>
        </p:nvSpPr>
        <p:spPr>
          <a:xfrm>
            <a:off x="2537913" y="436505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=</a:t>
            </a:r>
          </a:p>
        </p:txBody>
      </p:sp>
      <p:sp>
        <p:nvSpPr>
          <p:cNvPr id="240" name="Rectangle 239"/>
          <p:cNvSpPr/>
          <p:nvPr/>
        </p:nvSpPr>
        <p:spPr>
          <a:xfrm>
            <a:off x="2767663" y="4388600"/>
            <a:ext cx="4700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36</a:t>
            </a:r>
            <a:r>
              <a:rPr lang="en-US" sz="1400" b="1" kern="0" baseline="30000" dirty="0">
                <a:solidFill>
                  <a:prstClr val="black"/>
                </a:solidFill>
                <a:latin typeface="Bookman Old Style" pitchFamily="18" charset="0"/>
              </a:rPr>
              <a:t>º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1399777" y="4640489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242" name="Rounded Rectangle 241"/>
          <p:cNvSpPr/>
          <p:nvPr/>
        </p:nvSpPr>
        <p:spPr>
          <a:xfrm>
            <a:off x="2272773" y="4698995"/>
            <a:ext cx="975211" cy="221252"/>
          </a:xfrm>
          <a:prstGeom prst="roundRect">
            <a:avLst/>
          </a:prstGeom>
          <a:gradFill flip="none" rotWithShape="1">
            <a:gsLst>
              <a:gs pos="0">
                <a:srgbClr val="00FFFF">
                  <a:tint val="66000"/>
                  <a:satMod val="160000"/>
                </a:srgbClr>
              </a:gs>
              <a:gs pos="29000">
                <a:srgbClr val="00FFFF">
                  <a:tint val="44500"/>
                  <a:satMod val="160000"/>
                </a:srgbClr>
              </a:gs>
              <a:gs pos="100000">
                <a:srgbClr val="00FFFF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>
            <a:solidFill>
              <a:srgbClr val="CC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43" name="Rectangle 242"/>
          <p:cNvSpPr/>
          <p:nvPr/>
        </p:nvSpPr>
        <p:spPr>
          <a:xfrm>
            <a:off x="2235200" y="4640489"/>
            <a:ext cx="10310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srgbClr val="0000FF"/>
                </a:solidFill>
                <a:latin typeface="Bookman Old Style" pitchFamily="18" charset="0"/>
              </a:rPr>
              <a:t>y</a:t>
            </a:r>
            <a:r>
              <a:rPr lang="en-US" sz="1400" b="1" baseline="-25000" dirty="0">
                <a:solidFill>
                  <a:srgbClr val="0000FF"/>
                </a:solidFill>
                <a:latin typeface="Bookman Old Style" pitchFamily="18" charset="0"/>
              </a:rPr>
              <a:t>1</a:t>
            </a:r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</a:rPr>
              <a:t>  =  36º</a:t>
            </a:r>
          </a:p>
        </p:txBody>
      </p:sp>
      <p:cxnSp>
        <p:nvCxnSpPr>
          <p:cNvPr id="245" name="Straight Connector 244"/>
          <p:cNvCxnSpPr/>
          <p:nvPr/>
        </p:nvCxnSpPr>
        <p:spPr>
          <a:xfrm flipH="1">
            <a:off x="3401046" y="4024307"/>
            <a:ext cx="109728" cy="10972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 flipH="1">
            <a:off x="3185384" y="4235132"/>
            <a:ext cx="108384" cy="10599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Rectangle 252"/>
          <p:cNvSpPr/>
          <p:nvPr/>
        </p:nvSpPr>
        <p:spPr>
          <a:xfrm>
            <a:off x="1399777" y="4365051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54" name="Rectangle 253"/>
          <p:cNvSpPr/>
          <p:nvPr/>
        </p:nvSpPr>
        <p:spPr>
          <a:xfrm>
            <a:off x="1399777" y="3635443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55" name="Rectangle 254"/>
          <p:cNvSpPr/>
          <p:nvPr/>
        </p:nvSpPr>
        <p:spPr>
          <a:xfrm>
            <a:off x="1721215" y="3635443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10</a:t>
            </a:r>
            <a:endParaRPr lang="en-US" sz="1400" b="1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Rectangle 255"/>
              <p:cNvSpPr/>
              <p:nvPr/>
            </p:nvSpPr>
            <p:spPr>
              <a:xfrm>
                <a:off x="1991575" y="3635443"/>
                <a:ext cx="3529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256" name="Rectangle 2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75" y="3635443"/>
                <a:ext cx="352982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7" name="Rectangle 256"/>
          <p:cNvSpPr/>
          <p:nvPr/>
        </p:nvSpPr>
        <p:spPr>
          <a:xfrm>
            <a:off x="2226022" y="3635443"/>
            <a:ext cx="3738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anose="02050604050505020204" pitchFamily="18" charset="0"/>
              </a:rPr>
              <a:t>y</a:t>
            </a:r>
            <a:r>
              <a:rPr lang="en-US" sz="1400" b="1" baseline="-25000" dirty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</a:p>
        </p:txBody>
      </p:sp>
      <p:sp>
        <p:nvSpPr>
          <p:cNvPr id="258" name="Rectangle 257"/>
          <p:cNvSpPr/>
          <p:nvPr/>
        </p:nvSpPr>
        <p:spPr>
          <a:xfrm>
            <a:off x="2537913" y="363544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=</a:t>
            </a:r>
          </a:p>
        </p:txBody>
      </p:sp>
      <p:sp>
        <p:nvSpPr>
          <p:cNvPr id="259" name="Rectangle 258"/>
          <p:cNvSpPr/>
          <p:nvPr/>
        </p:nvSpPr>
        <p:spPr>
          <a:xfrm>
            <a:off x="2786713" y="3635443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Rectangle 259"/>
              <p:cNvSpPr/>
              <p:nvPr/>
            </p:nvSpPr>
            <p:spPr>
              <a:xfrm>
                <a:off x="2944050" y="3635443"/>
                <a:ext cx="3529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260" name="Rectangle 2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4050" y="3635443"/>
                <a:ext cx="352982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1" name="Rectangle 260"/>
          <p:cNvSpPr/>
          <p:nvPr/>
        </p:nvSpPr>
        <p:spPr>
          <a:xfrm>
            <a:off x="3159447" y="3635443"/>
            <a:ext cx="4700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kern="0" dirty="0">
                <a:solidFill>
                  <a:prstClr val="black"/>
                </a:solidFill>
                <a:latin typeface="Bookman Old Style" pitchFamily="18" charset="0"/>
              </a:rPr>
              <a:t>90</a:t>
            </a:r>
            <a:r>
              <a:rPr lang="en-US" sz="1400" b="1" kern="0" baseline="30000" dirty="0">
                <a:solidFill>
                  <a:prstClr val="black"/>
                </a:solidFill>
                <a:latin typeface="Bookman Old Style" pitchFamily="18" charset="0"/>
              </a:rPr>
              <a:t>º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44" name="Curved Up Arrow 243"/>
          <p:cNvSpPr/>
          <p:nvPr/>
        </p:nvSpPr>
        <p:spPr>
          <a:xfrm>
            <a:off x="1953475" y="3887892"/>
            <a:ext cx="1262269" cy="143330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4528290" y="1822088"/>
            <a:ext cx="478050" cy="267062"/>
          </a:xfrm>
          <a:prstGeom prst="rect">
            <a:avLst/>
          </a:prstGeom>
          <a:solidFill>
            <a:srgbClr val="990099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3175">
                  <a:solidFill>
                    <a:schemeClr val="bg1"/>
                  </a:solidFill>
                </a:ln>
                <a:solidFill>
                  <a:srgbClr val="FFFF00"/>
                </a:solidFill>
                <a:effectLst>
                  <a:glow rad="88900">
                    <a:srgbClr val="000000"/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Bookman Old Style" pitchFamily="18" charset="0"/>
              </a:rPr>
              <a:t>36º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Rounded Rectangle 200"/>
              <p:cNvSpPr/>
              <p:nvPr/>
            </p:nvSpPr>
            <p:spPr>
              <a:xfrm>
                <a:off x="4694516" y="1772864"/>
                <a:ext cx="237038" cy="361474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  <a:effectLst>
                            <a:glow rad="139700">
                              <a:srgbClr val="FFFF00"/>
                            </a:glow>
                          </a:effectLst>
                          <a:latin typeface="Bookman Old Style" pitchFamily="18" charset="0"/>
                        </a:rPr>
                        <m:t>?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effectLst>
                    <a:glow rad="139700">
                      <a:srgbClr val="FFFF00"/>
                    </a:glow>
                  </a:effectLst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201" name="Rounded Rectangle 2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516" y="1772864"/>
                <a:ext cx="237038" cy="361474"/>
              </a:xfrm>
              <a:prstGeom prst="round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5715896" y="1452565"/>
            <a:ext cx="2488304" cy="786384"/>
            <a:chOff x="5631081" y="1492250"/>
            <a:chExt cx="2488304" cy="786384"/>
          </a:xfrm>
        </p:grpSpPr>
        <p:grpSp>
          <p:nvGrpSpPr>
            <p:cNvPr id="141" name="Group 140"/>
            <p:cNvGrpSpPr/>
            <p:nvPr/>
          </p:nvGrpSpPr>
          <p:grpSpPr>
            <a:xfrm>
              <a:off x="5631081" y="1492250"/>
              <a:ext cx="785133" cy="786384"/>
              <a:chOff x="1908926" y="1912121"/>
              <a:chExt cx="785133" cy="786384"/>
            </a:xfrm>
          </p:grpSpPr>
          <p:sp>
            <p:nvSpPr>
              <p:cNvPr id="142" name="Oval 141"/>
              <p:cNvSpPr/>
              <p:nvPr/>
            </p:nvSpPr>
            <p:spPr>
              <a:xfrm>
                <a:off x="1908926" y="1912121"/>
                <a:ext cx="785133" cy="78638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1948411" y="1952625"/>
                <a:ext cx="706162" cy="70616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4" name="Group 143"/>
              <p:cNvGrpSpPr/>
              <p:nvPr/>
            </p:nvGrpSpPr>
            <p:grpSpPr>
              <a:xfrm>
                <a:off x="2267499" y="2271713"/>
                <a:ext cx="67986" cy="67986"/>
                <a:chOff x="5565183" y="-786087"/>
                <a:chExt cx="67986" cy="67986"/>
              </a:xfrm>
            </p:grpSpPr>
            <p:sp>
              <p:nvSpPr>
                <p:cNvPr id="156" name="Oval 155"/>
                <p:cNvSpPr/>
                <p:nvPr/>
              </p:nvSpPr>
              <p:spPr>
                <a:xfrm>
                  <a:off x="5565183" y="-786087"/>
                  <a:ext cx="67986" cy="67986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>
                  <a:off x="5585460" y="-765810"/>
                  <a:ext cx="27432" cy="2743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6" name="Group 145"/>
              <p:cNvGrpSpPr/>
              <p:nvPr/>
            </p:nvGrpSpPr>
            <p:grpSpPr>
              <a:xfrm rot="1957452">
                <a:off x="2312980" y="2394108"/>
                <a:ext cx="327051" cy="27130"/>
                <a:chOff x="2335485" y="2296248"/>
                <a:chExt cx="327051" cy="27130"/>
              </a:xfrm>
            </p:grpSpPr>
            <p:sp>
              <p:nvSpPr>
                <p:cNvPr id="154" name="Rectangle 153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Rectangle 154"/>
                <p:cNvSpPr/>
                <p:nvPr/>
              </p:nvSpPr>
              <p:spPr>
                <a:xfrm>
                  <a:off x="2635797" y="2299275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7" name="Group 146"/>
              <p:cNvGrpSpPr/>
              <p:nvPr/>
            </p:nvGrpSpPr>
            <p:grpSpPr>
              <a:xfrm rot="16200000">
                <a:off x="2136406" y="2093245"/>
                <a:ext cx="329808" cy="27130"/>
                <a:chOff x="2335486" y="2296249"/>
                <a:chExt cx="329808" cy="27130"/>
              </a:xfrm>
            </p:grpSpPr>
            <p:sp>
              <p:nvSpPr>
                <p:cNvPr id="152" name="Rectangle 151"/>
                <p:cNvSpPr/>
                <p:nvPr/>
              </p:nvSpPr>
              <p:spPr>
                <a:xfrm>
                  <a:off x="2335486" y="2296249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Rectangle 152"/>
                <p:cNvSpPr/>
                <p:nvPr/>
              </p:nvSpPr>
              <p:spPr>
                <a:xfrm>
                  <a:off x="2638555" y="2300670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8" name="Group 147"/>
              <p:cNvGrpSpPr/>
              <p:nvPr/>
            </p:nvGrpSpPr>
            <p:grpSpPr>
              <a:xfrm rot="19642548" flipH="1">
                <a:off x="1965787" y="2396488"/>
                <a:ext cx="327051" cy="27130"/>
                <a:chOff x="2335485" y="2296248"/>
                <a:chExt cx="327051" cy="27130"/>
              </a:xfrm>
            </p:grpSpPr>
            <p:sp>
              <p:nvSpPr>
                <p:cNvPr id="149" name="Rectangle 148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Rectangle 150"/>
                <p:cNvSpPr/>
                <p:nvPr/>
              </p:nvSpPr>
              <p:spPr>
                <a:xfrm>
                  <a:off x="2635797" y="2299274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58" name="Group 157"/>
            <p:cNvGrpSpPr/>
            <p:nvPr/>
          </p:nvGrpSpPr>
          <p:grpSpPr>
            <a:xfrm>
              <a:off x="6482666" y="1492250"/>
              <a:ext cx="785133" cy="786384"/>
              <a:chOff x="3313315" y="1912121"/>
              <a:chExt cx="785133" cy="786384"/>
            </a:xfrm>
          </p:grpSpPr>
          <p:sp>
            <p:nvSpPr>
              <p:cNvPr id="159" name="Oval 158"/>
              <p:cNvSpPr/>
              <p:nvPr/>
            </p:nvSpPr>
            <p:spPr>
              <a:xfrm>
                <a:off x="3313315" y="1912121"/>
                <a:ext cx="785133" cy="78638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3352800" y="1952625"/>
                <a:ext cx="706162" cy="70616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1" name="Group 160"/>
              <p:cNvGrpSpPr/>
              <p:nvPr/>
            </p:nvGrpSpPr>
            <p:grpSpPr>
              <a:xfrm>
                <a:off x="3671888" y="2271713"/>
                <a:ext cx="67986" cy="67986"/>
                <a:chOff x="5565183" y="-786087"/>
                <a:chExt cx="67986" cy="67986"/>
              </a:xfrm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5565183" y="-786087"/>
                  <a:ext cx="67986" cy="67986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Oval 205"/>
                <p:cNvSpPr/>
                <p:nvPr/>
              </p:nvSpPr>
              <p:spPr>
                <a:xfrm>
                  <a:off x="5585460" y="-765810"/>
                  <a:ext cx="27432" cy="2743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2" name="Group 161"/>
              <p:cNvGrpSpPr/>
              <p:nvPr/>
            </p:nvGrpSpPr>
            <p:grpSpPr>
              <a:xfrm rot="1957452">
                <a:off x="3717369" y="2394108"/>
                <a:ext cx="327051" cy="27130"/>
                <a:chOff x="2335485" y="2296248"/>
                <a:chExt cx="327051" cy="27130"/>
              </a:xfrm>
            </p:grpSpPr>
            <p:sp>
              <p:nvSpPr>
                <p:cNvPr id="203" name="Rectangle 202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2635797" y="2299275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8" name="Group 177"/>
              <p:cNvGrpSpPr/>
              <p:nvPr/>
            </p:nvGrpSpPr>
            <p:grpSpPr>
              <a:xfrm rot="16200000">
                <a:off x="3540793" y="2093245"/>
                <a:ext cx="329808" cy="27130"/>
                <a:chOff x="2335485" y="2296248"/>
                <a:chExt cx="329808" cy="27130"/>
              </a:xfrm>
            </p:grpSpPr>
            <p:sp>
              <p:nvSpPr>
                <p:cNvPr id="199" name="Rectangle 198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Rectangle 201"/>
                <p:cNvSpPr/>
                <p:nvPr/>
              </p:nvSpPr>
              <p:spPr>
                <a:xfrm>
                  <a:off x="2638554" y="2300561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9" name="Group 178"/>
              <p:cNvGrpSpPr/>
              <p:nvPr/>
            </p:nvGrpSpPr>
            <p:grpSpPr>
              <a:xfrm rot="19642548" flipH="1">
                <a:off x="3370176" y="2396488"/>
                <a:ext cx="327051" cy="27130"/>
                <a:chOff x="2335485" y="2296248"/>
                <a:chExt cx="327051" cy="27130"/>
              </a:xfrm>
            </p:grpSpPr>
            <p:sp>
              <p:nvSpPr>
                <p:cNvPr id="197" name="Rectangle 196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635797" y="2299274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0" name="Group 179"/>
              <p:cNvGrpSpPr/>
              <p:nvPr/>
            </p:nvGrpSpPr>
            <p:grpSpPr>
              <a:xfrm rot="5400000" flipV="1">
                <a:off x="3540793" y="2493294"/>
                <a:ext cx="329808" cy="27130"/>
                <a:chOff x="2335485" y="2296248"/>
                <a:chExt cx="329808" cy="27130"/>
              </a:xfrm>
            </p:grpSpPr>
            <p:sp>
              <p:nvSpPr>
                <p:cNvPr id="195" name="Rectangle 194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2638554" y="2300561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1" name="Group 180"/>
              <p:cNvGrpSpPr/>
              <p:nvPr/>
            </p:nvGrpSpPr>
            <p:grpSpPr>
              <a:xfrm rot="19642548" flipV="1">
                <a:off x="3712507" y="2188753"/>
                <a:ext cx="328335" cy="27130"/>
                <a:chOff x="2335485" y="2296248"/>
                <a:chExt cx="328335" cy="27130"/>
              </a:xfrm>
            </p:grpSpPr>
            <p:sp>
              <p:nvSpPr>
                <p:cNvPr id="185" name="Rectangle 184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Rectangle 185"/>
                <p:cNvSpPr/>
                <p:nvPr/>
              </p:nvSpPr>
              <p:spPr>
                <a:xfrm>
                  <a:off x="2637081" y="2301280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2" name="Group 181"/>
              <p:cNvGrpSpPr/>
              <p:nvPr/>
            </p:nvGrpSpPr>
            <p:grpSpPr>
              <a:xfrm rot="1957452" flipH="1" flipV="1">
                <a:off x="3374291" y="2183450"/>
                <a:ext cx="330339" cy="27130"/>
                <a:chOff x="2335485" y="2296248"/>
                <a:chExt cx="330339" cy="27130"/>
              </a:xfrm>
            </p:grpSpPr>
            <p:sp>
              <p:nvSpPr>
                <p:cNvPr id="183" name="Rectangle 182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Rectangle 183"/>
                <p:cNvSpPr/>
                <p:nvPr/>
              </p:nvSpPr>
              <p:spPr>
                <a:xfrm>
                  <a:off x="2639085" y="2299995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7" name="Group 206"/>
            <p:cNvGrpSpPr/>
            <p:nvPr/>
          </p:nvGrpSpPr>
          <p:grpSpPr>
            <a:xfrm>
              <a:off x="7334252" y="1492250"/>
              <a:ext cx="785133" cy="786384"/>
              <a:chOff x="4800600" y="1912121"/>
              <a:chExt cx="785133" cy="786384"/>
            </a:xfrm>
          </p:grpSpPr>
          <p:sp>
            <p:nvSpPr>
              <p:cNvPr id="208" name="Oval 207"/>
              <p:cNvSpPr/>
              <p:nvPr/>
            </p:nvSpPr>
            <p:spPr>
              <a:xfrm>
                <a:off x="4800600" y="1912121"/>
                <a:ext cx="785133" cy="78638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4840085" y="1952625"/>
                <a:ext cx="706162" cy="70616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0" name="Group 209"/>
              <p:cNvGrpSpPr/>
              <p:nvPr/>
            </p:nvGrpSpPr>
            <p:grpSpPr>
              <a:xfrm>
                <a:off x="5159173" y="2271713"/>
                <a:ext cx="67986" cy="67986"/>
                <a:chOff x="5565183" y="-786087"/>
                <a:chExt cx="67986" cy="67986"/>
              </a:xfrm>
            </p:grpSpPr>
            <p:sp>
              <p:nvSpPr>
                <p:cNvPr id="272" name="Oval 271"/>
                <p:cNvSpPr/>
                <p:nvPr/>
              </p:nvSpPr>
              <p:spPr>
                <a:xfrm>
                  <a:off x="5565183" y="-786087"/>
                  <a:ext cx="67986" cy="67986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Oval 272"/>
                <p:cNvSpPr/>
                <p:nvPr/>
              </p:nvSpPr>
              <p:spPr>
                <a:xfrm>
                  <a:off x="5585460" y="-765810"/>
                  <a:ext cx="27432" cy="2743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1" name="Group 210"/>
              <p:cNvGrpSpPr/>
              <p:nvPr/>
            </p:nvGrpSpPr>
            <p:grpSpPr>
              <a:xfrm rot="16200000">
                <a:off x="5028078" y="2093245"/>
                <a:ext cx="329808" cy="27130"/>
                <a:chOff x="2335485" y="2296248"/>
                <a:chExt cx="329808" cy="27130"/>
              </a:xfrm>
            </p:grpSpPr>
            <p:sp>
              <p:nvSpPr>
                <p:cNvPr id="270" name="Rectangle 269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2638554" y="2300561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2" name="Group 211"/>
              <p:cNvGrpSpPr/>
              <p:nvPr/>
            </p:nvGrpSpPr>
            <p:grpSpPr>
              <a:xfrm rot="5400000" flipV="1">
                <a:off x="5028078" y="2493294"/>
                <a:ext cx="329808" cy="27130"/>
                <a:chOff x="2335485" y="2296248"/>
                <a:chExt cx="329808" cy="27130"/>
              </a:xfrm>
            </p:grpSpPr>
            <p:sp>
              <p:nvSpPr>
                <p:cNvPr id="268" name="Rectangle 267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2638554" y="2300561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3" name="Group 212"/>
              <p:cNvGrpSpPr/>
              <p:nvPr/>
            </p:nvGrpSpPr>
            <p:grpSpPr>
              <a:xfrm rot="18974789" flipV="1">
                <a:off x="5171220" y="2153038"/>
                <a:ext cx="328335" cy="27130"/>
                <a:chOff x="2335485" y="2296248"/>
                <a:chExt cx="328335" cy="27130"/>
              </a:xfrm>
            </p:grpSpPr>
            <p:sp>
              <p:nvSpPr>
                <p:cNvPr id="266" name="Rectangle 265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2637081" y="2301280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4" name="Group 213"/>
              <p:cNvGrpSpPr/>
              <p:nvPr/>
            </p:nvGrpSpPr>
            <p:grpSpPr>
              <a:xfrm>
                <a:off x="5228887" y="2288685"/>
                <a:ext cx="329808" cy="27130"/>
                <a:chOff x="2335485" y="2296248"/>
                <a:chExt cx="329808" cy="27130"/>
              </a:xfrm>
            </p:grpSpPr>
            <p:sp>
              <p:nvSpPr>
                <p:cNvPr id="264" name="Rectangle 263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2638554" y="2300561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5" name="Group 214"/>
              <p:cNvGrpSpPr/>
              <p:nvPr/>
            </p:nvGrpSpPr>
            <p:grpSpPr>
              <a:xfrm rot="2625211" flipH="1" flipV="1">
                <a:off x="4887088" y="2153039"/>
                <a:ext cx="328335" cy="27130"/>
                <a:chOff x="2335485" y="2296248"/>
                <a:chExt cx="328335" cy="27130"/>
              </a:xfrm>
            </p:grpSpPr>
            <p:sp>
              <p:nvSpPr>
                <p:cNvPr id="262" name="Rectangle 261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2637081" y="2301280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6" name="Group 215"/>
              <p:cNvGrpSpPr/>
              <p:nvPr/>
            </p:nvGrpSpPr>
            <p:grpSpPr>
              <a:xfrm flipH="1">
                <a:off x="4830680" y="2288686"/>
                <a:ext cx="329808" cy="27130"/>
                <a:chOff x="2335485" y="2296248"/>
                <a:chExt cx="329808" cy="27130"/>
              </a:xfrm>
            </p:grpSpPr>
            <p:sp>
              <p:nvSpPr>
                <p:cNvPr id="251" name="Rectangle 250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2638554" y="2300561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7" name="Group 216"/>
              <p:cNvGrpSpPr/>
              <p:nvPr/>
            </p:nvGrpSpPr>
            <p:grpSpPr>
              <a:xfrm rot="2625211">
                <a:off x="5171220" y="2432786"/>
                <a:ext cx="328335" cy="27130"/>
                <a:chOff x="2335485" y="2296248"/>
                <a:chExt cx="328335" cy="27130"/>
              </a:xfrm>
            </p:grpSpPr>
            <p:sp>
              <p:nvSpPr>
                <p:cNvPr id="249" name="Rectangle 248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2637081" y="2301280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8" name="Group 217"/>
              <p:cNvGrpSpPr/>
              <p:nvPr/>
            </p:nvGrpSpPr>
            <p:grpSpPr>
              <a:xfrm rot="18974789" flipH="1">
                <a:off x="4887088" y="2432787"/>
                <a:ext cx="328335" cy="27130"/>
                <a:chOff x="2335485" y="2296248"/>
                <a:chExt cx="328335" cy="27130"/>
              </a:xfrm>
            </p:grpSpPr>
            <p:sp>
              <p:nvSpPr>
                <p:cNvPr id="219" name="Rectangle 218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637081" y="2301280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74" name="TextBox 273"/>
          <p:cNvSpPr txBox="1"/>
          <p:nvPr/>
        </p:nvSpPr>
        <p:spPr>
          <a:xfrm>
            <a:off x="603469" y="2139662"/>
            <a:ext cx="577243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romanLcParenBoth"/>
              <a:tabLst/>
              <a:defRPr/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Are</a:t>
            </a:r>
            <a:r>
              <a:rPr kumimoji="0" lang="en-US" sz="1300" b="1" i="0" u="none" strike="noStrike" kern="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 the number of spokes and the angles formed between 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300" b="1" kern="0" noProof="0" dirty="0">
                <a:solidFill>
                  <a:srgbClr val="0000FF"/>
                </a:solidFill>
                <a:latin typeface="Bookman Old Style" pitchFamily="18" charset="0"/>
              </a:rPr>
              <a:t>        </a:t>
            </a:r>
            <a:r>
              <a:rPr kumimoji="0" lang="en-US" sz="1300" b="1" i="0" u="none" strike="noStrike" kern="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the pairs of consecutive spokes in inverse proportion ?</a:t>
            </a: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  </a:t>
            </a:r>
          </a:p>
        </p:txBody>
      </p:sp>
      <p:sp>
        <p:nvSpPr>
          <p:cNvPr id="187" name="Rounded Rectangle 186"/>
          <p:cNvSpPr/>
          <p:nvPr/>
        </p:nvSpPr>
        <p:spPr>
          <a:xfrm>
            <a:off x="6402841" y="2423218"/>
            <a:ext cx="1364505" cy="264141"/>
          </a:xfrm>
          <a:prstGeom prst="roundRect">
            <a:avLst/>
          </a:prstGeom>
          <a:solidFill>
            <a:srgbClr val="66FFFF"/>
          </a:solidFill>
          <a:ln w="19050">
            <a:solidFill>
              <a:srgbClr val="FF006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/>
              <p:cNvSpPr txBox="1"/>
              <p:nvPr/>
            </p:nvSpPr>
            <p:spPr>
              <a:xfrm>
                <a:off x="6564515" y="2381250"/>
                <a:ext cx="3529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=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88" name="TextBox 1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515" y="2381250"/>
                <a:ext cx="352982" cy="30777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/>
              <p:cNvSpPr txBox="1"/>
              <p:nvPr/>
            </p:nvSpPr>
            <p:spPr>
              <a:xfrm>
                <a:off x="6949744" y="2343150"/>
                <a:ext cx="2968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89" name="TextBox 1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744" y="2343150"/>
                <a:ext cx="296876" cy="33855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/>
              <p:cNvSpPr txBox="1"/>
              <p:nvPr/>
            </p:nvSpPr>
            <p:spPr>
              <a:xfrm>
                <a:off x="7055470" y="2357435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1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sz="1400" b="1" i="0" baseline="-25000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1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90" name="TextBox 1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470" y="2357435"/>
                <a:ext cx="431528" cy="307777"/>
              </a:xfrm>
              <a:prstGeom prst="rect">
                <a:avLst/>
              </a:prstGeom>
              <a:blipFill rotWithShape="1"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/>
              <p:cNvSpPr txBox="1"/>
              <p:nvPr/>
            </p:nvSpPr>
            <p:spPr>
              <a:xfrm>
                <a:off x="7288415" y="2386013"/>
                <a:ext cx="3529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=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91" name="TextBox 1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415" y="2386013"/>
                <a:ext cx="352982" cy="30777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TextBox 191"/>
              <p:cNvSpPr txBox="1"/>
              <p:nvPr/>
            </p:nvSpPr>
            <p:spPr>
              <a:xfrm>
                <a:off x="6331570" y="2376487"/>
                <a:ext cx="4347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1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1400" b="1" i="0" baseline="-25000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1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92" name="TextBox 1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570" y="2376487"/>
                <a:ext cx="434734" cy="307777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3" name="TextBox 192"/>
          <p:cNvSpPr txBox="1"/>
          <p:nvPr/>
        </p:nvSpPr>
        <p:spPr>
          <a:xfrm>
            <a:off x="6750973" y="2386013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/>
              <p:cNvSpPr txBox="1"/>
              <p:nvPr/>
            </p:nvSpPr>
            <p:spPr>
              <a:xfrm>
                <a:off x="7474873" y="2386013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?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94" name="TextBox 1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4873" y="2386013"/>
                <a:ext cx="364202" cy="307777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2" name="Rectangle 281"/>
          <p:cNvSpPr/>
          <p:nvPr/>
        </p:nvSpPr>
        <p:spPr>
          <a:xfrm>
            <a:off x="1362363" y="2637353"/>
            <a:ext cx="64353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indent="-400050">
              <a:buAutoNum type="romanLcParenBoth"/>
              <a:tabLst>
                <a:tab pos="228600" algn="l"/>
                <a:tab pos="342900" algn="l"/>
              </a:tabLst>
            </a:pPr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Are the number of spokes and the angles formed </a:t>
            </a:r>
          </a:p>
          <a:p>
            <a:pPr>
              <a:tabLst>
                <a:tab pos="228600" algn="l"/>
                <a:tab pos="342900" algn="l"/>
              </a:tabLst>
            </a:pPr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      between the pairs of consecutive spokes in inverse proportion . </a:t>
            </a:r>
            <a:endParaRPr lang="en-US" sz="1400" b="1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3956580" y="1822088"/>
            <a:ext cx="478050" cy="267062"/>
          </a:xfrm>
          <a:prstGeom prst="rect">
            <a:avLst/>
          </a:prstGeom>
          <a:solidFill>
            <a:srgbClr val="990099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3175">
                  <a:solidFill>
                    <a:schemeClr val="bg1"/>
                  </a:solidFill>
                </a:ln>
                <a:solidFill>
                  <a:srgbClr val="FFFF00"/>
                </a:solidFill>
                <a:effectLst>
                  <a:glow rad="88900">
                    <a:srgbClr val="000000"/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Bookman Old Style" pitchFamily="18" charset="0"/>
              </a:rPr>
              <a:t>45º</a:t>
            </a:r>
          </a:p>
        </p:txBody>
      </p:sp>
    </p:spTree>
    <p:extLst>
      <p:ext uri="{BB962C8B-B14F-4D97-AF65-F5344CB8AC3E}">
        <p14:creationId xmlns:p14="http://schemas.microsoft.com/office/powerpoint/2010/main" val="111407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500"/>
                            </p:stCondLst>
                            <p:childTnLst>
                              <p:par>
                                <p:cTn id="21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500"/>
                            </p:stCondLst>
                            <p:childTnLst>
                              <p:par>
                                <p:cTn id="2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500" tmFilter="0, 0; .2, .5; .8, .5; 1, 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4" dur="250" autoRev="1" fill="hold"/>
                                        <p:tgtEl>
                                          <p:spTgt spid="1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1" grpId="1" animBg="1"/>
      <p:bldP spid="177" grpId="0" animBg="1"/>
      <p:bldP spid="200" grpId="0"/>
      <p:bldP spid="200" grpId="1"/>
      <p:bldP spid="221" grpId="0"/>
      <p:bldP spid="221" grpId="1"/>
      <p:bldP spid="221" grpId="2"/>
      <p:bldP spid="222" grpId="0"/>
      <p:bldP spid="223" grpId="0"/>
      <p:bldP spid="224" grpId="0"/>
      <p:bldP spid="225" grpId="0"/>
      <p:bldP spid="226" grpId="0"/>
      <p:bldP spid="227" grpId="0"/>
      <p:bldP spid="228" grpId="0"/>
      <p:bldP spid="229" grpId="0"/>
      <p:bldP spid="230" grpId="0"/>
      <p:bldP spid="231" grpId="0"/>
      <p:bldP spid="232" grpId="0"/>
      <p:bldP spid="233" grpId="0"/>
      <p:bldP spid="234" grpId="0"/>
      <p:bldP spid="235" grpId="0"/>
      <p:bldP spid="237" grpId="0"/>
      <p:bldP spid="238" grpId="0"/>
      <p:bldP spid="239" grpId="0"/>
      <p:bldP spid="240" grpId="0"/>
      <p:bldP spid="241" grpId="0"/>
      <p:bldP spid="242" grpId="0" animBg="1"/>
      <p:bldP spid="243" grpId="0"/>
      <p:bldP spid="253" grpId="0"/>
      <p:bldP spid="254" grpId="0"/>
      <p:bldP spid="255" grpId="0"/>
      <p:bldP spid="256" grpId="0"/>
      <p:bldP spid="257" grpId="0"/>
      <p:bldP spid="258" grpId="0"/>
      <p:bldP spid="259" grpId="0"/>
      <p:bldP spid="260" grpId="0"/>
      <p:bldP spid="261" grpId="0"/>
      <p:bldP spid="244" grpId="0" animBg="1"/>
      <p:bldP spid="244" grpId="1" animBg="1"/>
      <p:bldP spid="150" grpId="0" animBg="1"/>
      <p:bldP spid="150" grpId="1" animBg="1"/>
      <p:bldP spid="201" grpId="0"/>
      <p:bldP spid="201" grpId="1"/>
      <p:bldP spid="187" grpId="0" animBg="1"/>
      <p:bldP spid="188" grpId="0"/>
      <p:bldP spid="189" grpId="0"/>
      <p:bldP spid="190" grpId="0"/>
      <p:bldP spid="191" grpId="0"/>
      <p:bldP spid="192" grpId="0"/>
      <p:bldP spid="193" grpId="0"/>
      <p:bldP spid="19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grupoplascencia.com/img/background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84" y="-67103"/>
            <a:ext cx="9162369" cy="5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472769" y="662744"/>
            <a:ext cx="8165592" cy="689806"/>
          </a:xfrm>
          <a:prstGeom prst="roundRect">
            <a:avLst/>
          </a:prstGeom>
          <a:solidFill>
            <a:srgbClr val="00FFFF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4" name="Pentagon 3"/>
          <p:cNvSpPr/>
          <p:nvPr/>
        </p:nvSpPr>
        <p:spPr>
          <a:xfrm>
            <a:off x="561503" y="206161"/>
            <a:ext cx="1700816" cy="381000"/>
          </a:xfrm>
          <a:prstGeom prst="homePlate">
            <a:avLst/>
          </a:prstGeom>
          <a:solidFill>
            <a:srgbClr val="00206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EXERCISE 13.2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72769" y="2641776"/>
            <a:ext cx="8165592" cy="2281288"/>
          </a:xfrm>
          <a:prstGeom prst="roundRect">
            <a:avLst>
              <a:gd name="adj" fmla="val 11614"/>
            </a:avLst>
          </a:prstGeom>
          <a:solidFill>
            <a:srgbClr val="CDAFED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7770" y="2641776"/>
            <a:ext cx="695730" cy="346364"/>
          </a:xfrm>
          <a:prstGeom prst="roundRect">
            <a:avLst>
              <a:gd name="adj" fmla="val 50000"/>
            </a:avLst>
          </a:prstGeom>
          <a:solidFill>
            <a:srgbClr val="FF0000">
              <a:alpha val="50196"/>
            </a:srgbClr>
          </a:solidFill>
          <a:ln>
            <a:solidFill>
              <a:srgbClr val="0033CC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80008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Sol :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72769" y="1406525"/>
            <a:ext cx="8165592" cy="1196975"/>
          </a:xfrm>
          <a:prstGeom prst="roundRect">
            <a:avLst/>
          </a:prstGeom>
          <a:solidFill>
            <a:srgbClr val="FF0066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870170" y="1417334"/>
            <a:ext cx="4702418" cy="777978"/>
            <a:chOff x="1007363" y="3117246"/>
            <a:chExt cx="2466241" cy="1148258"/>
          </a:xfrm>
        </p:grpSpPr>
        <p:grpSp>
          <p:nvGrpSpPr>
            <p:cNvPr id="56" name="Group 55"/>
            <p:cNvGrpSpPr/>
            <p:nvPr/>
          </p:nvGrpSpPr>
          <p:grpSpPr>
            <a:xfrm>
              <a:off x="1007363" y="3129824"/>
              <a:ext cx="2466241" cy="1124435"/>
              <a:chOff x="1797481" y="4961701"/>
              <a:chExt cx="1716262" cy="1481803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1797481" y="4973500"/>
                <a:ext cx="1713478" cy="1470004"/>
              </a:xfrm>
              <a:prstGeom prst="rect">
                <a:avLst/>
              </a:prstGeom>
              <a:gradFill flip="none" rotWithShape="1">
                <a:gsLst>
                  <a:gs pos="0">
                    <a:srgbClr val="66FF66">
                      <a:tint val="66000"/>
                      <a:satMod val="160000"/>
                    </a:srgbClr>
                  </a:gs>
                  <a:gs pos="50000">
                    <a:srgbClr val="66FF66">
                      <a:tint val="44500"/>
                      <a:satMod val="160000"/>
                    </a:srgbClr>
                  </a:gs>
                  <a:gs pos="100000">
                    <a:srgbClr val="66FF66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/>
              <a:scene3d>
                <a:camera prst="obliqueTopLeft"/>
                <a:lightRig rig="threePt" dir="t"/>
              </a:scene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itchFamily="18" charset="0"/>
                  <a:ea typeface="+mn-ea"/>
                  <a:cs typeface="+mn-cs"/>
                </a:endParaRPr>
              </a:p>
            </p:txBody>
          </p:sp>
          <p:grpSp>
            <p:nvGrpSpPr>
              <p:cNvPr id="60" name="Group 37"/>
              <p:cNvGrpSpPr/>
              <p:nvPr/>
            </p:nvGrpSpPr>
            <p:grpSpPr>
              <a:xfrm>
                <a:off x="1800261" y="4961701"/>
                <a:ext cx="1713482" cy="1481803"/>
                <a:chOff x="926692" y="1669463"/>
                <a:chExt cx="3042845" cy="871250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926692" y="1676401"/>
                  <a:ext cx="3042845" cy="864312"/>
                </a:xfrm>
                <a:prstGeom prst="rect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1" i="0" u="none" strike="noStrike" kern="0" cap="none" spc="0" normalizeH="0" baseline="0" noProof="0">
                    <a:ln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ookman Old Style" pitchFamily="18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62" name="Straight Connector 61"/>
                <p:cNvCxnSpPr/>
                <p:nvPr/>
              </p:nvCxnSpPr>
              <p:spPr>
                <a:xfrm>
                  <a:off x="928176" y="2026550"/>
                  <a:ext cx="3040603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63" name="Straight Connector 62"/>
                <p:cNvCxnSpPr/>
                <p:nvPr/>
              </p:nvCxnSpPr>
              <p:spPr>
                <a:xfrm rot="5400000">
                  <a:off x="1843315" y="2103044"/>
                  <a:ext cx="867952" cy="79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120" name="Straight Connector 119"/>
                <p:cNvCxnSpPr/>
                <p:nvPr/>
              </p:nvCxnSpPr>
              <p:spPr>
                <a:xfrm rot="5400000">
                  <a:off x="2170636" y="2103042"/>
                  <a:ext cx="867952" cy="79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121" name="Straight Connector 120"/>
                <p:cNvCxnSpPr/>
                <p:nvPr/>
              </p:nvCxnSpPr>
              <p:spPr>
                <a:xfrm rot="5400000">
                  <a:off x="2466961" y="2103044"/>
                  <a:ext cx="867952" cy="79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122" name="Straight Connector 121"/>
                <p:cNvCxnSpPr/>
                <p:nvPr/>
              </p:nvCxnSpPr>
              <p:spPr>
                <a:xfrm rot="5400000">
                  <a:off x="2824228" y="2103044"/>
                  <a:ext cx="867952" cy="79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123" name="Straight Connector 122"/>
                <p:cNvCxnSpPr/>
                <p:nvPr/>
              </p:nvCxnSpPr>
              <p:spPr>
                <a:xfrm rot="5400000">
                  <a:off x="3190134" y="2103044"/>
                  <a:ext cx="867952" cy="79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</p:grpSp>
        </p:grpSp>
        <p:sp>
          <p:nvSpPr>
            <p:cNvPr id="57" name="TextBox 56"/>
            <p:cNvSpPr txBox="1"/>
            <p:nvPr/>
          </p:nvSpPr>
          <p:spPr>
            <a:xfrm>
              <a:off x="1007364" y="3144563"/>
              <a:ext cx="949883" cy="431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Number of spokes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161289" y="3121851"/>
              <a:ext cx="152478" cy="454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4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007363" y="3538682"/>
              <a:ext cx="1141201" cy="726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Angle between</a:t>
              </a:r>
              <a:r>
                <a:rPr kumimoji="0" lang="en-US" sz="1300" b="1" i="0" u="none" strike="noStrike" kern="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 a pair of consecution spokes</a:t>
              </a:r>
              <a:endPara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119014" y="3698357"/>
              <a:ext cx="237028" cy="431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90</a:t>
              </a:r>
              <a:r>
                <a:rPr kumimoji="0" lang="en-US" sz="1300" b="1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º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376292" y="3698357"/>
              <a:ext cx="242037" cy="431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1300" b="1" kern="0" dirty="0">
                  <a:solidFill>
                    <a:prstClr val="black"/>
                  </a:solidFill>
                  <a:latin typeface="Bookman Old Style" pitchFamily="18" charset="0"/>
                </a:rPr>
                <a:t>60</a:t>
              </a:r>
              <a:r>
                <a:rPr lang="en-US" sz="1300" b="1" kern="0" baseline="30000" dirty="0">
                  <a:solidFill>
                    <a:prstClr val="black"/>
                  </a:solidFill>
                  <a:latin typeface="Bookman Old Style" pitchFamily="18" charset="0"/>
                </a:rPr>
                <a:t>º</a:t>
              </a:r>
              <a:endPara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421072" y="3121851"/>
              <a:ext cx="152478" cy="454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6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668415" y="3121852"/>
              <a:ext cx="152478" cy="45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8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935864" y="3117246"/>
              <a:ext cx="239709" cy="458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10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205545" y="3121850"/>
              <a:ext cx="222820" cy="454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12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474596" y="659522"/>
            <a:ext cx="8163765" cy="69398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228600" algn="ctr"/>
              </a:tabLst>
            </a:pP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	 </a:t>
            </a:r>
            <a:r>
              <a:rPr lang="en-US" sz="1400" b="1" dirty="0" err="1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Rehman</a:t>
            </a: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is making a wheel using spokes. He wants to fix equal spokes in such a  </a:t>
            </a:r>
          </a:p>
          <a:p>
            <a:pPr>
              <a:tabLst>
                <a:tab pos="228600" algn="ctr"/>
              </a:tabLst>
            </a:pP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   way that the angles between any pair of consecutive spoke are equal. Help him by </a:t>
            </a:r>
            <a:b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</a:b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   completing the following table.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6442996" y="2295914"/>
            <a:ext cx="1842320" cy="55167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Therefore we will take the product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1733263" y="3089066"/>
            <a:ext cx="6207650" cy="307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dk1"/>
                </a:solidFill>
                <a:latin typeface="Bookman Old Style" pitchFamily="18" charset="0"/>
                <a:ea typeface="Cambria Math" panose="020405030504060302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1400" dirty="0"/>
              <a:t>If more the numbers of winners, less is the prize money.</a:t>
            </a:r>
          </a:p>
        </p:txBody>
      </p:sp>
      <p:sp>
        <p:nvSpPr>
          <p:cNvPr id="221" name="Rectangle 220"/>
          <p:cNvSpPr/>
          <p:nvPr/>
        </p:nvSpPr>
        <p:spPr>
          <a:xfrm>
            <a:off x="5087647" y="1437854"/>
            <a:ext cx="420046" cy="267062"/>
          </a:xfrm>
          <a:prstGeom prst="rect">
            <a:avLst/>
          </a:prstGeom>
          <a:noFill/>
          <a:ln w="12700"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n w="3175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glow rad="88900">
                    <a:srgbClr val="000000"/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Bookman Old Style" pitchFamily="18" charset="0"/>
              </a:rPr>
              <a:t>12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Rounded Rectangle 199"/>
              <p:cNvSpPr/>
              <p:nvPr/>
            </p:nvSpPr>
            <p:spPr>
              <a:xfrm>
                <a:off x="5153067" y="1390648"/>
                <a:ext cx="333333" cy="361474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ln w="3175"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effectLst>
                            <a:glow rad="88900">
                              <a:srgbClr val="000000"/>
                            </a:glow>
                            <a:innerShdw blurRad="63500" dist="50800" dir="13500000">
                              <a:prstClr val="black">
                                <a:alpha val="50000"/>
                              </a:prstClr>
                            </a:innerShdw>
                          </a:effectLst>
                          <a:latin typeface="Bookman Old Style" pitchFamily="18" charset="0"/>
                        </a:rPr>
                        <m:t>12</m:t>
                      </m:r>
                    </m:oMath>
                  </m:oMathPara>
                </a14:m>
                <a:endParaRPr lang="en-US" sz="1400" b="1" dirty="0">
                  <a:ln w="3175">
                    <a:solidFill>
                      <a:srgbClr val="FF0000"/>
                    </a:solidFill>
                  </a:ln>
                  <a:solidFill>
                    <a:srgbClr val="FF0000"/>
                  </a:solidFill>
                  <a:effectLst>
                    <a:glow rad="88900">
                      <a:srgbClr val="000000"/>
                    </a:glow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200" name="Rounded Rectangle 1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067" y="1390648"/>
                <a:ext cx="333333" cy="361474"/>
              </a:xfrm>
              <a:prstGeom prst="roundRect">
                <a:avLst/>
              </a:prstGeom>
              <a:blipFill rotWithShape="1">
                <a:blip r:embed="rId4"/>
                <a:stretch>
                  <a:fillRect l="-400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2" name="Rectangle 221"/>
          <p:cNvSpPr/>
          <p:nvPr/>
        </p:nvSpPr>
        <p:spPr>
          <a:xfrm>
            <a:off x="1399777" y="3362668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23" name="Rectangle 222"/>
          <p:cNvSpPr/>
          <p:nvPr/>
        </p:nvSpPr>
        <p:spPr>
          <a:xfrm>
            <a:off x="1788068" y="3339808"/>
            <a:ext cx="3706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anose="02050604050505020204" pitchFamily="18" charset="0"/>
              </a:rPr>
              <a:t>x</a:t>
            </a:r>
            <a:r>
              <a:rPr lang="en-US" sz="1400" b="1" baseline="-25000" dirty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Rectangle 223"/>
              <p:cNvSpPr/>
              <p:nvPr/>
            </p:nvSpPr>
            <p:spPr>
              <a:xfrm>
                <a:off x="1991575" y="3362668"/>
                <a:ext cx="3529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224" name="Rectangle 2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75" y="3362668"/>
                <a:ext cx="352982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" name="Rectangle 224"/>
          <p:cNvSpPr/>
          <p:nvPr/>
        </p:nvSpPr>
        <p:spPr>
          <a:xfrm>
            <a:off x="2227625" y="3339808"/>
            <a:ext cx="3706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anose="02050604050505020204" pitchFamily="18" charset="0"/>
              </a:rPr>
              <a:t>y</a:t>
            </a:r>
            <a:r>
              <a:rPr lang="en-US" sz="1400" b="1" baseline="-25000" dirty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</a:p>
        </p:txBody>
      </p:sp>
      <p:sp>
        <p:nvSpPr>
          <p:cNvPr id="226" name="Rectangle 225"/>
          <p:cNvSpPr/>
          <p:nvPr/>
        </p:nvSpPr>
        <p:spPr>
          <a:xfrm>
            <a:off x="2537913" y="336266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=</a:t>
            </a:r>
          </a:p>
        </p:txBody>
      </p:sp>
      <p:sp>
        <p:nvSpPr>
          <p:cNvPr id="227" name="Rectangle 226"/>
          <p:cNvSpPr/>
          <p:nvPr/>
        </p:nvSpPr>
        <p:spPr>
          <a:xfrm>
            <a:off x="2786713" y="3362668"/>
            <a:ext cx="3064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Rectangle 227"/>
              <p:cNvSpPr/>
              <p:nvPr/>
            </p:nvSpPr>
            <p:spPr>
              <a:xfrm>
                <a:off x="2944050" y="3362668"/>
                <a:ext cx="3529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228" name="Rectangle 2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4050" y="3362668"/>
                <a:ext cx="352982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9" name="Rectangle 228"/>
          <p:cNvSpPr/>
          <p:nvPr/>
        </p:nvSpPr>
        <p:spPr>
          <a:xfrm>
            <a:off x="3159447" y="3362668"/>
            <a:ext cx="4700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kern="0" dirty="0">
                <a:solidFill>
                  <a:prstClr val="black"/>
                </a:solidFill>
                <a:latin typeface="Bookman Old Style" pitchFamily="18" charset="0"/>
              </a:rPr>
              <a:t>90</a:t>
            </a:r>
            <a:r>
              <a:rPr lang="en-US" sz="1400" b="1" kern="0" baseline="30000" dirty="0">
                <a:solidFill>
                  <a:prstClr val="black"/>
                </a:solidFill>
                <a:latin typeface="Bookman Old Style" pitchFamily="18" charset="0"/>
              </a:rPr>
              <a:t>º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30" name="Rectangle 229"/>
          <p:cNvSpPr/>
          <p:nvPr/>
        </p:nvSpPr>
        <p:spPr>
          <a:xfrm>
            <a:off x="1399777" y="4039547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31" name="Rectangle 230"/>
          <p:cNvSpPr/>
          <p:nvPr/>
        </p:nvSpPr>
        <p:spPr>
          <a:xfrm>
            <a:off x="2227625" y="4039548"/>
            <a:ext cx="3706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anose="02050604050505020204" pitchFamily="18" charset="0"/>
              </a:rPr>
              <a:t>y</a:t>
            </a:r>
            <a:r>
              <a:rPr lang="en-US" sz="1400" b="1" baseline="-25000" dirty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32" name="Rectangle 231"/>
          <p:cNvSpPr/>
          <p:nvPr/>
        </p:nvSpPr>
        <p:spPr>
          <a:xfrm>
            <a:off x="2537913" y="403954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=</a:t>
            </a:r>
          </a:p>
        </p:txBody>
      </p:sp>
      <p:sp>
        <p:nvSpPr>
          <p:cNvPr id="233" name="Rectangle 232"/>
          <p:cNvSpPr/>
          <p:nvPr/>
        </p:nvSpPr>
        <p:spPr>
          <a:xfrm>
            <a:off x="2786713" y="3933660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Rectangle 233"/>
              <p:cNvSpPr/>
              <p:nvPr/>
            </p:nvSpPr>
            <p:spPr>
              <a:xfrm>
                <a:off x="2974980" y="3933660"/>
                <a:ext cx="3529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234" name="Rectangle 2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980" y="3933660"/>
                <a:ext cx="352982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5" name="Rectangle 234"/>
          <p:cNvSpPr/>
          <p:nvPr/>
        </p:nvSpPr>
        <p:spPr>
          <a:xfrm>
            <a:off x="3190377" y="3933660"/>
            <a:ext cx="4700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kern="0" dirty="0">
                <a:solidFill>
                  <a:prstClr val="black"/>
                </a:solidFill>
                <a:latin typeface="Bookman Old Style" pitchFamily="18" charset="0"/>
              </a:rPr>
              <a:t>90</a:t>
            </a:r>
            <a:r>
              <a:rPr lang="en-US" sz="1400" b="1" kern="0" baseline="30000" dirty="0">
                <a:solidFill>
                  <a:prstClr val="black"/>
                </a:solidFill>
                <a:latin typeface="Bookman Old Style" pitchFamily="18" charset="0"/>
              </a:rPr>
              <a:t>º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236" name="Straight Connector 235"/>
          <p:cNvCxnSpPr/>
          <p:nvPr/>
        </p:nvCxnSpPr>
        <p:spPr>
          <a:xfrm>
            <a:off x="2871080" y="4193436"/>
            <a:ext cx="66281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Rectangle 236"/>
          <p:cNvSpPr/>
          <p:nvPr/>
        </p:nvSpPr>
        <p:spPr>
          <a:xfrm>
            <a:off x="2981325" y="4144322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12</a:t>
            </a:r>
          </a:p>
        </p:txBody>
      </p:sp>
      <p:sp>
        <p:nvSpPr>
          <p:cNvPr id="238" name="Rectangle 237"/>
          <p:cNvSpPr/>
          <p:nvPr/>
        </p:nvSpPr>
        <p:spPr>
          <a:xfrm>
            <a:off x="2227625" y="4365051"/>
            <a:ext cx="3706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anose="02050604050505020204" pitchFamily="18" charset="0"/>
              </a:rPr>
              <a:t>y</a:t>
            </a:r>
            <a:r>
              <a:rPr lang="en-US" sz="1400" b="1" baseline="-25000" dirty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39" name="Rectangle 238"/>
          <p:cNvSpPr/>
          <p:nvPr/>
        </p:nvSpPr>
        <p:spPr>
          <a:xfrm>
            <a:off x="2537913" y="436505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=</a:t>
            </a:r>
          </a:p>
        </p:txBody>
      </p:sp>
      <p:sp>
        <p:nvSpPr>
          <p:cNvPr id="240" name="Rectangle 239"/>
          <p:cNvSpPr/>
          <p:nvPr/>
        </p:nvSpPr>
        <p:spPr>
          <a:xfrm>
            <a:off x="2767663" y="4388600"/>
            <a:ext cx="4700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30</a:t>
            </a:r>
            <a:r>
              <a:rPr lang="en-US" sz="1400" b="1" kern="0" baseline="30000" dirty="0">
                <a:solidFill>
                  <a:prstClr val="black"/>
                </a:solidFill>
                <a:latin typeface="Bookman Old Style" pitchFamily="18" charset="0"/>
              </a:rPr>
              <a:t>º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1399777" y="4640489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242" name="Rounded Rectangle 241"/>
          <p:cNvSpPr/>
          <p:nvPr/>
        </p:nvSpPr>
        <p:spPr>
          <a:xfrm>
            <a:off x="2253723" y="4698995"/>
            <a:ext cx="975211" cy="221252"/>
          </a:xfrm>
          <a:prstGeom prst="roundRect">
            <a:avLst/>
          </a:prstGeom>
          <a:gradFill flip="none" rotWithShape="1">
            <a:gsLst>
              <a:gs pos="0">
                <a:srgbClr val="00FFFF">
                  <a:tint val="66000"/>
                  <a:satMod val="160000"/>
                </a:srgbClr>
              </a:gs>
              <a:gs pos="29000">
                <a:srgbClr val="00FFFF">
                  <a:tint val="44500"/>
                  <a:satMod val="160000"/>
                </a:srgbClr>
              </a:gs>
              <a:gs pos="100000">
                <a:srgbClr val="00FFFF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>
            <a:solidFill>
              <a:srgbClr val="CC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43" name="Rectangle 242"/>
          <p:cNvSpPr/>
          <p:nvPr/>
        </p:nvSpPr>
        <p:spPr>
          <a:xfrm>
            <a:off x="2235200" y="4640489"/>
            <a:ext cx="10310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srgbClr val="0000FF"/>
                </a:solidFill>
                <a:latin typeface="Bookman Old Style" pitchFamily="18" charset="0"/>
              </a:rPr>
              <a:t>y</a:t>
            </a:r>
            <a:r>
              <a:rPr lang="en-US" sz="1400" b="1" baseline="-25000" dirty="0">
                <a:solidFill>
                  <a:srgbClr val="0000FF"/>
                </a:solidFill>
                <a:latin typeface="Bookman Old Style" pitchFamily="18" charset="0"/>
              </a:rPr>
              <a:t>1</a:t>
            </a:r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</a:rPr>
              <a:t>  =  30º</a:t>
            </a:r>
          </a:p>
        </p:txBody>
      </p:sp>
      <p:sp>
        <p:nvSpPr>
          <p:cNvPr id="253" name="Rectangle 252"/>
          <p:cNvSpPr/>
          <p:nvPr/>
        </p:nvSpPr>
        <p:spPr>
          <a:xfrm>
            <a:off x="1399777" y="4365051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54" name="Rectangle 253"/>
          <p:cNvSpPr/>
          <p:nvPr/>
        </p:nvSpPr>
        <p:spPr>
          <a:xfrm>
            <a:off x="1399777" y="3635443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55" name="Rectangle 254"/>
          <p:cNvSpPr/>
          <p:nvPr/>
        </p:nvSpPr>
        <p:spPr>
          <a:xfrm>
            <a:off x="1721215" y="3635443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12</a:t>
            </a:r>
            <a:endParaRPr lang="en-US" sz="1400" b="1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Rectangle 255"/>
              <p:cNvSpPr/>
              <p:nvPr/>
            </p:nvSpPr>
            <p:spPr>
              <a:xfrm>
                <a:off x="1991575" y="3635443"/>
                <a:ext cx="3529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256" name="Rectangle 2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75" y="3635443"/>
                <a:ext cx="352982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7" name="Rectangle 256"/>
          <p:cNvSpPr/>
          <p:nvPr/>
        </p:nvSpPr>
        <p:spPr>
          <a:xfrm>
            <a:off x="2226022" y="3635443"/>
            <a:ext cx="3738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anose="02050604050505020204" pitchFamily="18" charset="0"/>
              </a:rPr>
              <a:t>y</a:t>
            </a:r>
            <a:r>
              <a:rPr lang="en-US" sz="1400" b="1" baseline="-25000" dirty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</a:p>
        </p:txBody>
      </p:sp>
      <p:sp>
        <p:nvSpPr>
          <p:cNvPr id="258" name="Rectangle 257"/>
          <p:cNvSpPr/>
          <p:nvPr/>
        </p:nvSpPr>
        <p:spPr>
          <a:xfrm>
            <a:off x="2537913" y="363544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=</a:t>
            </a:r>
          </a:p>
        </p:txBody>
      </p:sp>
      <p:sp>
        <p:nvSpPr>
          <p:cNvPr id="259" name="Rectangle 258"/>
          <p:cNvSpPr/>
          <p:nvPr/>
        </p:nvSpPr>
        <p:spPr>
          <a:xfrm>
            <a:off x="2786713" y="3635443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Rectangle 259"/>
              <p:cNvSpPr/>
              <p:nvPr/>
            </p:nvSpPr>
            <p:spPr>
              <a:xfrm>
                <a:off x="2944050" y="3635443"/>
                <a:ext cx="3529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260" name="Rectangle 2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4050" y="3635443"/>
                <a:ext cx="352982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1" name="Rectangle 260"/>
          <p:cNvSpPr/>
          <p:nvPr/>
        </p:nvSpPr>
        <p:spPr>
          <a:xfrm>
            <a:off x="3159447" y="3635443"/>
            <a:ext cx="4700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kern="0" dirty="0">
                <a:solidFill>
                  <a:prstClr val="black"/>
                </a:solidFill>
                <a:latin typeface="Bookman Old Style" pitchFamily="18" charset="0"/>
              </a:rPr>
              <a:t>90</a:t>
            </a:r>
            <a:r>
              <a:rPr lang="en-US" sz="1400" b="1" kern="0" baseline="30000" dirty="0">
                <a:solidFill>
                  <a:prstClr val="black"/>
                </a:solidFill>
                <a:latin typeface="Bookman Old Style" pitchFamily="18" charset="0"/>
              </a:rPr>
              <a:t>º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44" name="Curved Up Arrow 243"/>
          <p:cNvSpPr/>
          <p:nvPr/>
        </p:nvSpPr>
        <p:spPr>
          <a:xfrm>
            <a:off x="1953475" y="3887892"/>
            <a:ext cx="1262269" cy="143330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5076930" y="1822088"/>
            <a:ext cx="478050" cy="267062"/>
          </a:xfrm>
          <a:prstGeom prst="rect">
            <a:avLst/>
          </a:prstGeom>
          <a:solidFill>
            <a:srgbClr val="990099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3175">
                  <a:solidFill>
                    <a:schemeClr val="bg1"/>
                  </a:solidFill>
                </a:ln>
                <a:solidFill>
                  <a:srgbClr val="FFFF00"/>
                </a:solidFill>
                <a:effectLst>
                  <a:glow rad="88900">
                    <a:srgbClr val="000000"/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Bookman Old Style" pitchFamily="18" charset="0"/>
              </a:rPr>
              <a:t>30º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Rounded Rectangle 200"/>
              <p:cNvSpPr/>
              <p:nvPr/>
            </p:nvSpPr>
            <p:spPr>
              <a:xfrm>
                <a:off x="5243156" y="1772864"/>
                <a:ext cx="237038" cy="361474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  <a:effectLst>
                            <a:glow rad="139700">
                              <a:srgbClr val="FFFF00"/>
                            </a:glow>
                          </a:effectLst>
                          <a:latin typeface="Bookman Old Style" pitchFamily="18" charset="0"/>
                        </a:rPr>
                        <m:t>?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effectLst>
                    <a:glow rad="139700">
                      <a:srgbClr val="FFFF00"/>
                    </a:glow>
                  </a:effectLst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201" name="Rounded Rectangle 2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3156" y="1772864"/>
                <a:ext cx="237038" cy="361474"/>
              </a:xfrm>
              <a:prstGeom prst="round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5715896" y="1452565"/>
            <a:ext cx="2488304" cy="786384"/>
            <a:chOff x="5631081" y="1492250"/>
            <a:chExt cx="2488304" cy="786384"/>
          </a:xfrm>
        </p:grpSpPr>
        <p:grpSp>
          <p:nvGrpSpPr>
            <p:cNvPr id="141" name="Group 140"/>
            <p:cNvGrpSpPr/>
            <p:nvPr/>
          </p:nvGrpSpPr>
          <p:grpSpPr>
            <a:xfrm>
              <a:off x="5631081" y="1492250"/>
              <a:ext cx="785133" cy="786384"/>
              <a:chOff x="1908926" y="1912121"/>
              <a:chExt cx="785133" cy="786384"/>
            </a:xfrm>
          </p:grpSpPr>
          <p:sp>
            <p:nvSpPr>
              <p:cNvPr id="142" name="Oval 141"/>
              <p:cNvSpPr/>
              <p:nvPr/>
            </p:nvSpPr>
            <p:spPr>
              <a:xfrm>
                <a:off x="1908926" y="1912121"/>
                <a:ext cx="785133" cy="78638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1948411" y="1952625"/>
                <a:ext cx="706162" cy="70616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4" name="Group 143"/>
              <p:cNvGrpSpPr/>
              <p:nvPr/>
            </p:nvGrpSpPr>
            <p:grpSpPr>
              <a:xfrm>
                <a:off x="2267499" y="2271713"/>
                <a:ext cx="67986" cy="67986"/>
                <a:chOff x="5565183" y="-786087"/>
                <a:chExt cx="67986" cy="67986"/>
              </a:xfrm>
            </p:grpSpPr>
            <p:sp>
              <p:nvSpPr>
                <p:cNvPr id="156" name="Oval 155"/>
                <p:cNvSpPr/>
                <p:nvPr/>
              </p:nvSpPr>
              <p:spPr>
                <a:xfrm>
                  <a:off x="5565183" y="-786087"/>
                  <a:ext cx="67986" cy="67986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>
                  <a:off x="5585460" y="-765810"/>
                  <a:ext cx="27432" cy="2743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6" name="Group 145"/>
              <p:cNvGrpSpPr/>
              <p:nvPr/>
            </p:nvGrpSpPr>
            <p:grpSpPr>
              <a:xfrm rot="1957452">
                <a:off x="2312980" y="2394108"/>
                <a:ext cx="327051" cy="27130"/>
                <a:chOff x="2335485" y="2296248"/>
                <a:chExt cx="327051" cy="27130"/>
              </a:xfrm>
            </p:grpSpPr>
            <p:sp>
              <p:nvSpPr>
                <p:cNvPr id="154" name="Rectangle 153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Rectangle 154"/>
                <p:cNvSpPr/>
                <p:nvPr/>
              </p:nvSpPr>
              <p:spPr>
                <a:xfrm>
                  <a:off x="2635797" y="2299275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7" name="Group 146"/>
              <p:cNvGrpSpPr/>
              <p:nvPr/>
            </p:nvGrpSpPr>
            <p:grpSpPr>
              <a:xfrm rot="16200000">
                <a:off x="2136406" y="2093245"/>
                <a:ext cx="329808" cy="27130"/>
                <a:chOff x="2335486" y="2296249"/>
                <a:chExt cx="329808" cy="27130"/>
              </a:xfrm>
            </p:grpSpPr>
            <p:sp>
              <p:nvSpPr>
                <p:cNvPr id="152" name="Rectangle 151"/>
                <p:cNvSpPr/>
                <p:nvPr/>
              </p:nvSpPr>
              <p:spPr>
                <a:xfrm>
                  <a:off x="2335486" y="2296249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Rectangle 152"/>
                <p:cNvSpPr/>
                <p:nvPr/>
              </p:nvSpPr>
              <p:spPr>
                <a:xfrm>
                  <a:off x="2638555" y="2300670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8" name="Group 147"/>
              <p:cNvGrpSpPr/>
              <p:nvPr/>
            </p:nvGrpSpPr>
            <p:grpSpPr>
              <a:xfrm rot="19642548" flipH="1">
                <a:off x="1965787" y="2396488"/>
                <a:ext cx="327051" cy="27130"/>
                <a:chOff x="2335485" y="2296248"/>
                <a:chExt cx="327051" cy="27130"/>
              </a:xfrm>
            </p:grpSpPr>
            <p:sp>
              <p:nvSpPr>
                <p:cNvPr id="149" name="Rectangle 148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Rectangle 150"/>
                <p:cNvSpPr/>
                <p:nvPr/>
              </p:nvSpPr>
              <p:spPr>
                <a:xfrm>
                  <a:off x="2635797" y="2299274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58" name="Group 157"/>
            <p:cNvGrpSpPr/>
            <p:nvPr/>
          </p:nvGrpSpPr>
          <p:grpSpPr>
            <a:xfrm>
              <a:off x="6482666" y="1492250"/>
              <a:ext cx="785133" cy="786384"/>
              <a:chOff x="3313315" y="1912121"/>
              <a:chExt cx="785133" cy="786384"/>
            </a:xfrm>
          </p:grpSpPr>
          <p:sp>
            <p:nvSpPr>
              <p:cNvPr id="159" name="Oval 158"/>
              <p:cNvSpPr/>
              <p:nvPr/>
            </p:nvSpPr>
            <p:spPr>
              <a:xfrm>
                <a:off x="3313315" y="1912121"/>
                <a:ext cx="785133" cy="78638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3352800" y="1952625"/>
                <a:ext cx="706162" cy="70616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1" name="Group 160"/>
              <p:cNvGrpSpPr/>
              <p:nvPr/>
            </p:nvGrpSpPr>
            <p:grpSpPr>
              <a:xfrm>
                <a:off x="3671888" y="2271713"/>
                <a:ext cx="67986" cy="67986"/>
                <a:chOff x="5565183" y="-786087"/>
                <a:chExt cx="67986" cy="67986"/>
              </a:xfrm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5565183" y="-786087"/>
                  <a:ext cx="67986" cy="67986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Oval 205"/>
                <p:cNvSpPr/>
                <p:nvPr/>
              </p:nvSpPr>
              <p:spPr>
                <a:xfrm>
                  <a:off x="5585460" y="-765810"/>
                  <a:ext cx="27432" cy="2743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2" name="Group 161"/>
              <p:cNvGrpSpPr/>
              <p:nvPr/>
            </p:nvGrpSpPr>
            <p:grpSpPr>
              <a:xfrm rot="1957452">
                <a:off x="3717369" y="2394108"/>
                <a:ext cx="327051" cy="27130"/>
                <a:chOff x="2335485" y="2296248"/>
                <a:chExt cx="327051" cy="27130"/>
              </a:xfrm>
            </p:grpSpPr>
            <p:sp>
              <p:nvSpPr>
                <p:cNvPr id="203" name="Rectangle 202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2635797" y="2299275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8" name="Group 177"/>
              <p:cNvGrpSpPr/>
              <p:nvPr/>
            </p:nvGrpSpPr>
            <p:grpSpPr>
              <a:xfrm rot="16200000">
                <a:off x="3540793" y="2093245"/>
                <a:ext cx="329808" cy="27130"/>
                <a:chOff x="2335485" y="2296248"/>
                <a:chExt cx="329808" cy="27130"/>
              </a:xfrm>
            </p:grpSpPr>
            <p:sp>
              <p:nvSpPr>
                <p:cNvPr id="199" name="Rectangle 198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Rectangle 201"/>
                <p:cNvSpPr/>
                <p:nvPr/>
              </p:nvSpPr>
              <p:spPr>
                <a:xfrm>
                  <a:off x="2638554" y="2300561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9" name="Group 178"/>
              <p:cNvGrpSpPr/>
              <p:nvPr/>
            </p:nvGrpSpPr>
            <p:grpSpPr>
              <a:xfrm rot="19642548" flipH="1">
                <a:off x="3370176" y="2396488"/>
                <a:ext cx="327051" cy="27130"/>
                <a:chOff x="2335485" y="2296248"/>
                <a:chExt cx="327051" cy="27130"/>
              </a:xfrm>
            </p:grpSpPr>
            <p:sp>
              <p:nvSpPr>
                <p:cNvPr id="197" name="Rectangle 196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635797" y="2299274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0" name="Group 179"/>
              <p:cNvGrpSpPr/>
              <p:nvPr/>
            </p:nvGrpSpPr>
            <p:grpSpPr>
              <a:xfrm rot="5400000" flipV="1">
                <a:off x="3540793" y="2493294"/>
                <a:ext cx="329808" cy="27130"/>
                <a:chOff x="2335485" y="2296248"/>
                <a:chExt cx="329808" cy="27130"/>
              </a:xfrm>
            </p:grpSpPr>
            <p:sp>
              <p:nvSpPr>
                <p:cNvPr id="195" name="Rectangle 194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2638554" y="2300561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1" name="Group 180"/>
              <p:cNvGrpSpPr/>
              <p:nvPr/>
            </p:nvGrpSpPr>
            <p:grpSpPr>
              <a:xfrm rot="19642548" flipV="1">
                <a:off x="3712507" y="2188753"/>
                <a:ext cx="328335" cy="27130"/>
                <a:chOff x="2335485" y="2296248"/>
                <a:chExt cx="328335" cy="27130"/>
              </a:xfrm>
            </p:grpSpPr>
            <p:sp>
              <p:nvSpPr>
                <p:cNvPr id="185" name="Rectangle 184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Rectangle 185"/>
                <p:cNvSpPr/>
                <p:nvPr/>
              </p:nvSpPr>
              <p:spPr>
                <a:xfrm>
                  <a:off x="2637081" y="2301280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2" name="Group 181"/>
              <p:cNvGrpSpPr/>
              <p:nvPr/>
            </p:nvGrpSpPr>
            <p:grpSpPr>
              <a:xfrm rot="1957452" flipH="1" flipV="1">
                <a:off x="3374291" y="2183450"/>
                <a:ext cx="330339" cy="27130"/>
                <a:chOff x="2335485" y="2296248"/>
                <a:chExt cx="330339" cy="27130"/>
              </a:xfrm>
            </p:grpSpPr>
            <p:sp>
              <p:nvSpPr>
                <p:cNvPr id="183" name="Rectangle 182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Rectangle 183"/>
                <p:cNvSpPr/>
                <p:nvPr/>
              </p:nvSpPr>
              <p:spPr>
                <a:xfrm>
                  <a:off x="2639085" y="2299995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7" name="Group 206"/>
            <p:cNvGrpSpPr/>
            <p:nvPr/>
          </p:nvGrpSpPr>
          <p:grpSpPr>
            <a:xfrm>
              <a:off x="7334252" y="1492250"/>
              <a:ext cx="785133" cy="786384"/>
              <a:chOff x="4800600" y="1912121"/>
              <a:chExt cx="785133" cy="786384"/>
            </a:xfrm>
          </p:grpSpPr>
          <p:sp>
            <p:nvSpPr>
              <p:cNvPr id="208" name="Oval 207"/>
              <p:cNvSpPr/>
              <p:nvPr/>
            </p:nvSpPr>
            <p:spPr>
              <a:xfrm>
                <a:off x="4800600" y="1912121"/>
                <a:ext cx="785133" cy="78638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4840085" y="1952625"/>
                <a:ext cx="706162" cy="70616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0" name="Group 209"/>
              <p:cNvGrpSpPr/>
              <p:nvPr/>
            </p:nvGrpSpPr>
            <p:grpSpPr>
              <a:xfrm>
                <a:off x="5159173" y="2271713"/>
                <a:ext cx="67986" cy="67986"/>
                <a:chOff x="5565183" y="-786087"/>
                <a:chExt cx="67986" cy="67986"/>
              </a:xfrm>
            </p:grpSpPr>
            <p:sp>
              <p:nvSpPr>
                <p:cNvPr id="272" name="Oval 271"/>
                <p:cNvSpPr/>
                <p:nvPr/>
              </p:nvSpPr>
              <p:spPr>
                <a:xfrm>
                  <a:off x="5565183" y="-786087"/>
                  <a:ext cx="67986" cy="67986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Oval 272"/>
                <p:cNvSpPr/>
                <p:nvPr/>
              </p:nvSpPr>
              <p:spPr>
                <a:xfrm>
                  <a:off x="5585460" y="-765810"/>
                  <a:ext cx="27432" cy="2743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1" name="Group 210"/>
              <p:cNvGrpSpPr/>
              <p:nvPr/>
            </p:nvGrpSpPr>
            <p:grpSpPr>
              <a:xfrm rot="16200000">
                <a:off x="5028078" y="2093245"/>
                <a:ext cx="329808" cy="27130"/>
                <a:chOff x="2335485" y="2296248"/>
                <a:chExt cx="329808" cy="27130"/>
              </a:xfrm>
            </p:grpSpPr>
            <p:sp>
              <p:nvSpPr>
                <p:cNvPr id="270" name="Rectangle 269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2638554" y="2300561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2" name="Group 211"/>
              <p:cNvGrpSpPr/>
              <p:nvPr/>
            </p:nvGrpSpPr>
            <p:grpSpPr>
              <a:xfrm rot="5400000" flipV="1">
                <a:off x="5028078" y="2493294"/>
                <a:ext cx="329808" cy="27130"/>
                <a:chOff x="2335485" y="2296248"/>
                <a:chExt cx="329808" cy="27130"/>
              </a:xfrm>
            </p:grpSpPr>
            <p:sp>
              <p:nvSpPr>
                <p:cNvPr id="268" name="Rectangle 267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2638554" y="2300561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3" name="Group 212"/>
              <p:cNvGrpSpPr/>
              <p:nvPr/>
            </p:nvGrpSpPr>
            <p:grpSpPr>
              <a:xfrm rot="18974789" flipV="1">
                <a:off x="5171220" y="2153038"/>
                <a:ext cx="328335" cy="27130"/>
                <a:chOff x="2335485" y="2296248"/>
                <a:chExt cx="328335" cy="27130"/>
              </a:xfrm>
            </p:grpSpPr>
            <p:sp>
              <p:nvSpPr>
                <p:cNvPr id="266" name="Rectangle 265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2637081" y="2301280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4" name="Group 213"/>
              <p:cNvGrpSpPr/>
              <p:nvPr/>
            </p:nvGrpSpPr>
            <p:grpSpPr>
              <a:xfrm>
                <a:off x="5228887" y="2288685"/>
                <a:ext cx="329808" cy="27130"/>
                <a:chOff x="2335485" y="2296248"/>
                <a:chExt cx="329808" cy="27130"/>
              </a:xfrm>
            </p:grpSpPr>
            <p:sp>
              <p:nvSpPr>
                <p:cNvPr id="264" name="Rectangle 263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2638554" y="2300561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5" name="Group 214"/>
              <p:cNvGrpSpPr/>
              <p:nvPr/>
            </p:nvGrpSpPr>
            <p:grpSpPr>
              <a:xfrm rot="2625211" flipH="1" flipV="1">
                <a:off x="4887088" y="2153039"/>
                <a:ext cx="328335" cy="27130"/>
                <a:chOff x="2335485" y="2296248"/>
                <a:chExt cx="328335" cy="27130"/>
              </a:xfrm>
            </p:grpSpPr>
            <p:sp>
              <p:nvSpPr>
                <p:cNvPr id="262" name="Rectangle 261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2637081" y="2301280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6" name="Group 215"/>
              <p:cNvGrpSpPr/>
              <p:nvPr/>
            </p:nvGrpSpPr>
            <p:grpSpPr>
              <a:xfrm flipH="1">
                <a:off x="4830680" y="2288686"/>
                <a:ext cx="329808" cy="27130"/>
                <a:chOff x="2335485" y="2296248"/>
                <a:chExt cx="329808" cy="27130"/>
              </a:xfrm>
            </p:grpSpPr>
            <p:sp>
              <p:nvSpPr>
                <p:cNvPr id="251" name="Rectangle 250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2638554" y="2300561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7" name="Group 216"/>
              <p:cNvGrpSpPr/>
              <p:nvPr/>
            </p:nvGrpSpPr>
            <p:grpSpPr>
              <a:xfrm rot="2625211">
                <a:off x="5171220" y="2432786"/>
                <a:ext cx="328335" cy="27130"/>
                <a:chOff x="2335485" y="2296248"/>
                <a:chExt cx="328335" cy="27130"/>
              </a:xfrm>
            </p:grpSpPr>
            <p:sp>
              <p:nvSpPr>
                <p:cNvPr id="249" name="Rectangle 248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2637081" y="2301280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8" name="Group 217"/>
              <p:cNvGrpSpPr/>
              <p:nvPr/>
            </p:nvGrpSpPr>
            <p:grpSpPr>
              <a:xfrm rot="18974789" flipH="1">
                <a:off x="4887088" y="2432787"/>
                <a:ext cx="328335" cy="27130"/>
                <a:chOff x="2335485" y="2296248"/>
                <a:chExt cx="328335" cy="27130"/>
              </a:xfrm>
            </p:grpSpPr>
            <p:sp>
              <p:nvSpPr>
                <p:cNvPr id="219" name="Rectangle 218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637081" y="2301280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74" name="TextBox 273"/>
          <p:cNvSpPr txBox="1"/>
          <p:nvPr/>
        </p:nvSpPr>
        <p:spPr>
          <a:xfrm>
            <a:off x="603469" y="2139662"/>
            <a:ext cx="577243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romanLcParenBoth"/>
              <a:tabLst/>
              <a:defRPr/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Are</a:t>
            </a:r>
            <a:r>
              <a:rPr kumimoji="0" lang="en-US" sz="1300" b="1" i="0" u="none" strike="noStrike" kern="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 the number of spokes and the angles formed between 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300" b="1" kern="0" noProof="0" dirty="0">
                <a:solidFill>
                  <a:srgbClr val="0000FF"/>
                </a:solidFill>
                <a:latin typeface="Bookman Old Style" pitchFamily="18" charset="0"/>
              </a:rPr>
              <a:t>        </a:t>
            </a:r>
            <a:r>
              <a:rPr kumimoji="0" lang="en-US" sz="1300" b="1" i="0" u="none" strike="noStrike" kern="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the pairs of consecutive spokes in inverse proportion ?</a:t>
            </a: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  </a:t>
            </a:r>
          </a:p>
        </p:txBody>
      </p:sp>
      <p:sp>
        <p:nvSpPr>
          <p:cNvPr id="187" name="Rounded Rectangle 186"/>
          <p:cNvSpPr/>
          <p:nvPr/>
        </p:nvSpPr>
        <p:spPr>
          <a:xfrm>
            <a:off x="6402841" y="2423218"/>
            <a:ext cx="1364505" cy="264141"/>
          </a:xfrm>
          <a:prstGeom prst="roundRect">
            <a:avLst/>
          </a:prstGeom>
          <a:solidFill>
            <a:srgbClr val="66FFFF"/>
          </a:solidFill>
          <a:ln w="19050">
            <a:solidFill>
              <a:srgbClr val="FF006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/>
              <p:cNvSpPr txBox="1"/>
              <p:nvPr/>
            </p:nvSpPr>
            <p:spPr>
              <a:xfrm>
                <a:off x="6564515" y="2381250"/>
                <a:ext cx="3529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=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88" name="TextBox 1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515" y="2381250"/>
                <a:ext cx="352982" cy="30777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/>
              <p:cNvSpPr txBox="1"/>
              <p:nvPr/>
            </p:nvSpPr>
            <p:spPr>
              <a:xfrm>
                <a:off x="6949744" y="2343150"/>
                <a:ext cx="2968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89" name="TextBox 1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744" y="2343150"/>
                <a:ext cx="296876" cy="33855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/>
              <p:cNvSpPr txBox="1"/>
              <p:nvPr/>
            </p:nvSpPr>
            <p:spPr>
              <a:xfrm>
                <a:off x="7055470" y="2357435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1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sz="1400" b="1" i="0" baseline="-25000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1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90" name="TextBox 1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470" y="2357435"/>
                <a:ext cx="431528" cy="307777"/>
              </a:xfrm>
              <a:prstGeom prst="rect">
                <a:avLst/>
              </a:prstGeom>
              <a:blipFill rotWithShape="1"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/>
              <p:cNvSpPr txBox="1"/>
              <p:nvPr/>
            </p:nvSpPr>
            <p:spPr>
              <a:xfrm>
                <a:off x="7288415" y="2386013"/>
                <a:ext cx="3529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=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91" name="TextBox 1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415" y="2386013"/>
                <a:ext cx="352982" cy="30777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TextBox 191"/>
              <p:cNvSpPr txBox="1"/>
              <p:nvPr/>
            </p:nvSpPr>
            <p:spPr>
              <a:xfrm>
                <a:off x="6331570" y="2376487"/>
                <a:ext cx="4347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1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1400" b="1" i="0" baseline="-25000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1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92" name="TextBox 1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570" y="2376487"/>
                <a:ext cx="434734" cy="307777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3" name="TextBox 192"/>
          <p:cNvSpPr txBox="1"/>
          <p:nvPr/>
        </p:nvSpPr>
        <p:spPr>
          <a:xfrm>
            <a:off x="6750973" y="2386013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12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/>
              <p:cNvSpPr txBox="1"/>
              <p:nvPr/>
            </p:nvSpPr>
            <p:spPr>
              <a:xfrm>
                <a:off x="7474873" y="2386013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?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94" name="TextBox 1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4873" y="2386013"/>
                <a:ext cx="364202" cy="307777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2" name="Rectangle 281"/>
          <p:cNvSpPr/>
          <p:nvPr/>
        </p:nvSpPr>
        <p:spPr>
          <a:xfrm>
            <a:off x="1362363" y="2637353"/>
            <a:ext cx="64353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indent="-400050">
              <a:buAutoNum type="romanLcParenBoth"/>
              <a:tabLst>
                <a:tab pos="228600" algn="l"/>
                <a:tab pos="342900" algn="l"/>
              </a:tabLst>
            </a:pPr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Are the number of spokes and the angles formed </a:t>
            </a:r>
          </a:p>
          <a:p>
            <a:pPr>
              <a:tabLst>
                <a:tab pos="228600" algn="l"/>
                <a:tab pos="342900" algn="l"/>
              </a:tabLst>
            </a:pPr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      between the pairs of consecutive spokes in inverse proportion . </a:t>
            </a:r>
            <a:endParaRPr lang="en-US" sz="1400" b="1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3956580" y="1822088"/>
            <a:ext cx="478050" cy="267062"/>
          </a:xfrm>
          <a:prstGeom prst="rect">
            <a:avLst/>
          </a:prstGeom>
          <a:solidFill>
            <a:srgbClr val="990099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3175">
                  <a:solidFill>
                    <a:schemeClr val="bg1"/>
                  </a:solidFill>
                </a:ln>
                <a:solidFill>
                  <a:srgbClr val="FFFF00"/>
                </a:solidFill>
                <a:effectLst>
                  <a:glow rad="88900">
                    <a:srgbClr val="000000"/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Bookman Old Style" pitchFamily="18" charset="0"/>
              </a:rPr>
              <a:t>45º</a:t>
            </a:r>
          </a:p>
        </p:txBody>
      </p:sp>
      <p:sp>
        <p:nvSpPr>
          <p:cNvPr id="163" name="Rectangle 162"/>
          <p:cNvSpPr/>
          <p:nvPr/>
        </p:nvSpPr>
        <p:spPr>
          <a:xfrm>
            <a:off x="4528290" y="1822088"/>
            <a:ext cx="478050" cy="267062"/>
          </a:xfrm>
          <a:prstGeom prst="rect">
            <a:avLst/>
          </a:prstGeom>
          <a:solidFill>
            <a:srgbClr val="990099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3175">
                  <a:solidFill>
                    <a:schemeClr val="bg1"/>
                  </a:solidFill>
                </a:ln>
                <a:solidFill>
                  <a:srgbClr val="FFFF00"/>
                </a:solidFill>
                <a:effectLst>
                  <a:glow rad="88900">
                    <a:srgbClr val="000000"/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Bookman Old Style" pitchFamily="18" charset="0"/>
              </a:rPr>
              <a:t>36º</a:t>
            </a:r>
          </a:p>
        </p:txBody>
      </p:sp>
      <p:cxnSp>
        <p:nvCxnSpPr>
          <p:cNvPr id="164" name="Straight Connector 163"/>
          <p:cNvCxnSpPr/>
          <p:nvPr/>
        </p:nvCxnSpPr>
        <p:spPr>
          <a:xfrm flipH="1">
            <a:off x="2877440" y="4028697"/>
            <a:ext cx="125759" cy="1298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tangle 164"/>
          <p:cNvSpPr/>
          <p:nvPr/>
        </p:nvSpPr>
        <p:spPr>
          <a:xfrm>
            <a:off x="2699431" y="3830225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166" name="Straight Connector 165"/>
          <p:cNvCxnSpPr/>
          <p:nvPr/>
        </p:nvCxnSpPr>
        <p:spPr>
          <a:xfrm flipH="1">
            <a:off x="3105382" y="4240486"/>
            <a:ext cx="198967" cy="10671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/>
          <p:cNvSpPr/>
          <p:nvPr/>
        </p:nvSpPr>
        <p:spPr>
          <a:xfrm>
            <a:off x="3272010" y="4222870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168" name="Straight Connector 167"/>
          <p:cNvCxnSpPr/>
          <p:nvPr/>
        </p:nvCxnSpPr>
        <p:spPr>
          <a:xfrm flipH="1">
            <a:off x="3349223" y="4317018"/>
            <a:ext cx="125759" cy="7331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3409950" y="4254500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170" name="Straight Connector 169"/>
          <p:cNvCxnSpPr/>
          <p:nvPr/>
        </p:nvCxnSpPr>
        <p:spPr>
          <a:xfrm flipH="1">
            <a:off x="3295917" y="4038788"/>
            <a:ext cx="245071" cy="8871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/>
          <p:cNvSpPr/>
          <p:nvPr/>
        </p:nvSpPr>
        <p:spPr>
          <a:xfrm>
            <a:off x="3511550" y="3892550"/>
            <a:ext cx="3706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30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785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500"/>
                            </p:stCondLst>
                            <p:childTnLst>
                              <p:par>
                                <p:cTn id="21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500"/>
                            </p:stCondLst>
                            <p:childTnLst>
                              <p:par>
                                <p:cTn id="2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500"/>
                            </p:stCondLst>
                            <p:childTnLst>
                              <p:par>
                                <p:cTn id="2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500"/>
                            </p:stCondLst>
                            <p:childTnLst>
                              <p:par>
                                <p:cTn id="2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500"/>
                            </p:stCondLst>
                            <p:childTnLst>
                              <p:par>
                                <p:cTn id="2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3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500"/>
                            </p:stCondLst>
                            <p:childTnLst>
                              <p:par>
                                <p:cTn id="2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2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" dur="500" tmFilter="0, 0; .2, .5; .8, .5; 1, 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0" dur="250" autoRev="1" fill="hold"/>
                                        <p:tgtEl>
                                          <p:spTgt spid="1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1" grpId="1" animBg="1"/>
      <p:bldP spid="177" grpId="0" animBg="1"/>
      <p:bldP spid="221" grpId="0"/>
      <p:bldP spid="221" grpId="1"/>
      <p:bldP spid="221" grpId="2"/>
      <p:bldP spid="200" grpId="0"/>
      <p:bldP spid="200" grpId="1"/>
      <p:bldP spid="222" grpId="0"/>
      <p:bldP spid="223" grpId="0"/>
      <p:bldP spid="224" grpId="0"/>
      <p:bldP spid="225" grpId="0"/>
      <p:bldP spid="226" grpId="0"/>
      <p:bldP spid="227" grpId="0"/>
      <p:bldP spid="228" grpId="0"/>
      <p:bldP spid="229" grpId="0"/>
      <p:bldP spid="230" grpId="0"/>
      <p:bldP spid="231" grpId="0"/>
      <p:bldP spid="232" grpId="0"/>
      <p:bldP spid="233" grpId="0"/>
      <p:bldP spid="234" grpId="0"/>
      <p:bldP spid="235" grpId="0"/>
      <p:bldP spid="237" grpId="0"/>
      <p:bldP spid="238" grpId="0"/>
      <p:bldP spid="239" grpId="0"/>
      <p:bldP spid="240" grpId="0"/>
      <p:bldP spid="241" grpId="0"/>
      <p:bldP spid="242" grpId="0" animBg="1"/>
      <p:bldP spid="243" grpId="0"/>
      <p:bldP spid="253" grpId="0"/>
      <p:bldP spid="254" grpId="0"/>
      <p:bldP spid="255" grpId="0"/>
      <p:bldP spid="256" grpId="0"/>
      <p:bldP spid="257" grpId="0"/>
      <p:bldP spid="258" grpId="0"/>
      <p:bldP spid="259" grpId="0"/>
      <p:bldP spid="260" grpId="0"/>
      <p:bldP spid="261" grpId="0"/>
      <p:bldP spid="244" grpId="0" animBg="1"/>
      <p:bldP spid="244" grpId="1" animBg="1"/>
      <p:bldP spid="150" grpId="0" animBg="1"/>
      <p:bldP spid="150" grpId="1" animBg="1"/>
      <p:bldP spid="201" grpId="0"/>
      <p:bldP spid="201" grpId="1"/>
      <p:bldP spid="187" grpId="0" animBg="1"/>
      <p:bldP spid="188" grpId="0"/>
      <p:bldP spid="189" grpId="0"/>
      <p:bldP spid="190" grpId="0"/>
      <p:bldP spid="191" grpId="0"/>
      <p:bldP spid="192" grpId="0"/>
      <p:bldP spid="193" grpId="0"/>
      <p:bldP spid="194" grpId="0"/>
      <p:bldP spid="165" grpId="0"/>
      <p:bldP spid="167" grpId="0"/>
      <p:bldP spid="169" grpId="0"/>
      <p:bldP spid="17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Users\200461\Desktop\Vegetable_vendo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88" y="-45852"/>
            <a:ext cx="9180576" cy="523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38200" y="1358536"/>
            <a:ext cx="1705256" cy="890954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b="1" kern="0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RATIO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214323" y="1375997"/>
            <a:ext cx="1705256" cy="890954"/>
            <a:chOff x="2755354" y="1363717"/>
            <a:chExt cx="1705256" cy="608533"/>
          </a:xfrm>
        </p:grpSpPr>
        <p:sp>
          <p:nvSpPr>
            <p:cNvPr id="12" name="Rectangle 11"/>
            <p:cNvSpPr/>
            <p:nvPr/>
          </p:nvSpPr>
          <p:spPr>
            <a:xfrm>
              <a:off x="2755354" y="1363717"/>
              <a:ext cx="1705256" cy="608533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>
                <a:defRPr/>
              </a:pPr>
              <a:endParaRPr lang="en-US" b="1" kern="0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3385320" y="1458116"/>
                  <a:ext cx="567783" cy="4220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b="1" i="0" smtClean="0">
                                <a:solidFill>
                                  <a:schemeClr val="tx1"/>
                                </a:solidFill>
                                <a:latin typeface="Bookman Old Style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b="1" i="0" smtClean="0">
                                <a:solidFill>
                                  <a:schemeClr val="tx1"/>
                                </a:solidFill>
                                <a:latin typeface="Bookman Old Style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  <a:latin typeface="Bookman Old Style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5320" y="1458116"/>
                  <a:ext cx="513282" cy="6127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Rectangle 12"/>
          <p:cNvSpPr/>
          <p:nvPr/>
        </p:nvSpPr>
        <p:spPr>
          <a:xfrm>
            <a:off x="5076544" y="1370938"/>
            <a:ext cx="1705256" cy="890954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endParaRPr lang="en-US" b="1" kern="0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275509" y="1512045"/>
                <a:ext cx="567783" cy="617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1" i="0" smtClean="0">
                              <a:solidFill>
                                <a:schemeClr val="tx1"/>
                              </a:solidFill>
                              <a:latin typeface="Bookman Old Style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1" i="0" smtClean="0">
                              <a:solidFill>
                                <a:schemeClr val="tx1"/>
                              </a:solidFill>
                              <a:latin typeface="Bookman Old Style" pitchFamily="18" charset="0"/>
                              <a:ea typeface="Cambria Math" panose="02040503050406030204" pitchFamily="18" charset="0"/>
                            </a:rPr>
                            <m:t>30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schemeClr val="tx1"/>
                  </a:solidFill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509" y="1512045"/>
                <a:ext cx="567783" cy="61792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 rot="20700000" flipV="1">
            <a:off x="5294455" y="1997175"/>
            <a:ext cx="412202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7" name="Straight Connector 16"/>
          <p:cNvCxnSpPr/>
          <p:nvPr/>
        </p:nvCxnSpPr>
        <p:spPr>
          <a:xfrm rot="20700000" flipV="1">
            <a:off x="5383711" y="1658958"/>
            <a:ext cx="302281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725089" y="1515177"/>
                <a:ext cx="822661" cy="617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i="0" smtClean="0">
                          <a:solidFill>
                            <a:prstClr val="black"/>
                          </a:solidFill>
                          <a:latin typeface="Bookman Old Style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1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1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089" y="1515177"/>
                <a:ext cx="822661" cy="61792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5553736" y="2005910"/>
            <a:ext cx="514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Bookman Old Style" pitchFamily="18" charset="0"/>
                <a:ea typeface="Cambria Math" panose="02040503050406030204" pitchFamily="18" charset="0"/>
              </a:rPr>
              <a:t>10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16511" y="1352550"/>
            <a:ext cx="514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Bookman Old Style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23" name="Rounded Rectangle 55"/>
          <p:cNvSpPr/>
          <p:nvPr/>
        </p:nvSpPr>
        <p:spPr>
          <a:xfrm>
            <a:off x="3432142" y="2718843"/>
            <a:ext cx="2608970" cy="580150"/>
          </a:xfrm>
          <a:prstGeom prst="wedgeRectCallout">
            <a:avLst>
              <a:gd name="adj1" fmla="val 35155"/>
              <a:gd name="adj2" fmla="val -141084"/>
            </a:avLst>
          </a:prstGeom>
          <a:solidFill>
            <a:srgbClr val="33CCFF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sp>
        <p:nvSpPr>
          <p:cNvPr id="24" name="Rounded Rectangle 55"/>
          <p:cNvSpPr/>
          <p:nvPr/>
        </p:nvSpPr>
        <p:spPr>
          <a:xfrm>
            <a:off x="3432142" y="2719718"/>
            <a:ext cx="2608970" cy="580150"/>
          </a:xfrm>
          <a:prstGeom prst="wedgeRectCallout">
            <a:avLst>
              <a:gd name="adj1" fmla="val -39545"/>
              <a:gd name="adj2" fmla="val -140022"/>
            </a:avLst>
          </a:prstGeom>
          <a:solidFill>
            <a:srgbClr val="33CCFF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1">
              <a:latin typeface="Bookman Old Style" pitchFamily="18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352801" y="2718843"/>
            <a:ext cx="3740932" cy="580151"/>
            <a:chOff x="6673972" y="4171766"/>
            <a:chExt cx="1713180" cy="652047"/>
          </a:xfrm>
          <a:solidFill>
            <a:srgbClr val="33CCFF"/>
          </a:solidFill>
        </p:grpSpPr>
        <p:sp>
          <p:nvSpPr>
            <p:cNvPr id="26" name="Rounded Rectangle 55"/>
            <p:cNvSpPr/>
            <p:nvPr/>
          </p:nvSpPr>
          <p:spPr>
            <a:xfrm>
              <a:off x="6675150" y="4171766"/>
              <a:ext cx="1453158" cy="652047"/>
            </a:xfrm>
            <a:prstGeom prst="wedgeRectCallout">
              <a:avLst>
                <a:gd name="adj1" fmla="val 22150"/>
                <a:gd name="adj2" fmla="val -41181"/>
              </a:avLst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Bookman Old Style" pitchFamily="18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673972" y="4298089"/>
              <a:ext cx="1713180" cy="415102"/>
            </a:xfrm>
            <a:prstGeom prst="wedgeRectCallout">
              <a:avLst>
                <a:gd name="adj1" fmla="val -11184"/>
                <a:gd name="adj2" fmla="val 11411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Bookman Old Style" pitchFamily="18" charset="0"/>
                  <a:ea typeface="Cambria Math" panose="02040503050406030204" pitchFamily="18" charset="0"/>
                </a:rPr>
                <a:t>Both the ratios are equal </a:t>
              </a:r>
            </a:p>
          </p:txBody>
        </p:sp>
      </p:grpSp>
      <p:sp>
        <p:nvSpPr>
          <p:cNvPr id="28" name="Rectangle 27"/>
          <p:cNvSpPr/>
          <p:nvPr/>
        </p:nvSpPr>
        <p:spPr>
          <a:xfrm>
            <a:off x="838200" y="285750"/>
            <a:ext cx="1915510" cy="457200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b="1" kern="0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WEIGHT (Kg.)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38200" y="831552"/>
            <a:ext cx="1915510" cy="457200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b="1" kern="0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AMOUNT (</a:t>
            </a:r>
            <a:r>
              <a:rPr lang="en-US" b="1" kern="0" dirty="0" err="1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b="1" kern="0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.)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214323" y="285750"/>
            <a:ext cx="1705256" cy="4572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b="1" kern="0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214323" y="831552"/>
            <a:ext cx="1705256" cy="4572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b="1" kern="0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076544" y="285750"/>
            <a:ext cx="1705256" cy="4572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b="1" kern="0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076544" y="831552"/>
            <a:ext cx="1705256" cy="457200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b="1" kern="0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44679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/>
      <p:bldP spid="18" grpId="0"/>
      <p:bldP spid="21" grpId="0"/>
      <p:bldP spid="22" grpId="0"/>
      <p:bldP spid="23" grpId="0" animBg="1"/>
      <p:bldP spid="2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grupoplascencia.com/img/background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84" y="-67103"/>
            <a:ext cx="9162369" cy="5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472769" y="662744"/>
            <a:ext cx="8165592" cy="689806"/>
          </a:xfrm>
          <a:prstGeom prst="roundRect">
            <a:avLst/>
          </a:prstGeom>
          <a:solidFill>
            <a:srgbClr val="00FFFF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4" name="Pentagon 3"/>
          <p:cNvSpPr/>
          <p:nvPr/>
        </p:nvSpPr>
        <p:spPr>
          <a:xfrm>
            <a:off x="561503" y="206161"/>
            <a:ext cx="1700816" cy="381000"/>
          </a:xfrm>
          <a:prstGeom prst="homePlate">
            <a:avLst/>
          </a:prstGeom>
          <a:solidFill>
            <a:srgbClr val="00206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EXERCISE 13.2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72769" y="2641776"/>
            <a:ext cx="8165592" cy="2281288"/>
          </a:xfrm>
          <a:prstGeom prst="roundRect">
            <a:avLst>
              <a:gd name="adj" fmla="val 11614"/>
            </a:avLst>
          </a:prstGeom>
          <a:solidFill>
            <a:srgbClr val="CDAFED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7770" y="2641776"/>
            <a:ext cx="695730" cy="346364"/>
          </a:xfrm>
          <a:prstGeom prst="roundRect">
            <a:avLst>
              <a:gd name="adj" fmla="val 50000"/>
            </a:avLst>
          </a:prstGeom>
          <a:solidFill>
            <a:srgbClr val="FF0000">
              <a:alpha val="50196"/>
            </a:srgbClr>
          </a:solidFill>
          <a:ln>
            <a:solidFill>
              <a:srgbClr val="0033CC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80008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Sol :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72769" y="1406525"/>
            <a:ext cx="8165592" cy="1196975"/>
          </a:xfrm>
          <a:prstGeom prst="roundRect">
            <a:avLst/>
          </a:prstGeom>
          <a:solidFill>
            <a:srgbClr val="FF0066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870170" y="1417334"/>
            <a:ext cx="4702418" cy="777978"/>
            <a:chOff x="1007363" y="3117246"/>
            <a:chExt cx="2466241" cy="1148258"/>
          </a:xfrm>
        </p:grpSpPr>
        <p:grpSp>
          <p:nvGrpSpPr>
            <p:cNvPr id="56" name="Group 55"/>
            <p:cNvGrpSpPr/>
            <p:nvPr/>
          </p:nvGrpSpPr>
          <p:grpSpPr>
            <a:xfrm>
              <a:off x="1007363" y="3129824"/>
              <a:ext cx="2466241" cy="1124435"/>
              <a:chOff x="1797481" y="4961701"/>
              <a:chExt cx="1716262" cy="1481803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1797481" y="4973500"/>
                <a:ext cx="1713478" cy="1470004"/>
              </a:xfrm>
              <a:prstGeom prst="rect">
                <a:avLst/>
              </a:prstGeom>
              <a:gradFill flip="none" rotWithShape="1">
                <a:gsLst>
                  <a:gs pos="0">
                    <a:srgbClr val="66FF66">
                      <a:tint val="66000"/>
                      <a:satMod val="160000"/>
                    </a:srgbClr>
                  </a:gs>
                  <a:gs pos="50000">
                    <a:srgbClr val="66FF66">
                      <a:tint val="44500"/>
                      <a:satMod val="160000"/>
                    </a:srgbClr>
                  </a:gs>
                  <a:gs pos="100000">
                    <a:srgbClr val="66FF66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/>
              <a:scene3d>
                <a:camera prst="obliqueTopLeft"/>
                <a:lightRig rig="threePt" dir="t"/>
              </a:scene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itchFamily="18" charset="0"/>
                  <a:ea typeface="+mn-ea"/>
                  <a:cs typeface="+mn-cs"/>
                </a:endParaRPr>
              </a:p>
            </p:txBody>
          </p:sp>
          <p:grpSp>
            <p:nvGrpSpPr>
              <p:cNvPr id="60" name="Group 37"/>
              <p:cNvGrpSpPr/>
              <p:nvPr/>
            </p:nvGrpSpPr>
            <p:grpSpPr>
              <a:xfrm>
                <a:off x="1800261" y="4961701"/>
                <a:ext cx="1713482" cy="1481803"/>
                <a:chOff x="926692" y="1669463"/>
                <a:chExt cx="3042845" cy="871250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926692" y="1676401"/>
                  <a:ext cx="3042845" cy="864312"/>
                </a:xfrm>
                <a:prstGeom prst="rect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1" i="0" u="none" strike="noStrike" kern="0" cap="none" spc="0" normalizeH="0" baseline="0" noProof="0">
                    <a:ln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ookman Old Style" pitchFamily="18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62" name="Straight Connector 61"/>
                <p:cNvCxnSpPr/>
                <p:nvPr/>
              </p:nvCxnSpPr>
              <p:spPr>
                <a:xfrm>
                  <a:off x="928176" y="2026550"/>
                  <a:ext cx="3040603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63" name="Straight Connector 62"/>
                <p:cNvCxnSpPr/>
                <p:nvPr/>
              </p:nvCxnSpPr>
              <p:spPr>
                <a:xfrm rot="5400000">
                  <a:off x="1843315" y="2103044"/>
                  <a:ext cx="867952" cy="79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120" name="Straight Connector 119"/>
                <p:cNvCxnSpPr/>
                <p:nvPr/>
              </p:nvCxnSpPr>
              <p:spPr>
                <a:xfrm rot="5400000">
                  <a:off x="2170636" y="2103042"/>
                  <a:ext cx="867952" cy="79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121" name="Straight Connector 120"/>
                <p:cNvCxnSpPr/>
                <p:nvPr/>
              </p:nvCxnSpPr>
              <p:spPr>
                <a:xfrm rot="5400000">
                  <a:off x="2466961" y="2103044"/>
                  <a:ext cx="867952" cy="79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122" name="Straight Connector 121"/>
                <p:cNvCxnSpPr/>
                <p:nvPr/>
              </p:nvCxnSpPr>
              <p:spPr>
                <a:xfrm rot="5400000">
                  <a:off x="2824228" y="2103044"/>
                  <a:ext cx="867952" cy="79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123" name="Straight Connector 122"/>
                <p:cNvCxnSpPr/>
                <p:nvPr/>
              </p:nvCxnSpPr>
              <p:spPr>
                <a:xfrm rot="5400000">
                  <a:off x="3190134" y="2103044"/>
                  <a:ext cx="867952" cy="79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</p:grpSp>
        </p:grpSp>
        <p:sp>
          <p:nvSpPr>
            <p:cNvPr id="57" name="TextBox 56"/>
            <p:cNvSpPr txBox="1"/>
            <p:nvPr/>
          </p:nvSpPr>
          <p:spPr>
            <a:xfrm>
              <a:off x="1007364" y="3144563"/>
              <a:ext cx="949883" cy="431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Number of spokes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161289" y="3121851"/>
              <a:ext cx="152478" cy="454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4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007363" y="3538682"/>
              <a:ext cx="1141201" cy="726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Angle between</a:t>
              </a:r>
              <a:r>
                <a:rPr kumimoji="0" lang="en-US" sz="1300" b="1" i="0" u="none" strike="noStrike" kern="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 a pair of consecution spokes</a:t>
              </a:r>
              <a:endPara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119014" y="3698357"/>
              <a:ext cx="237028" cy="431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90</a:t>
              </a:r>
              <a:r>
                <a:rPr kumimoji="0" lang="en-US" sz="1300" b="1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º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376292" y="3698357"/>
              <a:ext cx="242037" cy="431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1300" b="1" kern="0" dirty="0">
                  <a:solidFill>
                    <a:prstClr val="black"/>
                  </a:solidFill>
                  <a:latin typeface="Bookman Old Style" pitchFamily="18" charset="0"/>
                </a:rPr>
                <a:t>60</a:t>
              </a:r>
              <a:r>
                <a:rPr lang="en-US" sz="1300" b="1" kern="0" baseline="30000" dirty="0">
                  <a:solidFill>
                    <a:prstClr val="black"/>
                  </a:solidFill>
                  <a:latin typeface="Bookman Old Style" pitchFamily="18" charset="0"/>
                </a:rPr>
                <a:t>º</a:t>
              </a:r>
              <a:endPara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421072" y="3121851"/>
              <a:ext cx="152478" cy="454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6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668415" y="3121852"/>
              <a:ext cx="152478" cy="45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8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935864" y="3117246"/>
              <a:ext cx="239709" cy="458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10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205545" y="3121850"/>
              <a:ext cx="222820" cy="454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12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474596" y="659522"/>
            <a:ext cx="8163765" cy="69398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228600" algn="ctr"/>
              </a:tabLst>
            </a:pP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	 </a:t>
            </a:r>
            <a:r>
              <a:rPr lang="en-US" sz="1400" b="1" dirty="0" err="1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Rehman</a:t>
            </a: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is making a wheel using spokes. He wants to fix equal spokes in such a  </a:t>
            </a:r>
          </a:p>
          <a:p>
            <a:pPr>
              <a:tabLst>
                <a:tab pos="228600" algn="ctr"/>
              </a:tabLst>
            </a:pP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   way that the angles between any pair of consecutive spoke are equal. Help him by </a:t>
            </a:r>
            <a:b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</a:b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   completing the following table.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6481096" y="2283901"/>
            <a:ext cx="1842320" cy="52489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Therefore we will take the product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1733263" y="3089066"/>
            <a:ext cx="6207650" cy="30777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dk1"/>
                </a:solidFill>
                <a:latin typeface="Bookman Old Style" pitchFamily="18" charset="0"/>
                <a:ea typeface="Cambria Math" panose="020405030504060302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1400" dirty="0"/>
              <a:t>If more the numbers of winners, less is the prize money.</a:t>
            </a:r>
          </a:p>
        </p:txBody>
      </p:sp>
      <p:sp>
        <p:nvSpPr>
          <p:cNvPr id="222" name="Rectangle 221"/>
          <p:cNvSpPr/>
          <p:nvPr/>
        </p:nvSpPr>
        <p:spPr>
          <a:xfrm>
            <a:off x="1399777" y="3362668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23" name="Rectangle 222"/>
          <p:cNvSpPr/>
          <p:nvPr/>
        </p:nvSpPr>
        <p:spPr>
          <a:xfrm>
            <a:off x="1788068" y="3339808"/>
            <a:ext cx="3706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anose="02050604050505020204" pitchFamily="18" charset="0"/>
              </a:rPr>
              <a:t>x</a:t>
            </a:r>
            <a:r>
              <a:rPr lang="en-US" sz="1400" b="1" baseline="-25000" dirty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Rectangle 223"/>
              <p:cNvSpPr/>
              <p:nvPr/>
            </p:nvSpPr>
            <p:spPr>
              <a:xfrm>
                <a:off x="1991575" y="3362668"/>
                <a:ext cx="3529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224" name="Rectangle 2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75" y="3362668"/>
                <a:ext cx="352982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" name="Rectangle 224"/>
          <p:cNvSpPr/>
          <p:nvPr/>
        </p:nvSpPr>
        <p:spPr>
          <a:xfrm>
            <a:off x="2227625" y="3339808"/>
            <a:ext cx="3706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anose="02050604050505020204" pitchFamily="18" charset="0"/>
              </a:rPr>
              <a:t>y</a:t>
            </a:r>
            <a:r>
              <a:rPr lang="en-US" sz="1400" b="1" baseline="-25000" dirty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</a:p>
        </p:txBody>
      </p:sp>
      <p:sp>
        <p:nvSpPr>
          <p:cNvPr id="226" name="Rectangle 225"/>
          <p:cNvSpPr/>
          <p:nvPr/>
        </p:nvSpPr>
        <p:spPr>
          <a:xfrm>
            <a:off x="2537913" y="336266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=</a:t>
            </a:r>
          </a:p>
        </p:txBody>
      </p:sp>
      <p:sp>
        <p:nvSpPr>
          <p:cNvPr id="227" name="Rectangle 226"/>
          <p:cNvSpPr/>
          <p:nvPr/>
        </p:nvSpPr>
        <p:spPr>
          <a:xfrm>
            <a:off x="2786713" y="3362668"/>
            <a:ext cx="3064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Rectangle 227"/>
              <p:cNvSpPr/>
              <p:nvPr/>
            </p:nvSpPr>
            <p:spPr>
              <a:xfrm>
                <a:off x="2944050" y="3362668"/>
                <a:ext cx="3529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228" name="Rectangle 2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4050" y="3362668"/>
                <a:ext cx="352982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9" name="Rectangle 228"/>
          <p:cNvSpPr/>
          <p:nvPr/>
        </p:nvSpPr>
        <p:spPr>
          <a:xfrm>
            <a:off x="3159447" y="3362668"/>
            <a:ext cx="4700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kern="0" dirty="0">
                <a:solidFill>
                  <a:prstClr val="black"/>
                </a:solidFill>
                <a:latin typeface="Bookman Old Style" pitchFamily="18" charset="0"/>
              </a:rPr>
              <a:t>90</a:t>
            </a:r>
            <a:r>
              <a:rPr lang="en-US" sz="1400" b="1" kern="0" baseline="30000" dirty="0">
                <a:solidFill>
                  <a:prstClr val="black"/>
                </a:solidFill>
                <a:latin typeface="Bookman Old Style" pitchFamily="18" charset="0"/>
              </a:rPr>
              <a:t>º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30" name="Rectangle 229"/>
          <p:cNvSpPr/>
          <p:nvPr/>
        </p:nvSpPr>
        <p:spPr>
          <a:xfrm>
            <a:off x="1399777" y="4039547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31" name="Rectangle 230"/>
          <p:cNvSpPr/>
          <p:nvPr/>
        </p:nvSpPr>
        <p:spPr>
          <a:xfrm>
            <a:off x="2227625" y="4039548"/>
            <a:ext cx="3706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anose="02050604050505020204" pitchFamily="18" charset="0"/>
              </a:rPr>
              <a:t>y</a:t>
            </a:r>
            <a:r>
              <a:rPr lang="en-US" sz="1400" b="1" baseline="-25000" dirty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32" name="Rectangle 231"/>
          <p:cNvSpPr/>
          <p:nvPr/>
        </p:nvSpPr>
        <p:spPr>
          <a:xfrm>
            <a:off x="2537913" y="403954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=</a:t>
            </a:r>
          </a:p>
        </p:txBody>
      </p:sp>
      <p:sp>
        <p:nvSpPr>
          <p:cNvPr id="233" name="Rectangle 232"/>
          <p:cNvSpPr/>
          <p:nvPr/>
        </p:nvSpPr>
        <p:spPr>
          <a:xfrm>
            <a:off x="2786713" y="3933660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Rectangle 233"/>
              <p:cNvSpPr/>
              <p:nvPr/>
            </p:nvSpPr>
            <p:spPr>
              <a:xfrm>
                <a:off x="2974980" y="3933660"/>
                <a:ext cx="3529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234" name="Rectangle 2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980" y="3933660"/>
                <a:ext cx="352982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5" name="Rectangle 234"/>
          <p:cNvSpPr/>
          <p:nvPr/>
        </p:nvSpPr>
        <p:spPr>
          <a:xfrm>
            <a:off x="3190377" y="3933660"/>
            <a:ext cx="4700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kern="0" dirty="0">
                <a:solidFill>
                  <a:prstClr val="black"/>
                </a:solidFill>
                <a:latin typeface="Bookman Old Style" pitchFamily="18" charset="0"/>
              </a:rPr>
              <a:t>90</a:t>
            </a:r>
            <a:r>
              <a:rPr lang="en-US" sz="1400" b="1" kern="0" baseline="30000" dirty="0">
                <a:solidFill>
                  <a:prstClr val="black"/>
                </a:solidFill>
                <a:latin typeface="Bookman Old Style" pitchFamily="18" charset="0"/>
              </a:rPr>
              <a:t>º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236" name="Straight Connector 235"/>
          <p:cNvCxnSpPr/>
          <p:nvPr/>
        </p:nvCxnSpPr>
        <p:spPr>
          <a:xfrm>
            <a:off x="2871080" y="4193436"/>
            <a:ext cx="66281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Rectangle 236"/>
          <p:cNvSpPr/>
          <p:nvPr/>
        </p:nvSpPr>
        <p:spPr>
          <a:xfrm>
            <a:off x="2981325" y="4144322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15</a:t>
            </a:r>
          </a:p>
        </p:txBody>
      </p:sp>
      <p:sp>
        <p:nvSpPr>
          <p:cNvPr id="238" name="Rectangle 237"/>
          <p:cNvSpPr/>
          <p:nvPr/>
        </p:nvSpPr>
        <p:spPr>
          <a:xfrm>
            <a:off x="2227625" y="4365051"/>
            <a:ext cx="3706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anose="02050604050505020204" pitchFamily="18" charset="0"/>
              </a:rPr>
              <a:t>y</a:t>
            </a:r>
            <a:r>
              <a:rPr lang="en-US" sz="1400" b="1" baseline="-25000" dirty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39" name="Rectangle 238"/>
          <p:cNvSpPr/>
          <p:nvPr/>
        </p:nvSpPr>
        <p:spPr>
          <a:xfrm>
            <a:off x="2537913" y="436505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=</a:t>
            </a:r>
          </a:p>
        </p:txBody>
      </p:sp>
      <p:sp>
        <p:nvSpPr>
          <p:cNvPr id="240" name="Rectangle 239"/>
          <p:cNvSpPr/>
          <p:nvPr/>
        </p:nvSpPr>
        <p:spPr>
          <a:xfrm>
            <a:off x="2767663" y="4388600"/>
            <a:ext cx="4700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24</a:t>
            </a:r>
            <a:r>
              <a:rPr lang="en-US" sz="1400" b="1" kern="0" baseline="30000" dirty="0">
                <a:solidFill>
                  <a:prstClr val="black"/>
                </a:solidFill>
                <a:latin typeface="Bookman Old Style" pitchFamily="18" charset="0"/>
              </a:rPr>
              <a:t>º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1399777" y="4640489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242" name="Rounded Rectangle 241"/>
          <p:cNvSpPr/>
          <p:nvPr/>
        </p:nvSpPr>
        <p:spPr>
          <a:xfrm>
            <a:off x="2269682" y="4698995"/>
            <a:ext cx="918692" cy="221252"/>
          </a:xfrm>
          <a:prstGeom prst="roundRect">
            <a:avLst/>
          </a:prstGeom>
          <a:gradFill flip="none" rotWithShape="1">
            <a:gsLst>
              <a:gs pos="0">
                <a:srgbClr val="00FFFF">
                  <a:tint val="66000"/>
                  <a:satMod val="160000"/>
                </a:srgbClr>
              </a:gs>
              <a:gs pos="29000">
                <a:srgbClr val="00FFFF">
                  <a:tint val="44500"/>
                  <a:satMod val="160000"/>
                </a:srgbClr>
              </a:gs>
              <a:gs pos="100000">
                <a:srgbClr val="00FFFF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>
            <a:solidFill>
              <a:srgbClr val="CC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43" name="Rectangle 242"/>
          <p:cNvSpPr/>
          <p:nvPr/>
        </p:nvSpPr>
        <p:spPr>
          <a:xfrm>
            <a:off x="2235200" y="4640489"/>
            <a:ext cx="10310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srgbClr val="0000FF"/>
                </a:solidFill>
                <a:latin typeface="Bookman Old Style" pitchFamily="18" charset="0"/>
              </a:rPr>
              <a:t>y</a:t>
            </a:r>
            <a:r>
              <a:rPr lang="en-US" sz="1400" b="1" baseline="-25000" dirty="0">
                <a:solidFill>
                  <a:srgbClr val="0000FF"/>
                </a:solidFill>
                <a:latin typeface="Bookman Old Style" pitchFamily="18" charset="0"/>
              </a:rPr>
              <a:t>1</a:t>
            </a:r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</a:rPr>
              <a:t>  =  24º</a:t>
            </a:r>
          </a:p>
        </p:txBody>
      </p:sp>
      <p:sp>
        <p:nvSpPr>
          <p:cNvPr id="253" name="Rectangle 252"/>
          <p:cNvSpPr/>
          <p:nvPr/>
        </p:nvSpPr>
        <p:spPr>
          <a:xfrm>
            <a:off x="1399777" y="4365051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54" name="Rectangle 253"/>
          <p:cNvSpPr/>
          <p:nvPr/>
        </p:nvSpPr>
        <p:spPr>
          <a:xfrm>
            <a:off x="1399777" y="3635443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55" name="Rectangle 254"/>
          <p:cNvSpPr/>
          <p:nvPr/>
        </p:nvSpPr>
        <p:spPr>
          <a:xfrm>
            <a:off x="1721215" y="3635443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15</a:t>
            </a:r>
            <a:endParaRPr lang="en-US" sz="1400" b="1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Rectangle 255"/>
              <p:cNvSpPr/>
              <p:nvPr/>
            </p:nvSpPr>
            <p:spPr>
              <a:xfrm>
                <a:off x="1991575" y="3635443"/>
                <a:ext cx="3529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256" name="Rectangle 2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75" y="3635443"/>
                <a:ext cx="352982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7" name="Rectangle 256"/>
          <p:cNvSpPr/>
          <p:nvPr/>
        </p:nvSpPr>
        <p:spPr>
          <a:xfrm>
            <a:off x="2226022" y="3635443"/>
            <a:ext cx="3738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anose="02050604050505020204" pitchFamily="18" charset="0"/>
              </a:rPr>
              <a:t>y</a:t>
            </a:r>
            <a:r>
              <a:rPr lang="en-US" sz="1400" b="1" baseline="-25000" dirty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</a:p>
        </p:txBody>
      </p:sp>
      <p:sp>
        <p:nvSpPr>
          <p:cNvPr id="258" name="Rectangle 257"/>
          <p:cNvSpPr/>
          <p:nvPr/>
        </p:nvSpPr>
        <p:spPr>
          <a:xfrm>
            <a:off x="2537913" y="363544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=</a:t>
            </a:r>
          </a:p>
        </p:txBody>
      </p:sp>
      <p:sp>
        <p:nvSpPr>
          <p:cNvPr id="259" name="Rectangle 258"/>
          <p:cNvSpPr/>
          <p:nvPr/>
        </p:nvSpPr>
        <p:spPr>
          <a:xfrm>
            <a:off x="2786713" y="3635443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Rectangle 259"/>
              <p:cNvSpPr/>
              <p:nvPr/>
            </p:nvSpPr>
            <p:spPr>
              <a:xfrm>
                <a:off x="2944050" y="3635443"/>
                <a:ext cx="3529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260" name="Rectangle 2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4050" y="3635443"/>
                <a:ext cx="352982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1" name="Rectangle 260"/>
          <p:cNvSpPr/>
          <p:nvPr/>
        </p:nvSpPr>
        <p:spPr>
          <a:xfrm>
            <a:off x="3159447" y="3635443"/>
            <a:ext cx="4700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kern="0" dirty="0">
                <a:solidFill>
                  <a:prstClr val="black"/>
                </a:solidFill>
                <a:latin typeface="Bookman Old Style" pitchFamily="18" charset="0"/>
              </a:rPr>
              <a:t>90</a:t>
            </a:r>
            <a:r>
              <a:rPr lang="en-US" sz="1400" b="1" kern="0" baseline="30000" dirty="0">
                <a:solidFill>
                  <a:prstClr val="black"/>
                </a:solidFill>
                <a:latin typeface="Bookman Old Style" pitchFamily="18" charset="0"/>
              </a:rPr>
              <a:t>º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44" name="Curved Up Arrow 243"/>
          <p:cNvSpPr/>
          <p:nvPr/>
        </p:nvSpPr>
        <p:spPr>
          <a:xfrm>
            <a:off x="1953475" y="3887892"/>
            <a:ext cx="1262269" cy="143330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5076930" y="1822088"/>
            <a:ext cx="478050" cy="267062"/>
          </a:xfrm>
          <a:prstGeom prst="rect">
            <a:avLst/>
          </a:prstGeom>
          <a:solidFill>
            <a:srgbClr val="990099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3175">
                  <a:solidFill>
                    <a:schemeClr val="bg1"/>
                  </a:solidFill>
                </a:ln>
                <a:solidFill>
                  <a:srgbClr val="FFFF00"/>
                </a:solidFill>
                <a:effectLst>
                  <a:glow rad="88900">
                    <a:srgbClr val="000000"/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Bookman Old Style" pitchFamily="18" charset="0"/>
              </a:rPr>
              <a:t>30º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715896" y="1452565"/>
            <a:ext cx="2488304" cy="786384"/>
            <a:chOff x="5631081" y="1492250"/>
            <a:chExt cx="2488304" cy="786384"/>
          </a:xfrm>
        </p:grpSpPr>
        <p:grpSp>
          <p:nvGrpSpPr>
            <p:cNvPr id="141" name="Group 140"/>
            <p:cNvGrpSpPr/>
            <p:nvPr/>
          </p:nvGrpSpPr>
          <p:grpSpPr>
            <a:xfrm>
              <a:off x="5631081" y="1492250"/>
              <a:ext cx="785133" cy="786384"/>
              <a:chOff x="1908926" y="1912121"/>
              <a:chExt cx="785133" cy="786384"/>
            </a:xfrm>
          </p:grpSpPr>
          <p:sp>
            <p:nvSpPr>
              <p:cNvPr id="142" name="Oval 141"/>
              <p:cNvSpPr/>
              <p:nvPr/>
            </p:nvSpPr>
            <p:spPr>
              <a:xfrm>
                <a:off x="1908926" y="1912121"/>
                <a:ext cx="785133" cy="78638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1948411" y="1952625"/>
                <a:ext cx="706162" cy="70616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4" name="Group 143"/>
              <p:cNvGrpSpPr/>
              <p:nvPr/>
            </p:nvGrpSpPr>
            <p:grpSpPr>
              <a:xfrm>
                <a:off x="2267499" y="2271713"/>
                <a:ext cx="67986" cy="67986"/>
                <a:chOff x="5565183" y="-786087"/>
                <a:chExt cx="67986" cy="67986"/>
              </a:xfrm>
            </p:grpSpPr>
            <p:sp>
              <p:nvSpPr>
                <p:cNvPr id="156" name="Oval 155"/>
                <p:cNvSpPr/>
                <p:nvPr/>
              </p:nvSpPr>
              <p:spPr>
                <a:xfrm>
                  <a:off x="5565183" y="-786087"/>
                  <a:ext cx="67986" cy="67986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>
                  <a:off x="5585460" y="-765810"/>
                  <a:ext cx="27432" cy="2743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6" name="Group 145"/>
              <p:cNvGrpSpPr/>
              <p:nvPr/>
            </p:nvGrpSpPr>
            <p:grpSpPr>
              <a:xfrm rot="1957452">
                <a:off x="2312980" y="2394108"/>
                <a:ext cx="327051" cy="27130"/>
                <a:chOff x="2335485" y="2296248"/>
                <a:chExt cx="327051" cy="27130"/>
              </a:xfrm>
            </p:grpSpPr>
            <p:sp>
              <p:nvSpPr>
                <p:cNvPr id="154" name="Rectangle 153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Rectangle 154"/>
                <p:cNvSpPr/>
                <p:nvPr/>
              </p:nvSpPr>
              <p:spPr>
                <a:xfrm>
                  <a:off x="2635797" y="2299275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7" name="Group 146"/>
              <p:cNvGrpSpPr/>
              <p:nvPr/>
            </p:nvGrpSpPr>
            <p:grpSpPr>
              <a:xfrm rot="16200000">
                <a:off x="2136406" y="2093245"/>
                <a:ext cx="329808" cy="27130"/>
                <a:chOff x="2335486" y="2296249"/>
                <a:chExt cx="329808" cy="27130"/>
              </a:xfrm>
            </p:grpSpPr>
            <p:sp>
              <p:nvSpPr>
                <p:cNvPr id="152" name="Rectangle 151"/>
                <p:cNvSpPr/>
                <p:nvPr/>
              </p:nvSpPr>
              <p:spPr>
                <a:xfrm>
                  <a:off x="2335486" y="2296249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Rectangle 152"/>
                <p:cNvSpPr/>
                <p:nvPr/>
              </p:nvSpPr>
              <p:spPr>
                <a:xfrm>
                  <a:off x="2638555" y="2300670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8" name="Group 147"/>
              <p:cNvGrpSpPr/>
              <p:nvPr/>
            </p:nvGrpSpPr>
            <p:grpSpPr>
              <a:xfrm rot="19642548" flipH="1">
                <a:off x="1965787" y="2396488"/>
                <a:ext cx="327051" cy="27130"/>
                <a:chOff x="2335485" y="2296248"/>
                <a:chExt cx="327051" cy="27130"/>
              </a:xfrm>
            </p:grpSpPr>
            <p:sp>
              <p:nvSpPr>
                <p:cNvPr id="149" name="Rectangle 148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Rectangle 150"/>
                <p:cNvSpPr/>
                <p:nvPr/>
              </p:nvSpPr>
              <p:spPr>
                <a:xfrm>
                  <a:off x="2635797" y="2299274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58" name="Group 157"/>
            <p:cNvGrpSpPr/>
            <p:nvPr/>
          </p:nvGrpSpPr>
          <p:grpSpPr>
            <a:xfrm>
              <a:off x="6482666" y="1492250"/>
              <a:ext cx="785133" cy="786384"/>
              <a:chOff x="3313315" y="1912121"/>
              <a:chExt cx="785133" cy="786384"/>
            </a:xfrm>
          </p:grpSpPr>
          <p:sp>
            <p:nvSpPr>
              <p:cNvPr id="159" name="Oval 158"/>
              <p:cNvSpPr/>
              <p:nvPr/>
            </p:nvSpPr>
            <p:spPr>
              <a:xfrm>
                <a:off x="3313315" y="1912121"/>
                <a:ext cx="785133" cy="78638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3352800" y="1952625"/>
                <a:ext cx="706162" cy="70616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1" name="Group 160"/>
              <p:cNvGrpSpPr/>
              <p:nvPr/>
            </p:nvGrpSpPr>
            <p:grpSpPr>
              <a:xfrm>
                <a:off x="3671888" y="2271713"/>
                <a:ext cx="67986" cy="67986"/>
                <a:chOff x="5565183" y="-786087"/>
                <a:chExt cx="67986" cy="67986"/>
              </a:xfrm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5565183" y="-786087"/>
                  <a:ext cx="67986" cy="67986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Oval 205"/>
                <p:cNvSpPr/>
                <p:nvPr/>
              </p:nvSpPr>
              <p:spPr>
                <a:xfrm>
                  <a:off x="5585460" y="-765810"/>
                  <a:ext cx="27432" cy="2743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2" name="Group 161"/>
              <p:cNvGrpSpPr/>
              <p:nvPr/>
            </p:nvGrpSpPr>
            <p:grpSpPr>
              <a:xfrm rot="1957452">
                <a:off x="3717369" y="2394108"/>
                <a:ext cx="327051" cy="27130"/>
                <a:chOff x="2335485" y="2296248"/>
                <a:chExt cx="327051" cy="27130"/>
              </a:xfrm>
            </p:grpSpPr>
            <p:sp>
              <p:nvSpPr>
                <p:cNvPr id="203" name="Rectangle 202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2635797" y="2299275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8" name="Group 177"/>
              <p:cNvGrpSpPr/>
              <p:nvPr/>
            </p:nvGrpSpPr>
            <p:grpSpPr>
              <a:xfrm rot="16200000">
                <a:off x="3540793" y="2093245"/>
                <a:ext cx="329808" cy="27130"/>
                <a:chOff x="2335485" y="2296248"/>
                <a:chExt cx="329808" cy="27130"/>
              </a:xfrm>
            </p:grpSpPr>
            <p:sp>
              <p:nvSpPr>
                <p:cNvPr id="199" name="Rectangle 198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Rectangle 201"/>
                <p:cNvSpPr/>
                <p:nvPr/>
              </p:nvSpPr>
              <p:spPr>
                <a:xfrm>
                  <a:off x="2638554" y="2300561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9" name="Group 178"/>
              <p:cNvGrpSpPr/>
              <p:nvPr/>
            </p:nvGrpSpPr>
            <p:grpSpPr>
              <a:xfrm rot="19642548" flipH="1">
                <a:off x="3370176" y="2396488"/>
                <a:ext cx="327051" cy="27130"/>
                <a:chOff x="2335485" y="2296248"/>
                <a:chExt cx="327051" cy="27130"/>
              </a:xfrm>
            </p:grpSpPr>
            <p:sp>
              <p:nvSpPr>
                <p:cNvPr id="197" name="Rectangle 196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635797" y="2299274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0" name="Group 179"/>
              <p:cNvGrpSpPr/>
              <p:nvPr/>
            </p:nvGrpSpPr>
            <p:grpSpPr>
              <a:xfrm rot="5400000" flipV="1">
                <a:off x="3540793" y="2493294"/>
                <a:ext cx="329808" cy="27130"/>
                <a:chOff x="2335485" y="2296248"/>
                <a:chExt cx="329808" cy="27130"/>
              </a:xfrm>
            </p:grpSpPr>
            <p:sp>
              <p:nvSpPr>
                <p:cNvPr id="195" name="Rectangle 194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2638554" y="2300561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1" name="Group 180"/>
              <p:cNvGrpSpPr/>
              <p:nvPr/>
            </p:nvGrpSpPr>
            <p:grpSpPr>
              <a:xfrm rot="19642548" flipV="1">
                <a:off x="3712507" y="2188753"/>
                <a:ext cx="328335" cy="27130"/>
                <a:chOff x="2335485" y="2296248"/>
                <a:chExt cx="328335" cy="27130"/>
              </a:xfrm>
            </p:grpSpPr>
            <p:sp>
              <p:nvSpPr>
                <p:cNvPr id="185" name="Rectangle 184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Rectangle 185"/>
                <p:cNvSpPr/>
                <p:nvPr/>
              </p:nvSpPr>
              <p:spPr>
                <a:xfrm>
                  <a:off x="2637081" y="2301280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2" name="Group 181"/>
              <p:cNvGrpSpPr/>
              <p:nvPr/>
            </p:nvGrpSpPr>
            <p:grpSpPr>
              <a:xfrm rot="1957452" flipH="1" flipV="1">
                <a:off x="3374291" y="2183450"/>
                <a:ext cx="330339" cy="27130"/>
                <a:chOff x="2335485" y="2296248"/>
                <a:chExt cx="330339" cy="27130"/>
              </a:xfrm>
            </p:grpSpPr>
            <p:sp>
              <p:nvSpPr>
                <p:cNvPr id="183" name="Rectangle 182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Rectangle 183"/>
                <p:cNvSpPr/>
                <p:nvPr/>
              </p:nvSpPr>
              <p:spPr>
                <a:xfrm>
                  <a:off x="2639085" y="2299995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7" name="Group 206"/>
            <p:cNvGrpSpPr/>
            <p:nvPr/>
          </p:nvGrpSpPr>
          <p:grpSpPr>
            <a:xfrm>
              <a:off x="7334252" y="1492250"/>
              <a:ext cx="785133" cy="786384"/>
              <a:chOff x="4800600" y="1912121"/>
              <a:chExt cx="785133" cy="786384"/>
            </a:xfrm>
          </p:grpSpPr>
          <p:sp>
            <p:nvSpPr>
              <p:cNvPr id="208" name="Oval 207"/>
              <p:cNvSpPr/>
              <p:nvPr/>
            </p:nvSpPr>
            <p:spPr>
              <a:xfrm>
                <a:off x="4800600" y="1912121"/>
                <a:ext cx="785133" cy="78638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4840085" y="1952625"/>
                <a:ext cx="706162" cy="70616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0" name="Group 209"/>
              <p:cNvGrpSpPr/>
              <p:nvPr/>
            </p:nvGrpSpPr>
            <p:grpSpPr>
              <a:xfrm>
                <a:off x="5159173" y="2271713"/>
                <a:ext cx="67986" cy="67986"/>
                <a:chOff x="5565183" y="-786087"/>
                <a:chExt cx="67986" cy="67986"/>
              </a:xfrm>
            </p:grpSpPr>
            <p:sp>
              <p:nvSpPr>
                <p:cNvPr id="272" name="Oval 271"/>
                <p:cNvSpPr/>
                <p:nvPr/>
              </p:nvSpPr>
              <p:spPr>
                <a:xfrm>
                  <a:off x="5565183" y="-786087"/>
                  <a:ext cx="67986" cy="67986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Oval 272"/>
                <p:cNvSpPr/>
                <p:nvPr/>
              </p:nvSpPr>
              <p:spPr>
                <a:xfrm>
                  <a:off x="5585460" y="-765810"/>
                  <a:ext cx="27432" cy="2743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1" name="Group 210"/>
              <p:cNvGrpSpPr/>
              <p:nvPr/>
            </p:nvGrpSpPr>
            <p:grpSpPr>
              <a:xfrm rot="16200000">
                <a:off x="5028078" y="2093245"/>
                <a:ext cx="329808" cy="27130"/>
                <a:chOff x="2335485" y="2296248"/>
                <a:chExt cx="329808" cy="27130"/>
              </a:xfrm>
            </p:grpSpPr>
            <p:sp>
              <p:nvSpPr>
                <p:cNvPr id="270" name="Rectangle 269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2638554" y="2300561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2" name="Group 211"/>
              <p:cNvGrpSpPr/>
              <p:nvPr/>
            </p:nvGrpSpPr>
            <p:grpSpPr>
              <a:xfrm rot="5400000" flipV="1">
                <a:off x="5028078" y="2493294"/>
                <a:ext cx="329808" cy="27130"/>
                <a:chOff x="2335485" y="2296248"/>
                <a:chExt cx="329808" cy="27130"/>
              </a:xfrm>
            </p:grpSpPr>
            <p:sp>
              <p:nvSpPr>
                <p:cNvPr id="268" name="Rectangle 267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2638554" y="2300561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3" name="Group 212"/>
              <p:cNvGrpSpPr/>
              <p:nvPr/>
            </p:nvGrpSpPr>
            <p:grpSpPr>
              <a:xfrm rot="18974789" flipV="1">
                <a:off x="5171220" y="2153038"/>
                <a:ext cx="328335" cy="27130"/>
                <a:chOff x="2335485" y="2296248"/>
                <a:chExt cx="328335" cy="27130"/>
              </a:xfrm>
            </p:grpSpPr>
            <p:sp>
              <p:nvSpPr>
                <p:cNvPr id="266" name="Rectangle 265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2637081" y="2301280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4" name="Group 213"/>
              <p:cNvGrpSpPr/>
              <p:nvPr/>
            </p:nvGrpSpPr>
            <p:grpSpPr>
              <a:xfrm>
                <a:off x="5228887" y="2288685"/>
                <a:ext cx="329808" cy="27130"/>
                <a:chOff x="2335485" y="2296248"/>
                <a:chExt cx="329808" cy="27130"/>
              </a:xfrm>
            </p:grpSpPr>
            <p:sp>
              <p:nvSpPr>
                <p:cNvPr id="264" name="Rectangle 263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2638554" y="2300561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5" name="Group 214"/>
              <p:cNvGrpSpPr/>
              <p:nvPr/>
            </p:nvGrpSpPr>
            <p:grpSpPr>
              <a:xfrm rot="2625211" flipH="1" flipV="1">
                <a:off x="4887088" y="2153039"/>
                <a:ext cx="328335" cy="27130"/>
                <a:chOff x="2335485" y="2296248"/>
                <a:chExt cx="328335" cy="27130"/>
              </a:xfrm>
            </p:grpSpPr>
            <p:sp>
              <p:nvSpPr>
                <p:cNvPr id="262" name="Rectangle 261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2637081" y="2301280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6" name="Group 215"/>
              <p:cNvGrpSpPr/>
              <p:nvPr/>
            </p:nvGrpSpPr>
            <p:grpSpPr>
              <a:xfrm flipH="1">
                <a:off x="4830680" y="2288686"/>
                <a:ext cx="329808" cy="27130"/>
                <a:chOff x="2335485" y="2296248"/>
                <a:chExt cx="329808" cy="27130"/>
              </a:xfrm>
            </p:grpSpPr>
            <p:sp>
              <p:nvSpPr>
                <p:cNvPr id="251" name="Rectangle 250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2638554" y="2300561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7" name="Group 216"/>
              <p:cNvGrpSpPr/>
              <p:nvPr/>
            </p:nvGrpSpPr>
            <p:grpSpPr>
              <a:xfrm rot="2625211">
                <a:off x="5171220" y="2432786"/>
                <a:ext cx="328335" cy="27130"/>
                <a:chOff x="2335485" y="2296248"/>
                <a:chExt cx="328335" cy="27130"/>
              </a:xfrm>
            </p:grpSpPr>
            <p:sp>
              <p:nvSpPr>
                <p:cNvPr id="249" name="Rectangle 248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2637081" y="2301280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8" name="Group 217"/>
              <p:cNvGrpSpPr/>
              <p:nvPr/>
            </p:nvGrpSpPr>
            <p:grpSpPr>
              <a:xfrm rot="18974789" flipH="1">
                <a:off x="4887088" y="2432787"/>
                <a:ext cx="328335" cy="27130"/>
                <a:chOff x="2335485" y="2296248"/>
                <a:chExt cx="328335" cy="27130"/>
              </a:xfrm>
            </p:grpSpPr>
            <p:sp>
              <p:nvSpPr>
                <p:cNvPr id="219" name="Rectangle 218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637081" y="2301280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87" name="Rounded Rectangle 186"/>
          <p:cNvSpPr/>
          <p:nvPr/>
        </p:nvSpPr>
        <p:spPr>
          <a:xfrm>
            <a:off x="6402841" y="2423218"/>
            <a:ext cx="1364505" cy="264141"/>
          </a:xfrm>
          <a:prstGeom prst="roundRect">
            <a:avLst/>
          </a:prstGeom>
          <a:solidFill>
            <a:srgbClr val="66FFFF"/>
          </a:solidFill>
          <a:ln w="19050">
            <a:solidFill>
              <a:srgbClr val="FF006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/>
              <p:cNvSpPr txBox="1"/>
              <p:nvPr/>
            </p:nvSpPr>
            <p:spPr>
              <a:xfrm>
                <a:off x="6564515" y="2381250"/>
                <a:ext cx="3529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=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88" name="TextBox 1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515" y="2381250"/>
                <a:ext cx="352982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/>
              <p:cNvSpPr txBox="1"/>
              <p:nvPr/>
            </p:nvSpPr>
            <p:spPr>
              <a:xfrm>
                <a:off x="6949744" y="2343150"/>
                <a:ext cx="2968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89" name="TextBox 1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744" y="2343150"/>
                <a:ext cx="296876" cy="33855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/>
              <p:cNvSpPr txBox="1"/>
              <p:nvPr/>
            </p:nvSpPr>
            <p:spPr>
              <a:xfrm>
                <a:off x="7055470" y="2357435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1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sz="1400" b="1" i="0" baseline="-25000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1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90" name="TextBox 1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470" y="2357435"/>
                <a:ext cx="431528" cy="307777"/>
              </a:xfrm>
              <a:prstGeom prst="rect">
                <a:avLst/>
              </a:prstGeom>
              <a:blipFill rotWithShape="1"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/>
              <p:cNvSpPr txBox="1"/>
              <p:nvPr/>
            </p:nvSpPr>
            <p:spPr>
              <a:xfrm>
                <a:off x="7288415" y="2386013"/>
                <a:ext cx="3529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=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91" name="TextBox 1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415" y="2386013"/>
                <a:ext cx="352982" cy="30777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TextBox 191"/>
              <p:cNvSpPr txBox="1"/>
              <p:nvPr/>
            </p:nvSpPr>
            <p:spPr>
              <a:xfrm>
                <a:off x="6331570" y="2376487"/>
                <a:ext cx="4347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1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1400" b="1" i="0" baseline="-25000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1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92" name="TextBox 1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570" y="2376487"/>
                <a:ext cx="434734" cy="30777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3" name="TextBox 192"/>
          <p:cNvSpPr txBox="1"/>
          <p:nvPr/>
        </p:nvSpPr>
        <p:spPr>
          <a:xfrm>
            <a:off x="6750973" y="2386013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15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/>
              <p:cNvSpPr txBox="1"/>
              <p:nvPr/>
            </p:nvSpPr>
            <p:spPr>
              <a:xfrm>
                <a:off x="7474873" y="2386013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?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94" name="TextBox 1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4873" y="2386013"/>
                <a:ext cx="364202" cy="30777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2" name="Rectangle 281"/>
          <p:cNvSpPr/>
          <p:nvPr/>
        </p:nvSpPr>
        <p:spPr>
          <a:xfrm>
            <a:off x="1362363" y="2637353"/>
            <a:ext cx="52446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indent="-400050">
              <a:buAutoNum type="romanLcParenBoth"/>
              <a:tabLst>
                <a:tab pos="228600" algn="l"/>
                <a:tab pos="342900" algn="l"/>
              </a:tabLst>
            </a:pPr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Calculate the angle between a pair of consecutive </a:t>
            </a:r>
          </a:p>
          <a:p>
            <a:pPr>
              <a:tabLst>
                <a:tab pos="228600" algn="l"/>
                <a:tab pos="342900" algn="l"/>
              </a:tabLst>
            </a:pPr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       spokes on a wheel with 15 spokes.</a:t>
            </a:r>
          </a:p>
        </p:txBody>
      </p:sp>
      <p:sp>
        <p:nvSpPr>
          <p:cNvPr id="175" name="Rectangle 174"/>
          <p:cNvSpPr/>
          <p:nvPr/>
        </p:nvSpPr>
        <p:spPr>
          <a:xfrm>
            <a:off x="3956580" y="1822088"/>
            <a:ext cx="478050" cy="267062"/>
          </a:xfrm>
          <a:prstGeom prst="rect">
            <a:avLst/>
          </a:prstGeom>
          <a:solidFill>
            <a:srgbClr val="990099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3175">
                  <a:solidFill>
                    <a:schemeClr val="bg1"/>
                  </a:solidFill>
                </a:ln>
                <a:solidFill>
                  <a:srgbClr val="FFFF00"/>
                </a:solidFill>
                <a:effectLst>
                  <a:glow rad="88900">
                    <a:srgbClr val="000000"/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Bookman Old Style" pitchFamily="18" charset="0"/>
              </a:rPr>
              <a:t>45º</a:t>
            </a:r>
          </a:p>
        </p:txBody>
      </p:sp>
      <p:sp>
        <p:nvSpPr>
          <p:cNvPr id="163" name="Rectangle 162"/>
          <p:cNvSpPr/>
          <p:nvPr/>
        </p:nvSpPr>
        <p:spPr>
          <a:xfrm>
            <a:off x="4528290" y="1822088"/>
            <a:ext cx="478050" cy="267062"/>
          </a:xfrm>
          <a:prstGeom prst="rect">
            <a:avLst/>
          </a:prstGeom>
          <a:solidFill>
            <a:srgbClr val="990099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3175">
                  <a:solidFill>
                    <a:schemeClr val="bg1"/>
                  </a:solidFill>
                </a:ln>
                <a:solidFill>
                  <a:srgbClr val="FFFF00"/>
                </a:solidFill>
                <a:effectLst>
                  <a:glow rad="88900">
                    <a:srgbClr val="000000"/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Bookman Old Style" pitchFamily="18" charset="0"/>
              </a:rPr>
              <a:t>36º</a:t>
            </a:r>
          </a:p>
        </p:txBody>
      </p:sp>
      <p:cxnSp>
        <p:nvCxnSpPr>
          <p:cNvPr id="164" name="Straight Connector 163"/>
          <p:cNvCxnSpPr/>
          <p:nvPr/>
        </p:nvCxnSpPr>
        <p:spPr>
          <a:xfrm flipH="1">
            <a:off x="3297698" y="4040496"/>
            <a:ext cx="219737" cy="9455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tangle 164"/>
          <p:cNvSpPr/>
          <p:nvPr/>
        </p:nvSpPr>
        <p:spPr>
          <a:xfrm>
            <a:off x="3517435" y="3887892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6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166" name="Straight Connector 165"/>
          <p:cNvCxnSpPr/>
          <p:nvPr/>
        </p:nvCxnSpPr>
        <p:spPr>
          <a:xfrm flipH="1">
            <a:off x="3088982" y="4244586"/>
            <a:ext cx="198967" cy="10671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/>
          <p:cNvSpPr/>
          <p:nvPr/>
        </p:nvSpPr>
        <p:spPr>
          <a:xfrm>
            <a:off x="3272010" y="4222870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72" name="Rounded Rectangle 171"/>
          <p:cNvSpPr/>
          <p:nvPr/>
        </p:nvSpPr>
        <p:spPr>
          <a:xfrm>
            <a:off x="3082048" y="2356485"/>
            <a:ext cx="973990" cy="320040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4" name="TextBox 273"/>
          <p:cNvSpPr txBox="1"/>
          <p:nvPr/>
        </p:nvSpPr>
        <p:spPr>
          <a:xfrm>
            <a:off x="603469" y="2153388"/>
            <a:ext cx="4969119" cy="497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marR="0" lvl="0" indent="-4000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romanLcParenBoth" startAt="2"/>
              <a:tabLst/>
              <a:defRPr/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Calculate the angle between</a:t>
            </a:r>
            <a:r>
              <a:rPr kumimoji="0" lang="en-US" sz="1300" b="1" i="0" u="none" strike="noStrike" kern="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 a pair of consecutive 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300" b="1" kern="0" dirty="0">
                <a:solidFill>
                  <a:srgbClr val="0000FF"/>
                </a:solidFill>
                <a:latin typeface="Bookman Old Style" pitchFamily="18" charset="0"/>
              </a:rPr>
              <a:t>       </a:t>
            </a:r>
            <a:r>
              <a:rPr kumimoji="0" lang="en-US" sz="1300" b="1" i="0" u="none" strike="noStrike" kern="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spokes </a:t>
            </a:r>
            <a:r>
              <a:rPr lang="en-US" sz="1300" b="1" kern="0" dirty="0">
                <a:solidFill>
                  <a:srgbClr val="0000FF"/>
                </a:solidFill>
                <a:latin typeface="Bookman Old Style" pitchFamily="18" charset="0"/>
              </a:rPr>
              <a:t>on a wheel with 15 spokes.</a:t>
            </a:r>
            <a:endParaRPr kumimoji="0" lang="en-US" sz="13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25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500"/>
                            </p:stCondLst>
                            <p:childTnLst>
                              <p:par>
                                <p:cTn id="19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500"/>
                            </p:stCondLst>
                            <p:childTnLst>
                              <p:par>
                                <p:cTn id="2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500"/>
                            </p:stCondLst>
                            <p:childTnLst>
                              <p:par>
                                <p:cTn id="2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500"/>
                            </p:stCondLst>
                            <p:childTnLst>
                              <p:par>
                                <p:cTn id="2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1" grpId="1" animBg="1"/>
      <p:bldP spid="177" grpId="0" animBg="1"/>
      <p:bldP spid="222" grpId="0"/>
      <p:bldP spid="223" grpId="0"/>
      <p:bldP spid="224" grpId="0"/>
      <p:bldP spid="225" grpId="0"/>
      <p:bldP spid="226" grpId="0"/>
      <p:bldP spid="227" grpId="0"/>
      <p:bldP spid="228" grpId="0"/>
      <p:bldP spid="229" grpId="0"/>
      <p:bldP spid="230" grpId="0"/>
      <p:bldP spid="231" grpId="0"/>
      <p:bldP spid="232" grpId="0"/>
      <p:bldP spid="233" grpId="0"/>
      <p:bldP spid="234" grpId="0"/>
      <p:bldP spid="235" grpId="0"/>
      <p:bldP spid="237" grpId="0"/>
      <p:bldP spid="238" grpId="0"/>
      <p:bldP spid="239" grpId="0"/>
      <p:bldP spid="240" grpId="0"/>
      <p:bldP spid="241" grpId="0"/>
      <p:bldP spid="242" grpId="0" animBg="1"/>
      <p:bldP spid="243" grpId="0"/>
      <p:bldP spid="253" grpId="0"/>
      <p:bldP spid="254" grpId="0"/>
      <p:bldP spid="255" grpId="0"/>
      <p:bldP spid="256" grpId="0"/>
      <p:bldP spid="257" grpId="0"/>
      <p:bldP spid="258" grpId="0"/>
      <p:bldP spid="259" grpId="0"/>
      <p:bldP spid="260" grpId="0"/>
      <p:bldP spid="261" grpId="0"/>
      <p:bldP spid="244" grpId="0" animBg="1"/>
      <p:bldP spid="244" grpId="1" animBg="1"/>
      <p:bldP spid="187" grpId="0" animBg="1"/>
      <p:bldP spid="188" grpId="0"/>
      <p:bldP spid="189" grpId="0"/>
      <p:bldP spid="190" grpId="0"/>
      <p:bldP spid="191" grpId="0"/>
      <p:bldP spid="192" grpId="0"/>
      <p:bldP spid="193" grpId="0"/>
      <p:bldP spid="194" grpId="0"/>
      <p:bldP spid="282" grpId="0"/>
      <p:bldP spid="165" grpId="0"/>
      <p:bldP spid="167" grpId="0"/>
      <p:bldP spid="172" grpId="0" animBg="1"/>
      <p:bldP spid="172" grpId="1" animBg="1"/>
      <p:bldP spid="27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grupoplascencia.com/img/background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84" y="-67103"/>
            <a:ext cx="9162369" cy="5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472769" y="662744"/>
            <a:ext cx="8165592" cy="689806"/>
          </a:xfrm>
          <a:prstGeom prst="roundRect">
            <a:avLst/>
          </a:prstGeom>
          <a:solidFill>
            <a:srgbClr val="00FFFF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4" name="Pentagon 3"/>
          <p:cNvSpPr/>
          <p:nvPr/>
        </p:nvSpPr>
        <p:spPr>
          <a:xfrm>
            <a:off x="561503" y="206161"/>
            <a:ext cx="1700816" cy="381000"/>
          </a:xfrm>
          <a:prstGeom prst="homePlate">
            <a:avLst/>
          </a:prstGeom>
          <a:solidFill>
            <a:srgbClr val="00206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EXERCISE 13.2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72769" y="2641776"/>
            <a:ext cx="8165592" cy="2281288"/>
          </a:xfrm>
          <a:prstGeom prst="roundRect">
            <a:avLst>
              <a:gd name="adj" fmla="val 11614"/>
            </a:avLst>
          </a:prstGeom>
          <a:solidFill>
            <a:srgbClr val="CDAFED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7770" y="2641776"/>
            <a:ext cx="695730" cy="346364"/>
          </a:xfrm>
          <a:prstGeom prst="roundRect">
            <a:avLst>
              <a:gd name="adj" fmla="val 50000"/>
            </a:avLst>
          </a:prstGeom>
          <a:solidFill>
            <a:srgbClr val="FF0000">
              <a:alpha val="50196"/>
            </a:srgbClr>
          </a:solidFill>
          <a:ln>
            <a:solidFill>
              <a:srgbClr val="0033CC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80008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Sol :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72769" y="1406525"/>
            <a:ext cx="8165592" cy="1196975"/>
          </a:xfrm>
          <a:prstGeom prst="roundRect">
            <a:avLst/>
          </a:prstGeom>
          <a:solidFill>
            <a:srgbClr val="FF0066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870170" y="1417334"/>
            <a:ext cx="4702418" cy="777978"/>
            <a:chOff x="1007363" y="3117246"/>
            <a:chExt cx="2466241" cy="1148258"/>
          </a:xfrm>
        </p:grpSpPr>
        <p:grpSp>
          <p:nvGrpSpPr>
            <p:cNvPr id="56" name="Group 55"/>
            <p:cNvGrpSpPr/>
            <p:nvPr/>
          </p:nvGrpSpPr>
          <p:grpSpPr>
            <a:xfrm>
              <a:off x="1007363" y="3129824"/>
              <a:ext cx="2466241" cy="1124435"/>
              <a:chOff x="1797481" y="4961701"/>
              <a:chExt cx="1716262" cy="1481803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1797481" y="4973500"/>
                <a:ext cx="1713478" cy="1470004"/>
              </a:xfrm>
              <a:prstGeom prst="rect">
                <a:avLst/>
              </a:prstGeom>
              <a:gradFill flip="none" rotWithShape="1">
                <a:gsLst>
                  <a:gs pos="0">
                    <a:srgbClr val="66FF66">
                      <a:tint val="66000"/>
                      <a:satMod val="160000"/>
                    </a:srgbClr>
                  </a:gs>
                  <a:gs pos="50000">
                    <a:srgbClr val="66FF66">
                      <a:tint val="44500"/>
                      <a:satMod val="160000"/>
                    </a:srgbClr>
                  </a:gs>
                  <a:gs pos="100000">
                    <a:srgbClr val="66FF66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/>
              <a:scene3d>
                <a:camera prst="obliqueTopLeft"/>
                <a:lightRig rig="threePt" dir="t"/>
              </a:scene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itchFamily="18" charset="0"/>
                  <a:ea typeface="+mn-ea"/>
                  <a:cs typeface="+mn-cs"/>
                </a:endParaRPr>
              </a:p>
            </p:txBody>
          </p:sp>
          <p:grpSp>
            <p:nvGrpSpPr>
              <p:cNvPr id="60" name="Group 37"/>
              <p:cNvGrpSpPr/>
              <p:nvPr/>
            </p:nvGrpSpPr>
            <p:grpSpPr>
              <a:xfrm>
                <a:off x="1800261" y="4961701"/>
                <a:ext cx="1713482" cy="1481803"/>
                <a:chOff x="926692" y="1669463"/>
                <a:chExt cx="3042845" cy="871250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926692" y="1676401"/>
                  <a:ext cx="3042845" cy="864312"/>
                </a:xfrm>
                <a:prstGeom prst="rect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1" i="0" u="none" strike="noStrike" kern="0" cap="none" spc="0" normalizeH="0" baseline="0" noProof="0">
                    <a:ln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ookman Old Style" pitchFamily="18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62" name="Straight Connector 61"/>
                <p:cNvCxnSpPr/>
                <p:nvPr/>
              </p:nvCxnSpPr>
              <p:spPr>
                <a:xfrm>
                  <a:off x="928176" y="2026550"/>
                  <a:ext cx="3040603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63" name="Straight Connector 62"/>
                <p:cNvCxnSpPr/>
                <p:nvPr/>
              </p:nvCxnSpPr>
              <p:spPr>
                <a:xfrm rot="5400000">
                  <a:off x="1843315" y="2103044"/>
                  <a:ext cx="867952" cy="79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120" name="Straight Connector 119"/>
                <p:cNvCxnSpPr/>
                <p:nvPr/>
              </p:nvCxnSpPr>
              <p:spPr>
                <a:xfrm rot="5400000">
                  <a:off x="2170636" y="2103042"/>
                  <a:ext cx="867952" cy="79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121" name="Straight Connector 120"/>
                <p:cNvCxnSpPr/>
                <p:nvPr/>
              </p:nvCxnSpPr>
              <p:spPr>
                <a:xfrm rot="5400000">
                  <a:off x="2466961" y="2103044"/>
                  <a:ext cx="867952" cy="79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122" name="Straight Connector 121"/>
                <p:cNvCxnSpPr/>
                <p:nvPr/>
              </p:nvCxnSpPr>
              <p:spPr>
                <a:xfrm rot="5400000">
                  <a:off x="2824228" y="2103044"/>
                  <a:ext cx="867952" cy="79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  <p:cxnSp>
              <p:nvCxnSpPr>
                <p:cNvPr id="123" name="Straight Connector 122"/>
                <p:cNvCxnSpPr/>
                <p:nvPr/>
              </p:nvCxnSpPr>
              <p:spPr>
                <a:xfrm rot="5400000">
                  <a:off x="3190134" y="2103044"/>
                  <a:ext cx="867952" cy="794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</p:cxnSp>
          </p:grpSp>
        </p:grpSp>
        <p:sp>
          <p:nvSpPr>
            <p:cNvPr id="57" name="TextBox 56"/>
            <p:cNvSpPr txBox="1"/>
            <p:nvPr/>
          </p:nvSpPr>
          <p:spPr>
            <a:xfrm>
              <a:off x="1007364" y="3144563"/>
              <a:ext cx="949883" cy="431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Number of spokes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161289" y="3121851"/>
              <a:ext cx="152478" cy="454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4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007363" y="3538682"/>
              <a:ext cx="1141201" cy="726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Angle between</a:t>
              </a:r>
              <a:r>
                <a:rPr kumimoji="0" lang="en-US" sz="1300" b="1" i="0" u="none" strike="noStrike" kern="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 a pair of consecution spokes</a:t>
              </a:r>
              <a:endPara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119014" y="3698357"/>
              <a:ext cx="237028" cy="431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90</a:t>
              </a:r>
              <a:r>
                <a:rPr kumimoji="0" lang="en-US" sz="1300" b="1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º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376292" y="3698357"/>
              <a:ext cx="242037" cy="431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1300" b="1" kern="0" dirty="0">
                  <a:solidFill>
                    <a:prstClr val="black"/>
                  </a:solidFill>
                  <a:latin typeface="Bookman Old Style" pitchFamily="18" charset="0"/>
                </a:rPr>
                <a:t>60</a:t>
              </a:r>
              <a:r>
                <a:rPr lang="en-US" sz="1300" b="1" kern="0" baseline="30000" dirty="0">
                  <a:solidFill>
                    <a:prstClr val="black"/>
                  </a:solidFill>
                  <a:latin typeface="Bookman Old Style" pitchFamily="18" charset="0"/>
                </a:rPr>
                <a:t>º</a:t>
              </a:r>
              <a:endPara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421072" y="3121851"/>
              <a:ext cx="152478" cy="454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6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668415" y="3121852"/>
              <a:ext cx="152478" cy="454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8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935864" y="3117246"/>
              <a:ext cx="239709" cy="458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10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205545" y="3121850"/>
              <a:ext cx="222820" cy="454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12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474596" y="659522"/>
            <a:ext cx="8163765" cy="69398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228600" algn="ctr"/>
              </a:tabLst>
            </a:pP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	 </a:t>
            </a:r>
            <a:r>
              <a:rPr lang="en-US" sz="1400" b="1" dirty="0" err="1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Rehman</a:t>
            </a: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is making a wheel using spokes. He wants to fix equal spokes in such a  </a:t>
            </a:r>
          </a:p>
          <a:p>
            <a:pPr>
              <a:tabLst>
                <a:tab pos="228600" algn="ctr"/>
              </a:tabLst>
            </a:pP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   way that the angles between any pair of consecutive spoke are equal. Help him by </a:t>
            </a:r>
            <a:b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</a:b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   completing the following table.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6481096" y="2283901"/>
            <a:ext cx="1842320" cy="52489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Therefore we will take the product</a:t>
            </a:r>
          </a:p>
        </p:txBody>
      </p:sp>
      <p:sp>
        <p:nvSpPr>
          <p:cNvPr id="230" name="Rectangle 229"/>
          <p:cNvSpPr/>
          <p:nvPr/>
        </p:nvSpPr>
        <p:spPr>
          <a:xfrm>
            <a:off x="1399777" y="3490204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31" name="Rectangle 230"/>
          <p:cNvSpPr/>
          <p:nvPr/>
        </p:nvSpPr>
        <p:spPr>
          <a:xfrm>
            <a:off x="2227625" y="3490205"/>
            <a:ext cx="3064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anose="02050604050505020204" pitchFamily="18" charset="0"/>
              </a:rPr>
              <a:t>n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32" name="Rectangle 231"/>
          <p:cNvSpPr/>
          <p:nvPr/>
        </p:nvSpPr>
        <p:spPr>
          <a:xfrm>
            <a:off x="2537913" y="349020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=</a:t>
            </a:r>
          </a:p>
        </p:txBody>
      </p:sp>
      <p:sp>
        <p:nvSpPr>
          <p:cNvPr id="233" name="Rectangle 232"/>
          <p:cNvSpPr/>
          <p:nvPr/>
        </p:nvSpPr>
        <p:spPr>
          <a:xfrm>
            <a:off x="2786713" y="3384317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Rectangle 233"/>
              <p:cNvSpPr/>
              <p:nvPr/>
            </p:nvSpPr>
            <p:spPr>
              <a:xfrm>
                <a:off x="2974980" y="3384317"/>
                <a:ext cx="3529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234" name="Rectangle 2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980" y="3384317"/>
                <a:ext cx="352982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5" name="Rectangle 234"/>
          <p:cNvSpPr/>
          <p:nvPr/>
        </p:nvSpPr>
        <p:spPr>
          <a:xfrm>
            <a:off x="3190377" y="3384317"/>
            <a:ext cx="4700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kern="0" dirty="0">
                <a:solidFill>
                  <a:prstClr val="black"/>
                </a:solidFill>
                <a:latin typeface="Bookman Old Style" pitchFamily="18" charset="0"/>
              </a:rPr>
              <a:t>90</a:t>
            </a:r>
            <a:r>
              <a:rPr lang="en-US" sz="1400" b="1" kern="0" baseline="30000" dirty="0">
                <a:solidFill>
                  <a:prstClr val="black"/>
                </a:solidFill>
                <a:latin typeface="Bookman Old Style" pitchFamily="18" charset="0"/>
              </a:rPr>
              <a:t>º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236" name="Straight Connector 235"/>
          <p:cNvCxnSpPr/>
          <p:nvPr/>
        </p:nvCxnSpPr>
        <p:spPr>
          <a:xfrm>
            <a:off x="2871080" y="3644093"/>
            <a:ext cx="66281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Rectangle 236"/>
          <p:cNvSpPr/>
          <p:nvPr/>
        </p:nvSpPr>
        <p:spPr>
          <a:xfrm>
            <a:off x="2981325" y="3594979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40</a:t>
            </a:r>
          </a:p>
        </p:txBody>
      </p:sp>
      <p:sp>
        <p:nvSpPr>
          <p:cNvPr id="238" name="Rectangle 237"/>
          <p:cNvSpPr/>
          <p:nvPr/>
        </p:nvSpPr>
        <p:spPr>
          <a:xfrm>
            <a:off x="2227625" y="3872858"/>
            <a:ext cx="3064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anose="02050604050505020204" pitchFamily="18" charset="0"/>
              </a:rPr>
              <a:t>n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39" name="Rectangle 238"/>
          <p:cNvSpPr/>
          <p:nvPr/>
        </p:nvSpPr>
        <p:spPr>
          <a:xfrm>
            <a:off x="2537913" y="387285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=</a:t>
            </a:r>
          </a:p>
        </p:txBody>
      </p:sp>
      <p:sp>
        <p:nvSpPr>
          <p:cNvPr id="240" name="Rectangle 239"/>
          <p:cNvSpPr/>
          <p:nvPr/>
        </p:nvSpPr>
        <p:spPr>
          <a:xfrm>
            <a:off x="2767663" y="3896407"/>
            <a:ext cx="3513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9</a:t>
            </a:r>
            <a:r>
              <a:rPr lang="en-US" sz="1400" b="1" kern="0" baseline="30000" dirty="0">
                <a:solidFill>
                  <a:prstClr val="black"/>
                </a:solidFill>
                <a:latin typeface="Bookman Old Style" pitchFamily="18" charset="0"/>
              </a:rPr>
              <a:t>º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1399777" y="4176871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242" name="Rounded Rectangle 241"/>
          <p:cNvSpPr/>
          <p:nvPr/>
        </p:nvSpPr>
        <p:spPr>
          <a:xfrm>
            <a:off x="1790399" y="4223743"/>
            <a:ext cx="3450596" cy="241981"/>
          </a:xfrm>
          <a:prstGeom prst="roundRect">
            <a:avLst/>
          </a:prstGeom>
          <a:gradFill flip="none" rotWithShape="1">
            <a:gsLst>
              <a:gs pos="0">
                <a:srgbClr val="00FFFF">
                  <a:tint val="66000"/>
                  <a:satMod val="160000"/>
                </a:srgbClr>
              </a:gs>
              <a:gs pos="29000">
                <a:srgbClr val="00FFFF">
                  <a:tint val="44500"/>
                  <a:satMod val="160000"/>
                </a:srgbClr>
              </a:gs>
              <a:gs pos="100000">
                <a:srgbClr val="00FFFF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>
            <a:solidFill>
              <a:srgbClr val="CC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43" name="Rectangle 242"/>
          <p:cNvSpPr/>
          <p:nvPr/>
        </p:nvSpPr>
        <p:spPr>
          <a:xfrm>
            <a:off x="1803400" y="4176871"/>
            <a:ext cx="35782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</a:rPr>
              <a:t>The required number of spoke is 9º.</a:t>
            </a:r>
          </a:p>
        </p:txBody>
      </p:sp>
      <p:sp>
        <p:nvSpPr>
          <p:cNvPr id="253" name="Rectangle 252"/>
          <p:cNvSpPr/>
          <p:nvPr/>
        </p:nvSpPr>
        <p:spPr>
          <a:xfrm>
            <a:off x="1399777" y="3872858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54" name="Rectangle 253"/>
          <p:cNvSpPr/>
          <p:nvPr/>
        </p:nvSpPr>
        <p:spPr>
          <a:xfrm>
            <a:off x="1399777" y="3028950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55" name="Rectangle 254"/>
          <p:cNvSpPr/>
          <p:nvPr/>
        </p:nvSpPr>
        <p:spPr>
          <a:xfrm>
            <a:off x="1721215" y="3028950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40</a:t>
            </a:r>
            <a:endParaRPr lang="en-US" sz="1400" b="1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Rectangle 255"/>
              <p:cNvSpPr/>
              <p:nvPr/>
            </p:nvSpPr>
            <p:spPr>
              <a:xfrm>
                <a:off x="1991575" y="3028950"/>
                <a:ext cx="3529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256" name="Rectangle 2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75" y="3028950"/>
                <a:ext cx="352982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7" name="Rectangle 256"/>
          <p:cNvSpPr/>
          <p:nvPr/>
        </p:nvSpPr>
        <p:spPr>
          <a:xfrm>
            <a:off x="2226022" y="3028950"/>
            <a:ext cx="3064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anose="02050604050505020204" pitchFamily="18" charset="0"/>
              </a:rPr>
              <a:t>n</a:t>
            </a:r>
            <a:endParaRPr lang="en-US" sz="1400" b="1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58" name="Rectangle 257"/>
          <p:cNvSpPr/>
          <p:nvPr/>
        </p:nvSpPr>
        <p:spPr>
          <a:xfrm>
            <a:off x="2537913" y="3028950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=</a:t>
            </a:r>
          </a:p>
        </p:txBody>
      </p:sp>
      <p:sp>
        <p:nvSpPr>
          <p:cNvPr id="259" name="Rectangle 258"/>
          <p:cNvSpPr/>
          <p:nvPr/>
        </p:nvSpPr>
        <p:spPr>
          <a:xfrm>
            <a:off x="2786713" y="3028950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Rectangle 259"/>
              <p:cNvSpPr/>
              <p:nvPr/>
            </p:nvSpPr>
            <p:spPr>
              <a:xfrm>
                <a:off x="2944050" y="3028950"/>
                <a:ext cx="3529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260" name="Rectangle 2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4050" y="3028950"/>
                <a:ext cx="352982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1" name="Rectangle 260"/>
          <p:cNvSpPr/>
          <p:nvPr/>
        </p:nvSpPr>
        <p:spPr>
          <a:xfrm>
            <a:off x="3159447" y="3028950"/>
            <a:ext cx="4700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kern="0" dirty="0">
                <a:solidFill>
                  <a:prstClr val="black"/>
                </a:solidFill>
                <a:latin typeface="Bookman Old Style" pitchFamily="18" charset="0"/>
              </a:rPr>
              <a:t>90</a:t>
            </a:r>
            <a:r>
              <a:rPr lang="en-US" sz="1400" b="1" kern="0" baseline="30000" dirty="0">
                <a:solidFill>
                  <a:prstClr val="black"/>
                </a:solidFill>
                <a:latin typeface="Bookman Old Style" pitchFamily="18" charset="0"/>
              </a:rPr>
              <a:t>º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44" name="Curved Up Arrow 243"/>
          <p:cNvSpPr/>
          <p:nvPr/>
        </p:nvSpPr>
        <p:spPr>
          <a:xfrm>
            <a:off x="1953475" y="3309974"/>
            <a:ext cx="1262269" cy="143330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5076930" y="1822088"/>
            <a:ext cx="478050" cy="267062"/>
          </a:xfrm>
          <a:prstGeom prst="rect">
            <a:avLst/>
          </a:prstGeom>
          <a:solidFill>
            <a:srgbClr val="990099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3175">
                  <a:solidFill>
                    <a:schemeClr val="bg1"/>
                  </a:solidFill>
                </a:ln>
                <a:solidFill>
                  <a:srgbClr val="FFFF00"/>
                </a:solidFill>
                <a:effectLst>
                  <a:glow rad="88900">
                    <a:srgbClr val="000000"/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Bookman Old Style" pitchFamily="18" charset="0"/>
              </a:rPr>
              <a:t>30º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715896" y="1452565"/>
            <a:ext cx="2488304" cy="786384"/>
            <a:chOff x="5631081" y="1492250"/>
            <a:chExt cx="2488304" cy="786384"/>
          </a:xfrm>
        </p:grpSpPr>
        <p:grpSp>
          <p:nvGrpSpPr>
            <p:cNvPr id="141" name="Group 140"/>
            <p:cNvGrpSpPr/>
            <p:nvPr/>
          </p:nvGrpSpPr>
          <p:grpSpPr>
            <a:xfrm>
              <a:off x="5631081" y="1492250"/>
              <a:ext cx="785133" cy="786384"/>
              <a:chOff x="1908926" y="1912121"/>
              <a:chExt cx="785133" cy="786384"/>
            </a:xfrm>
          </p:grpSpPr>
          <p:sp>
            <p:nvSpPr>
              <p:cNvPr id="142" name="Oval 141"/>
              <p:cNvSpPr/>
              <p:nvPr/>
            </p:nvSpPr>
            <p:spPr>
              <a:xfrm>
                <a:off x="1908926" y="1912121"/>
                <a:ext cx="785133" cy="78638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1948411" y="1952625"/>
                <a:ext cx="706162" cy="70616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4" name="Group 143"/>
              <p:cNvGrpSpPr/>
              <p:nvPr/>
            </p:nvGrpSpPr>
            <p:grpSpPr>
              <a:xfrm>
                <a:off x="2267499" y="2271713"/>
                <a:ext cx="67986" cy="67986"/>
                <a:chOff x="5565183" y="-786087"/>
                <a:chExt cx="67986" cy="67986"/>
              </a:xfrm>
            </p:grpSpPr>
            <p:sp>
              <p:nvSpPr>
                <p:cNvPr id="156" name="Oval 155"/>
                <p:cNvSpPr/>
                <p:nvPr/>
              </p:nvSpPr>
              <p:spPr>
                <a:xfrm>
                  <a:off x="5565183" y="-786087"/>
                  <a:ext cx="67986" cy="67986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>
                  <a:off x="5585460" y="-765810"/>
                  <a:ext cx="27432" cy="2743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6" name="Group 145"/>
              <p:cNvGrpSpPr/>
              <p:nvPr/>
            </p:nvGrpSpPr>
            <p:grpSpPr>
              <a:xfrm rot="1957452">
                <a:off x="2312980" y="2394108"/>
                <a:ext cx="327051" cy="27130"/>
                <a:chOff x="2335485" y="2296248"/>
                <a:chExt cx="327051" cy="27130"/>
              </a:xfrm>
            </p:grpSpPr>
            <p:sp>
              <p:nvSpPr>
                <p:cNvPr id="154" name="Rectangle 153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Rectangle 154"/>
                <p:cNvSpPr/>
                <p:nvPr/>
              </p:nvSpPr>
              <p:spPr>
                <a:xfrm>
                  <a:off x="2635797" y="2299275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7" name="Group 146"/>
              <p:cNvGrpSpPr/>
              <p:nvPr/>
            </p:nvGrpSpPr>
            <p:grpSpPr>
              <a:xfrm rot="16200000">
                <a:off x="2136406" y="2093245"/>
                <a:ext cx="329808" cy="27130"/>
                <a:chOff x="2335486" y="2296249"/>
                <a:chExt cx="329808" cy="27130"/>
              </a:xfrm>
            </p:grpSpPr>
            <p:sp>
              <p:nvSpPr>
                <p:cNvPr id="152" name="Rectangle 151"/>
                <p:cNvSpPr/>
                <p:nvPr/>
              </p:nvSpPr>
              <p:spPr>
                <a:xfrm>
                  <a:off x="2335486" y="2296249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Rectangle 152"/>
                <p:cNvSpPr/>
                <p:nvPr/>
              </p:nvSpPr>
              <p:spPr>
                <a:xfrm>
                  <a:off x="2638555" y="2300670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8" name="Group 147"/>
              <p:cNvGrpSpPr/>
              <p:nvPr/>
            </p:nvGrpSpPr>
            <p:grpSpPr>
              <a:xfrm rot="19642548" flipH="1">
                <a:off x="1965787" y="2396488"/>
                <a:ext cx="327051" cy="27130"/>
                <a:chOff x="2335485" y="2296248"/>
                <a:chExt cx="327051" cy="27130"/>
              </a:xfrm>
            </p:grpSpPr>
            <p:sp>
              <p:nvSpPr>
                <p:cNvPr id="149" name="Rectangle 148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Rectangle 150"/>
                <p:cNvSpPr/>
                <p:nvPr/>
              </p:nvSpPr>
              <p:spPr>
                <a:xfrm>
                  <a:off x="2635797" y="2299274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58" name="Group 157"/>
            <p:cNvGrpSpPr/>
            <p:nvPr/>
          </p:nvGrpSpPr>
          <p:grpSpPr>
            <a:xfrm>
              <a:off x="6482666" y="1492250"/>
              <a:ext cx="785133" cy="786384"/>
              <a:chOff x="3313315" y="1912121"/>
              <a:chExt cx="785133" cy="786384"/>
            </a:xfrm>
          </p:grpSpPr>
          <p:sp>
            <p:nvSpPr>
              <p:cNvPr id="159" name="Oval 158"/>
              <p:cNvSpPr/>
              <p:nvPr/>
            </p:nvSpPr>
            <p:spPr>
              <a:xfrm>
                <a:off x="3313315" y="1912121"/>
                <a:ext cx="785133" cy="78638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3352800" y="1952625"/>
                <a:ext cx="706162" cy="70616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1" name="Group 160"/>
              <p:cNvGrpSpPr/>
              <p:nvPr/>
            </p:nvGrpSpPr>
            <p:grpSpPr>
              <a:xfrm>
                <a:off x="3671888" y="2271713"/>
                <a:ext cx="67986" cy="67986"/>
                <a:chOff x="5565183" y="-786087"/>
                <a:chExt cx="67986" cy="67986"/>
              </a:xfrm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5565183" y="-786087"/>
                  <a:ext cx="67986" cy="67986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Oval 205"/>
                <p:cNvSpPr/>
                <p:nvPr/>
              </p:nvSpPr>
              <p:spPr>
                <a:xfrm>
                  <a:off x="5585460" y="-765810"/>
                  <a:ext cx="27432" cy="2743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2" name="Group 161"/>
              <p:cNvGrpSpPr/>
              <p:nvPr/>
            </p:nvGrpSpPr>
            <p:grpSpPr>
              <a:xfrm rot="1957452">
                <a:off x="3717369" y="2394108"/>
                <a:ext cx="327051" cy="27130"/>
                <a:chOff x="2335485" y="2296248"/>
                <a:chExt cx="327051" cy="27130"/>
              </a:xfrm>
            </p:grpSpPr>
            <p:sp>
              <p:nvSpPr>
                <p:cNvPr id="203" name="Rectangle 202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2635797" y="2299275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8" name="Group 177"/>
              <p:cNvGrpSpPr/>
              <p:nvPr/>
            </p:nvGrpSpPr>
            <p:grpSpPr>
              <a:xfrm rot="16200000">
                <a:off x="3540793" y="2093245"/>
                <a:ext cx="329808" cy="27130"/>
                <a:chOff x="2335485" y="2296248"/>
                <a:chExt cx="329808" cy="27130"/>
              </a:xfrm>
            </p:grpSpPr>
            <p:sp>
              <p:nvSpPr>
                <p:cNvPr id="199" name="Rectangle 198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Rectangle 201"/>
                <p:cNvSpPr/>
                <p:nvPr/>
              </p:nvSpPr>
              <p:spPr>
                <a:xfrm>
                  <a:off x="2638554" y="2300561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9" name="Group 178"/>
              <p:cNvGrpSpPr/>
              <p:nvPr/>
            </p:nvGrpSpPr>
            <p:grpSpPr>
              <a:xfrm rot="19642548" flipH="1">
                <a:off x="3370176" y="2396488"/>
                <a:ext cx="327051" cy="27130"/>
                <a:chOff x="2335485" y="2296248"/>
                <a:chExt cx="327051" cy="27130"/>
              </a:xfrm>
            </p:grpSpPr>
            <p:sp>
              <p:nvSpPr>
                <p:cNvPr id="197" name="Rectangle 196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635797" y="2299274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0" name="Group 179"/>
              <p:cNvGrpSpPr/>
              <p:nvPr/>
            </p:nvGrpSpPr>
            <p:grpSpPr>
              <a:xfrm rot="5400000" flipV="1">
                <a:off x="3540793" y="2493294"/>
                <a:ext cx="329808" cy="27130"/>
                <a:chOff x="2335485" y="2296248"/>
                <a:chExt cx="329808" cy="27130"/>
              </a:xfrm>
            </p:grpSpPr>
            <p:sp>
              <p:nvSpPr>
                <p:cNvPr id="195" name="Rectangle 194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2638554" y="2300561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1" name="Group 180"/>
              <p:cNvGrpSpPr/>
              <p:nvPr/>
            </p:nvGrpSpPr>
            <p:grpSpPr>
              <a:xfrm rot="19642548" flipV="1">
                <a:off x="3712507" y="2188753"/>
                <a:ext cx="328335" cy="27130"/>
                <a:chOff x="2335485" y="2296248"/>
                <a:chExt cx="328335" cy="27130"/>
              </a:xfrm>
            </p:grpSpPr>
            <p:sp>
              <p:nvSpPr>
                <p:cNvPr id="185" name="Rectangle 184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Rectangle 185"/>
                <p:cNvSpPr/>
                <p:nvPr/>
              </p:nvSpPr>
              <p:spPr>
                <a:xfrm>
                  <a:off x="2637081" y="2301280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2" name="Group 181"/>
              <p:cNvGrpSpPr/>
              <p:nvPr/>
            </p:nvGrpSpPr>
            <p:grpSpPr>
              <a:xfrm rot="1957452" flipH="1" flipV="1">
                <a:off x="3374291" y="2183450"/>
                <a:ext cx="330339" cy="27130"/>
                <a:chOff x="2335485" y="2296248"/>
                <a:chExt cx="330339" cy="27130"/>
              </a:xfrm>
            </p:grpSpPr>
            <p:sp>
              <p:nvSpPr>
                <p:cNvPr id="183" name="Rectangle 182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Rectangle 183"/>
                <p:cNvSpPr/>
                <p:nvPr/>
              </p:nvSpPr>
              <p:spPr>
                <a:xfrm>
                  <a:off x="2639085" y="2299995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7" name="Group 206"/>
            <p:cNvGrpSpPr/>
            <p:nvPr/>
          </p:nvGrpSpPr>
          <p:grpSpPr>
            <a:xfrm>
              <a:off x="7334252" y="1492250"/>
              <a:ext cx="785133" cy="786384"/>
              <a:chOff x="4800600" y="1912121"/>
              <a:chExt cx="785133" cy="786384"/>
            </a:xfrm>
          </p:grpSpPr>
          <p:sp>
            <p:nvSpPr>
              <p:cNvPr id="208" name="Oval 207"/>
              <p:cNvSpPr/>
              <p:nvPr/>
            </p:nvSpPr>
            <p:spPr>
              <a:xfrm>
                <a:off x="4800600" y="1912121"/>
                <a:ext cx="785133" cy="78638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4840085" y="1952625"/>
                <a:ext cx="706162" cy="70616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0" name="Group 209"/>
              <p:cNvGrpSpPr/>
              <p:nvPr/>
            </p:nvGrpSpPr>
            <p:grpSpPr>
              <a:xfrm>
                <a:off x="5159173" y="2271713"/>
                <a:ext cx="67986" cy="67986"/>
                <a:chOff x="5565183" y="-786087"/>
                <a:chExt cx="67986" cy="67986"/>
              </a:xfrm>
            </p:grpSpPr>
            <p:sp>
              <p:nvSpPr>
                <p:cNvPr id="272" name="Oval 271"/>
                <p:cNvSpPr/>
                <p:nvPr/>
              </p:nvSpPr>
              <p:spPr>
                <a:xfrm>
                  <a:off x="5565183" y="-786087"/>
                  <a:ext cx="67986" cy="67986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Oval 272"/>
                <p:cNvSpPr/>
                <p:nvPr/>
              </p:nvSpPr>
              <p:spPr>
                <a:xfrm>
                  <a:off x="5585460" y="-765810"/>
                  <a:ext cx="27432" cy="27432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1" name="Group 210"/>
              <p:cNvGrpSpPr/>
              <p:nvPr/>
            </p:nvGrpSpPr>
            <p:grpSpPr>
              <a:xfrm rot="16200000">
                <a:off x="5028078" y="2093245"/>
                <a:ext cx="329808" cy="27130"/>
                <a:chOff x="2335485" y="2296248"/>
                <a:chExt cx="329808" cy="27130"/>
              </a:xfrm>
            </p:grpSpPr>
            <p:sp>
              <p:nvSpPr>
                <p:cNvPr id="270" name="Rectangle 269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2638554" y="2300561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2" name="Group 211"/>
              <p:cNvGrpSpPr/>
              <p:nvPr/>
            </p:nvGrpSpPr>
            <p:grpSpPr>
              <a:xfrm rot="5400000" flipV="1">
                <a:off x="5028078" y="2493294"/>
                <a:ext cx="329808" cy="27130"/>
                <a:chOff x="2335485" y="2296248"/>
                <a:chExt cx="329808" cy="27130"/>
              </a:xfrm>
            </p:grpSpPr>
            <p:sp>
              <p:nvSpPr>
                <p:cNvPr id="268" name="Rectangle 267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2638554" y="2300561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3" name="Group 212"/>
              <p:cNvGrpSpPr/>
              <p:nvPr/>
            </p:nvGrpSpPr>
            <p:grpSpPr>
              <a:xfrm rot="18974789" flipV="1">
                <a:off x="5171220" y="2153038"/>
                <a:ext cx="328335" cy="27130"/>
                <a:chOff x="2335485" y="2296248"/>
                <a:chExt cx="328335" cy="27130"/>
              </a:xfrm>
            </p:grpSpPr>
            <p:sp>
              <p:nvSpPr>
                <p:cNvPr id="266" name="Rectangle 265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2637081" y="2301280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4" name="Group 213"/>
              <p:cNvGrpSpPr/>
              <p:nvPr/>
            </p:nvGrpSpPr>
            <p:grpSpPr>
              <a:xfrm>
                <a:off x="5228887" y="2288685"/>
                <a:ext cx="329808" cy="27130"/>
                <a:chOff x="2335485" y="2296248"/>
                <a:chExt cx="329808" cy="27130"/>
              </a:xfrm>
            </p:grpSpPr>
            <p:sp>
              <p:nvSpPr>
                <p:cNvPr id="264" name="Rectangle 263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2638554" y="2300561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5" name="Group 214"/>
              <p:cNvGrpSpPr/>
              <p:nvPr/>
            </p:nvGrpSpPr>
            <p:grpSpPr>
              <a:xfrm rot="2625211" flipH="1" flipV="1">
                <a:off x="4887088" y="2153039"/>
                <a:ext cx="328335" cy="27130"/>
                <a:chOff x="2335485" y="2296248"/>
                <a:chExt cx="328335" cy="27130"/>
              </a:xfrm>
            </p:grpSpPr>
            <p:sp>
              <p:nvSpPr>
                <p:cNvPr id="262" name="Rectangle 261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2637081" y="2301280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6" name="Group 215"/>
              <p:cNvGrpSpPr/>
              <p:nvPr/>
            </p:nvGrpSpPr>
            <p:grpSpPr>
              <a:xfrm flipH="1">
                <a:off x="4830680" y="2288686"/>
                <a:ext cx="329808" cy="27130"/>
                <a:chOff x="2335485" y="2296248"/>
                <a:chExt cx="329808" cy="27130"/>
              </a:xfrm>
            </p:grpSpPr>
            <p:sp>
              <p:nvSpPr>
                <p:cNvPr id="251" name="Rectangle 250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2638554" y="2300561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7" name="Group 216"/>
              <p:cNvGrpSpPr/>
              <p:nvPr/>
            </p:nvGrpSpPr>
            <p:grpSpPr>
              <a:xfrm rot="2625211">
                <a:off x="5171220" y="2432786"/>
                <a:ext cx="328335" cy="27130"/>
                <a:chOff x="2335485" y="2296248"/>
                <a:chExt cx="328335" cy="27130"/>
              </a:xfrm>
            </p:grpSpPr>
            <p:sp>
              <p:nvSpPr>
                <p:cNvPr id="249" name="Rectangle 248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2637081" y="2301280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8" name="Group 217"/>
              <p:cNvGrpSpPr/>
              <p:nvPr/>
            </p:nvGrpSpPr>
            <p:grpSpPr>
              <a:xfrm rot="18974789" flipH="1">
                <a:off x="4887088" y="2432787"/>
                <a:ext cx="328335" cy="27130"/>
                <a:chOff x="2335485" y="2296248"/>
                <a:chExt cx="328335" cy="27130"/>
              </a:xfrm>
            </p:grpSpPr>
            <p:sp>
              <p:nvSpPr>
                <p:cNvPr id="219" name="Rectangle 218"/>
                <p:cNvSpPr/>
                <p:nvPr/>
              </p:nvSpPr>
              <p:spPr>
                <a:xfrm>
                  <a:off x="2335485" y="2296248"/>
                  <a:ext cx="320040" cy="2713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637081" y="2301280"/>
                  <a:ext cx="26739" cy="1828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87" name="Rounded Rectangle 186"/>
          <p:cNvSpPr/>
          <p:nvPr/>
        </p:nvSpPr>
        <p:spPr>
          <a:xfrm>
            <a:off x="6402841" y="2423218"/>
            <a:ext cx="1364505" cy="264141"/>
          </a:xfrm>
          <a:prstGeom prst="roundRect">
            <a:avLst/>
          </a:prstGeom>
          <a:solidFill>
            <a:srgbClr val="66FFFF"/>
          </a:solidFill>
          <a:ln w="19050">
            <a:solidFill>
              <a:srgbClr val="FF006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/>
              <p:cNvSpPr txBox="1"/>
              <p:nvPr/>
            </p:nvSpPr>
            <p:spPr>
              <a:xfrm>
                <a:off x="6564515" y="2381250"/>
                <a:ext cx="3529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=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88" name="TextBox 1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515" y="2381250"/>
                <a:ext cx="352982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/>
              <p:cNvSpPr txBox="1"/>
              <p:nvPr/>
            </p:nvSpPr>
            <p:spPr>
              <a:xfrm>
                <a:off x="6949744" y="2343150"/>
                <a:ext cx="2968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89" name="TextBox 1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744" y="2343150"/>
                <a:ext cx="296876" cy="33855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/>
              <p:cNvSpPr txBox="1"/>
              <p:nvPr/>
            </p:nvSpPr>
            <p:spPr>
              <a:xfrm>
                <a:off x="7055470" y="2357435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1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sz="1400" b="1" i="0" baseline="-25000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1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90" name="TextBox 1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470" y="2357435"/>
                <a:ext cx="431528" cy="307777"/>
              </a:xfrm>
              <a:prstGeom prst="rect">
                <a:avLst/>
              </a:prstGeom>
              <a:blipFill rotWithShape="1"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/>
              <p:cNvSpPr txBox="1"/>
              <p:nvPr/>
            </p:nvSpPr>
            <p:spPr>
              <a:xfrm>
                <a:off x="7288415" y="2386013"/>
                <a:ext cx="3529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=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91" name="TextBox 1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415" y="2386013"/>
                <a:ext cx="352982" cy="30777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TextBox 191"/>
              <p:cNvSpPr txBox="1"/>
              <p:nvPr/>
            </p:nvSpPr>
            <p:spPr>
              <a:xfrm>
                <a:off x="6331570" y="2376487"/>
                <a:ext cx="4347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1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1400" b="1" i="0" baseline="-25000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1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92" name="TextBox 1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570" y="2376487"/>
                <a:ext cx="434734" cy="30777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3" name="TextBox 192"/>
          <p:cNvSpPr txBox="1"/>
          <p:nvPr/>
        </p:nvSpPr>
        <p:spPr>
          <a:xfrm>
            <a:off x="6750973" y="2386013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/>
              <p:cNvSpPr txBox="1"/>
              <p:nvPr/>
            </p:nvSpPr>
            <p:spPr>
              <a:xfrm>
                <a:off x="7474873" y="2386013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i="0" dirty="0" smtClean="0">
                          <a:solidFill>
                            <a:schemeClr val="tx1"/>
                          </a:solidFill>
                          <a:latin typeface="Bookman Old Style" pitchFamily="18" charset="0"/>
                        </a:rPr>
                        <m:t>?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94" name="TextBox 1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4873" y="2386013"/>
                <a:ext cx="364202" cy="30777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2" name="Rectangle 281"/>
          <p:cNvSpPr/>
          <p:nvPr/>
        </p:nvSpPr>
        <p:spPr>
          <a:xfrm>
            <a:off x="1362363" y="2637353"/>
            <a:ext cx="43930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28600" algn="l"/>
                <a:tab pos="342900" algn="l"/>
              </a:tabLst>
            </a:pPr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(ii)   Let the required number of spoke be </a:t>
            </a:r>
            <a:r>
              <a:rPr lang="en-US" sz="1400" b="1" i="1" dirty="0">
                <a:solidFill>
                  <a:prstClr val="black"/>
                </a:solidFill>
                <a:latin typeface="Bookman Old Style" panose="02050604050505020204" pitchFamily="18" charset="0"/>
              </a:rPr>
              <a:t>n</a:t>
            </a:r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.</a:t>
            </a:r>
          </a:p>
        </p:txBody>
      </p:sp>
      <p:sp>
        <p:nvSpPr>
          <p:cNvPr id="175" name="Rectangle 174"/>
          <p:cNvSpPr/>
          <p:nvPr/>
        </p:nvSpPr>
        <p:spPr>
          <a:xfrm>
            <a:off x="3956580" y="1822088"/>
            <a:ext cx="478050" cy="267062"/>
          </a:xfrm>
          <a:prstGeom prst="rect">
            <a:avLst/>
          </a:prstGeom>
          <a:solidFill>
            <a:srgbClr val="990099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3175">
                  <a:solidFill>
                    <a:schemeClr val="bg1"/>
                  </a:solidFill>
                </a:ln>
                <a:solidFill>
                  <a:srgbClr val="FFFF00"/>
                </a:solidFill>
                <a:effectLst>
                  <a:glow rad="88900">
                    <a:srgbClr val="000000"/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Bookman Old Style" pitchFamily="18" charset="0"/>
              </a:rPr>
              <a:t>45º</a:t>
            </a:r>
          </a:p>
        </p:txBody>
      </p:sp>
      <p:sp>
        <p:nvSpPr>
          <p:cNvPr id="163" name="Rectangle 162"/>
          <p:cNvSpPr/>
          <p:nvPr/>
        </p:nvSpPr>
        <p:spPr>
          <a:xfrm>
            <a:off x="4528290" y="1822088"/>
            <a:ext cx="478050" cy="267062"/>
          </a:xfrm>
          <a:prstGeom prst="rect">
            <a:avLst/>
          </a:prstGeom>
          <a:solidFill>
            <a:srgbClr val="990099"/>
          </a:solidFill>
          <a:ln w="127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3175">
                  <a:solidFill>
                    <a:schemeClr val="bg1"/>
                  </a:solidFill>
                </a:ln>
                <a:solidFill>
                  <a:srgbClr val="FFFF00"/>
                </a:solidFill>
                <a:effectLst>
                  <a:glow rad="88900">
                    <a:srgbClr val="000000"/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Bookman Old Style" pitchFamily="18" charset="0"/>
              </a:rPr>
              <a:t>36º</a:t>
            </a:r>
          </a:p>
        </p:txBody>
      </p:sp>
      <p:cxnSp>
        <p:nvCxnSpPr>
          <p:cNvPr id="164" name="Straight Connector 163"/>
          <p:cNvCxnSpPr/>
          <p:nvPr/>
        </p:nvCxnSpPr>
        <p:spPr>
          <a:xfrm flipH="1">
            <a:off x="2876672" y="3495923"/>
            <a:ext cx="124230" cy="9010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tangle 164"/>
          <p:cNvSpPr/>
          <p:nvPr/>
        </p:nvSpPr>
        <p:spPr>
          <a:xfrm>
            <a:off x="2683667" y="3309841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166" name="Straight Connector 165"/>
          <p:cNvCxnSpPr/>
          <p:nvPr/>
        </p:nvCxnSpPr>
        <p:spPr>
          <a:xfrm flipH="1">
            <a:off x="3076386" y="3704756"/>
            <a:ext cx="109728" cy="914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/>
          <p:cNvSpPr/>
          <p:nvPr/>
        </p:nvSpPr>
        <p:spPr>
          <a:xfrm>
            <a:off x="2862258" y="3712369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72" name="Rounded Rectangle 171"/>
          <p:cNvSpPr/>
          <p:nvPr/>
        </p:nvSpPr>
        <p:spPr>
          <a:xfrm>
            <a:off x="3233624" y="2356485"/>
            <a:ext cx="1226380" cy="320040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4" name="TextBox 273"/>
          <p:cNvSpPr txBox="1"/>
          <p:nvPr/>
        </p:nvSpPr>
        <p:spPr>
          <a:xfrm>
            <a:off x="603469" y="2153388"/>
            <a:ext cx="496911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(iii)</a:t>
            </a:r>
            <a:r>
              <a:rPr kumimoji="0" lang="en-US" sz="1300" b="1" i="0" u="none" strike="noStrike" kern="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  </a:t>
            </a: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How many spokes would be needed, if the angle between</a:t>
            </a:r>
            <a:r>
              <a:rPr kumimoji="0" lang="en-US" sz="1300" b="1" i="0" u="none" strike="noStrike" kern="0" cap="none" spc="0" normalizeH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 a pair of consecutive spokes </a:t>
            </a:r>
            <a:r>
              <a:rPr lang="en-US" sz="1300" b="1" kern="0" dirty="0">
                <a:solidFill>
                  <a:srgbClr val="0000FF"/>
                </a:solidFill>
                <a:latin typeface="Bookman Old Style" pitchFamily="18" charset="0"/>
              </a:rPr>
              <a:t>is 40º ?</a:t>
            </a:r>
            <a:endParaRPr kumimoji="0" lang="en-US" sz="13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cxnSp>
        <p:nvCxnSpPr>
          <p:cNvPr id="168" name="Straight Connector 167"/>
          <p:cNvCxnSpPr/>
          <p:nvPr/>
        </p:nvCxnSpPr>
        <p:spPr>
          <a:xfrm flipH="1">
            <a:off x="3397905" y="3493542"/>
            <a:ext cx="124230" cy="9010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>
            <a:off x="3192964" y="3702845"/>
            <a:ext cx="109728" cy="914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16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500"/>
                            </p:stCondLst>
                            <p:childTnLst>
                              <p:par>
                                <p:cTn id="1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"/>
                            </p:stCondLst>
                            <p:childTnLst>
                              <p:par>
                                <p:cTn id="1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500"/>
                            </p:stCondLst>
                            <p:childTnLst>
                              <p:par>
                                <p:cTn id="2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1" grpId="1" animBg="1"/>
      <p:bldP spid="230" grpId="0"/>
      <p:bldP spid="231" grpId="0"/>
      <p:bldP spid="232" grpId="0"/>
      <p:bldP spid="233" grpId="0"/>
      <p:bldP spid="234" grpId="0"/>
      <p:bldP spid="235" grpId="0"/>
      <p:bldP spid="237" grpId="0"/>
      <p:bldP spid="238" grpId="0"/>
      <p:bldP spid="239" grpId="0"/>
      <p:bldP spid="240" grpId="0"/>
      <p:bldP spid="241" grpId="0"/>
      <p:bldP spid="242" grpId="0" animBg="1"/>
      <p:bldP spid="243" grpId="0"/>
      <p:bldP spid="253" grpId="0"/>
      <p:bldP spid="254" grpId="0"/>
      <p:bldP spid="255" grpId="0"/>
      <p:bldP spid="256" grpId="0"/>
      <p:bldP spid="257" grpId="0"/>
      <p:bldP spid="258" grpId="0"/>
      <p:bldP spid="259" grpId="0"/>
      <p:bldP spid="260" grpId="0"/>
      <p:bldP spid="261" grpId="0"/>
      <p:bldP spid="244" grpId="0" animBg="1"/>
      <p:bldP spid="244" grpId="1" animBg="1"/>
      <p:bldP spid="187" grpId="0" animBg="1"/>
      <p:bldP spid="188" grpId="0"/>
      <p:bldP spid="189" grpId="0"/>
      <p:bldP spid="190" grpId="0"/>
      <p:bldP spid="191" grpId="0"/>
      <p:bldP spid="192" grpId="0"/>
      <p:bldP spid="193" grpId="0"/>
      <p:bldP spid="194" grpId="0"/>
      <p:bldP spid="282" grpId="0"/>
      <p:bldP spid="165" grpId="0"/>
      <p:bldP spid="167" grpId="0"/>
      <p:bldP spid="172" grpId="0" animBg="1"/>
      <p:bldP spid="172" grpId="1" animBg="1"/>
      <p:bldP spid="27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grupoplascencia.com/img/background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70" y="-45590"/>
            <a:ext cx="9162369" cy="5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472769" y="660390"/>
            <a:ext cx="8165592" cy="508010"/>
          </a:xfrm>
          <a:prstGeom prst="roundRect">
            <a:avLst/>
          </a:prstGeom>
          <a:solidFill>
            <a:srgbClr val="00FFFF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4" name="Pentagon 3"/>
          <p:cNvSpPr/>
          <p:nvPr/>
        </p:nvSpPr>
        <p:spPr>
          <a:xfrm>
            <a:off x="561503" y="206161"/>
            <a:ext cx="1700816" cy="381000"/>
          </a:xfrm>
          <a:prstGeom prst="homePlate">
            <a:avLst/>
          </a:prstGeom>
          <a:solidFill>
            <a:srgbClr val="00206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EXERCISE 13.2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72769" y="1212850"/>
            <a:ext cx="8165592" cy="3644900"/>
          </a:xfrm>
          <a:prstGeom prst="roundRect">
            <a:avLst>
              <a:gd name="adj" fmla="val 11614"/>
            </a:avLst>
          </a:prstGeom>
          <a:solidFill>
            <a:srgbClr val="CDAFED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46660" y="1220470"/>
            <a:ext cx="695730" cy="346364"/>
          </a:xfrm>
          <a:prstGeom prst="roundRect">
            <a:avLst>
              <a:gd name="adj" fmla="val 50000"/>
            </a:avLst>
          </a:prstGeom>
          <a:solidFill>
            <a:srgbClr val="FF0000">
              <a:alpha val="50196"/>
            </a:srgbClr>
          </a:solidFill>
          <a:ln>
            <a:solidFill>
              <a:srgbClr val="0033CC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80008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Sol :</a:t>
            </a:r>
          </a:p>
        </p:txBody>
      </p:sp>
      <p:sp>
        <p:nvSpPr>
          <p:cNvPr id="96" name="Rounded Rectangle 95"/>
          <p:cNvSpPr/>
          <p:nvPr/>
        </p:nvSpPr>
        <p:spPr>
          <a:xfrm>
            <a:off x="635573" y="654227"/>
            <a:ext cx="7217458" cy="320040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07" name="Group 106"/>
          <p:cNvGrpSpPr/>
          <p:nvPr/>
        </p:nvGrpSpPr>
        <p:grpSpPr>
          <a:xfrm>
            <a:off x="1552575" y="1350495"/>
            <a:ext cx="2330961" cy="853230"/>
            <a:chOff x="736071" y="3138282"/>
            <a:chExt cx="4216930" cy="841248"/>
          </a:xfrm>
        </p:grpSpPr>
        <p:grpSp>
          <p:nvGrpSpPr>
            <p:cNvPr id="108" name="Group 107"/>
            <p:cNvGrpSpPr/>
            <p:nvPr/>
          </p:nvGrpSpPr>
          <p:grpSpPr>
            <a:xfrm>
              <a:off x="736071" y="3138282"/>
              <a:ext cx="4216930" cy="841248"/>
              <a:chOff x="1608686" y="4972845"/>
              <a:chExt cx="2934573" cy="1108613"/>
            </a:xfrm>
          </p:grpSpPr>
          <p:sp>
            <p:nvSpPr>
              <p:cNvPr id="144" name="Rectangle 143"/>
              <p:cNvSpPr/>
              <p:nvPr/>
            </p:nvSpPr>
            <p:spPr>
              <a:xfrm>
                <a:off x="1611229" y="4973498"/>
                <a:ext cx="2932030" cy="1102124"/>
              </a:xfrm>
              <a:prstGeom prst="rect">
                <a:avLst/>
              </a:prstGeom>
              <a:gradFill flip="none" rotWithShape="1">
                <a:gsLst>
                  <a:gs pos="0">
                    <a:srgbClr val="66FF66">
                      <a:tint val="66000"/>
                      <a:satMod val="160000"/>
                    </a:srgbClr>
                  </a:gs>
                  <a:gs pos="50000">
                    <a:srgbClr val="66FF66">
                      <a:tint val="44500"/>
                      <a:satMod val="160000"/>
                    </a:srgbClr>
                  </a:gs>
                  <a:gs pos="100000">
                    <a:srgbClr val="66FF66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  <a:scene3d>
                <a:camera prst="obliqueTop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Bookman Old Style" pitchFamily="18" charset="0"/>
                </a:endParaRPr>
              </a:p>
            </p:txBody>
          </p:sp>
          <p:grpSp>
            <p:nvGrpSpPr>
              <p:cNvPr id="145" name="Group 37"/>
              <p:cNvGrpSpPr/>
              <p:nvPr/>
            </p:nvGrpSpPr>
            <p:grpSpPr>
              <a:xfrm>
                <a:off x="1608686" y="4972845"/>
                <a:ext cx="2934572" cy="1108613"/>
                <a:chOff x="586485" y="1676016"/>
                <a:chExt cx="5211282" cy="651827"/>
              </a:xfrm>
            </p:grpSpPr>
            <p:sp>
              <p:nvSpPr>
                <p:cNvPr id="146" name="Rectangle 145"/>
                <p:cNvSpPr/>
                <p:nvPr/>
              </p:nvSpPr>
              <p:spPr>
                <a:xfrm>
                  <a:off x="586487" y="1676401"/>
                  <a:ext cx="5211280" cy="64801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b="1">
                    <a:ln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147" name="Straight Connector 146"/>
                <p:cNvCxnSpPr/>
                <p:nvPr/>
              </p:nvCxnSpPr>
              <p:spPr>
                <a:xfrm>
                  <a:off x="586485" y="1913402"/>
                  <a:ext cx="520937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/>
                <p:nvPr/>
              </p:nvCxnSpPr>
              <p:spPr>
                <a:xfrm rot="5400000">
                  <a:off x="2912208" y="2001533"/>
                  <a:ext cx="651827" cy="79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>
                  <a:off x="586485" y="2124015"/>
                  <a:ext cx="520937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2" name="TextBox 141"/>
            <p:cNvSpPr txBox="1"/>
            <p:nvPr/>
          </p:nvSpPr>
          <p:spPr>
            <a:xfrm>
              <a:off x="937651" y="3150007"/>
              <a:ext cx="1837185" cy="27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Bookman Old Style" pitchFamily="18" charset="0"/>
                </a:rPr>
                <a:t>children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3009810" y="3150007"/>
              <a:ext cx="1855487" cy="27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Bookman Old Style" pitchFamily="18" charset="0"/>
                </a:rPr>
                <a:t>Distance</a:t>
              </a:r>
            </a:p>
          </p:txBody>
        </p:sp>
      </p:grpSp>
      <p:sp>
        <p:nvSpPr>
          <p:cNvPr id="150" name="TextBox 149"/>
          <p:cNvSpPr txBox="1"/>
          <p:nvPr/>
        </p:nvSpPr>
        <p:spPr>
          <a:xfrm>
            <a:off x="3186985" y="1628775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5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1920876" y="1638300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24</a:t>
            </a:r>
          </a:p>
        </p:txBody>
      </p:sp>
      <p:sp>
        <p:nvSpPr>
          <p:cNvPr id="152" name="Rounded Rectangle 151"/>
          <p:cNvSpPr/>
          <p:nvPr/>
        </p:nvSpPr>
        <p:spPr>
          <a:xfrm>
            <a:off x="6429901" y="699003"/>
            <a:ext cx="853245" cy="206738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1921279" y="1905000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20</a:t>
            </a:r>
            <a:endParaRPr lang="en-US" sz="1400" b="1" i="1" dirty="0">
              <a:latin typeface="Bookman Old Style" pitchFamily="18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1363617" y="2473776"/>
            <a:ext cx="3792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Since, more the number of children, less is the quantity of sweets.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1204421" y="3036570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2598968" y="3036570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n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2925271" y="3036570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3144343" y="3036570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24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/>
              <p:cNvSpPr txBox="1"/>
              <p:nvPr/>
            </p:nvSpPr>
            <p:spPr>
              <a:xfrm>
                <a:off x="3453408" y="3036570"/>
                <a:ext cx="265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72" name="TextBox 1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408" y="3036570"/>
                <a:ext cx="265201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TextBox 172"/>
          <p:cNvSpPr txBox="1"/>
          <p:nvPr/>
        </p:nvSpPr>
        <p:spPr>
          <a:xfrm>
            <a:off x="3615332" y="3036570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5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1204421" y="3455124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2636346" y="3567031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n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2925271" y="356703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3144343" y="3455124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24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TextBox 178"/>
              <p:cNvSpPr txBox="1"/>
              <p:nvPr/>
            </p:nvSpPr>
            <p:spPr>
              <a:xfrm>
                <a:off x="3440708" y="3457029"/>
                <a:ext cx="265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79" name="TextBox 1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708" y="3457029"/>
                <a:ext cx="265201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0" name="TextBox 179"/>
          <p:cNvSpPr txBox="1"/>
          <p:nvPr/>
        </p:nvSpPr>
        <p:spPr>
          <a:xfrm>
            <a:off x="3596282" y="3457029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5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3304631" y="3660232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20</a:t>
            </a:r>
          </a:p>
        </p:txBody>
      </p:sp>
      <p:cxnSp>
        <p:nvCxnSpPr>
          <p:cNvPr id="182" name="Straight Connector 181"/>
          <p:cNvCxnSpPr/>
          <p:nvPr/>
        </p:nvCxnSpPr>
        <p:spPr>
          <a:xfrm>
            <a:off x="3215406" y="3717379"/>
            <a:ext cx="5883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/>
          <p:cNvSpPr txBox="1"/>
          <p:nvPr/>
        </p:nvSpPr>
        <p:spPr>
          <a:xfrm>
            <a:off x="899621" y="4376420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1204421" y="4021663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2636346" y="4021663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n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2925271" y="402166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3136421" y="4021663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6</a:t>
            </a:r>
          </a:p>
        </p:txBody>
      </p:sp>
      <p:sp>
        <p:nvSpPr>
          <p:cNvPr id="188" name="Rounded Rectangle 187"/>
          <p:cNvSpPr/>
          <p:nvPr/>
        </p:nvSpPr>
        <p:spPr>
          <a:xfrm>
            <a:off x="1278657" y="4391233"/>
            <a:ext cx="3087242" cy="278150"/>
          </a:xfrm>
          <a:prstGeom prst="roundRect">
            <a:avLst/>
          </a:prstGeom>
          <a:gradFill flip="none" rotWithShape="1">
            <a:gsLst>
              <a:gs pos="0">
                <a:srgbClr val="00FFFF">
                  <a:tint val="66000"/>
                  <a:satMod val="160000"/>
                </a:srgbClr>
              </a:gs>
              <a:gs pos="29000">
                <a:srgbClr val="00FFFF">
                  <a:tint val="44500"/>
                  <a:satMod val="160000"/>
                </a:srgbClr>
              </a:gs>
              <a:gs pos="100000">
                <a:srgbClr val="00FFFF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>
            <a:solidFill>
              <a:srgbClr val="CC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1308704" y="4376420"/>
            <a:ext cx="3079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</a:rPr>
              <a:t>Each student will get 6 sweets.</a:t>
            </a:r>
            <a:endParaRPr lang="en-US" sz="1400" b="1" baseline="300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90" name="Rounded Rectangle 189"/>
          <p:cNvSpPr/>
          <p:nvPr/>
        </p:nvSpPr>
        <p:spPr>
          <a:xfrm>
            <a:off x="6399908" y="1236980"/>
            <a:ext cx="2006486" cy="39271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Lets assume it as </a:t>
            </a:r>
            <a:r>
              <a:rPr lang="en-US" sz="1400" b="1" i="1" dirty="0">
                <a:solidFill>
                  <a:schemeClr val="tx1"/>
                </a:solidFill>
                <a:latin typeface="Bookman Old Style" pitchFamily="18" charset="0"/>
              </a:rPr>
              <a:t>x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5319436" y="1238994"/>
            <a:ext cx="2977862" cy="974836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Which are the two quantities that are varying ?</a:t>
            </a:r>
          </a:p>
          <a:p>
            <a:pPr algn="ctr"/>
            <a:endParaRPr lang="en-US" sz="1400" b="1" dirty="0">
              <a:solidFill>
                <a:srgbClr val="0000FF"/>
              </a:solidFill>
              <a:latin typeface="Bookman Old Style" pitchFamily="18" charset="0"/>
              <a:ea typeface="Cambria Math" panose="02040503050406030204" pitchFamily="18" charset="0"/>
            </a:endParaRPr>
          </a:p>
          <a:p>
            <a:pPr algn="ctr"/>
            <a:endParaRPr lang="en-US" sz="1400" b="1" dirty="0">
              <a:solidFill>
                <a:srgbClr val="0000FF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192" name="Group 191"/>
          <p:cNvGrpSpPr/>
          <p:nvPr/>
        </p:nvGrpSpPr>
        <p:grpSpPr>
          <a:xfrm>
            <a:off x="5501716" y="1789675"/>
            <a:ext cx="1043864" cy="321768"/>
            <a:chOff x="9059761" y="2812409"/>
            <a:chExt cx="1389376" cy="389339"/>
          </a:xfrm>
        </p:grpSpPr>
        <p:sp>
          <p:nvSpPr>
            <p:cNvPr id="193" name="Rounded Rectangle 192"/>
            <p:cNvSpPr/>
            <p:nvPr/>
          </p:nvSpPr>
          <p:spPr>
            <a:xfrm>
              <a:off x="9115007" y="2812409"/>
              <a:ext cx="1270347" cy="386263"/>
            </a:xfrm>
            <a:prstGeom prst="roundRect">
              <a:avLst/>
            </a:prstGeom>
            <a:solidFill>
              <a:srgbClr val="FFCC66"/>
            </a:solidFill>
            <a:ln w="19050">
              <a:solidFill>
                <a:srgbClr val="FF0066"/>
              </a:solidFill>
            </a:ln>
            <a:scene3d>
              <a:camera prst="orthographicFront">
                <a:rot lat="0" lon="0" rev="0"/>
              </a:camera>
              <a:lightRig rig="balanced" dir="tr"/>
            </a:scene3d>
            <a:sp3d prstMaterial="matte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endParaRPr lang="en-US" sz="1600" b="1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9059761" y="2829337"/>
              <a:ext cx="1389376" cy="3724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Bookman Old Style" pitchFamily="18" charset="0"/>
                  <a:ea typeface="Cambria Math" panose="02040503050406030204" pitchFamily="18" charset="0"/>
                </a:rPr>
                <a:t>Children</a:t>
              </a:r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7040880" y="1803665"/>
            <a:ext cx="876783" cy="336333"/>
            <a:chOff x="9644064" y="2868297"/>
            <a:chExt cx="1166993" cy="406964"/>
          </a:xfrm>
        </p:grpSpPr>
        <p:sp>
          <p:nvSpPr>
            <p:cNvPr id="196" name="Rounded Rectangle 195"/>
            <p:cNvSpPr/>
            <p:nvPr/>
          </p:nvSpPr>
          <p:spPr>
            <a:xfrm>
              <a:off x="9694904" y="2884523"/>
              <a:ext cx="1078039" cy="390738"/>
            </a:xfrm>
            <a:prstGeom prst="roundRect">
              <a:avLst/>
            </a:prstGeom>
            <a:solidFill>
              <a:srgbClr val="FFCC66"/>
            </a:solidFill>
            <a:ln w="19050">
              <a:solidFill>
                <a:srgbClr val="FF0066"/>
              </a:solidFill>
            </a:ln>
            <a:scene3d>
              <a:camera prst="orthographicFront">
                <a:rot lat="0" lon="0" rev="0"/>
              </a:camera>
              <a:lightRig rig="balanced" dir="tr"/>
            </a:scene3d>
            <a:sp3d prstMaterial="matte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endParaRPr lang="en-US" sz="1600" b="1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9644064" y="2868297"/>
              <a:ext cx="1166993" cy="3724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Bookman Old Style" pitchFamily="18" charset="0"/>
                  <a:ea typeface="Cambria Math" panose="02040503050406030204" pitchFamily="18" charset="0"/>
                </a:rPr>
                <a:t>Sweets</a:t>
              </a:r>
            </a:p>
          </p:txBody>
        </p:sp>
      </p:grpSp>
      <p:sp>
        <p:nvSpPr>
          <p:cNvPr id="210" name="Rectangle 209"/>
          <p:cNvSpPr/>
          <p:nvPr/>
        </p:nvSpPr>
        <p:spPr>
          <a:xfrm>
            <a:off x="6519441" y="1797248"/>
            <a:ext cx="5778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</a:rPr>
              <a:t>And</a:t>
            </a:r>
          </a:p>
        </p:txBody>
      </p:sp>
      <p:sp>
        <p:nvSpPr>
          <p:cNvPr id="211" name="TextBox 210"/>
          <p:cNvSpPr txBox="1"/>
          <p:nvPr/>
        </p:nvSpPr>
        <p:spPr>
          <a:xfrm>
            <a:off x="3185886" y="1895475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n</a:t>
            </a:r>
            <a:endParaRPr lang="en-US" sz="1400" b="1" dirty="0">
              <a:latin typeface="Bookman Old Style" pitchFamily="18" charset="0"/>
            </a:endParaRPr>
          </a:p>
        </p:txBody>
      </p:sp>
      <p:cxnSp>
        <p:nvCxnSpPr>
          <p:cNvPr id="212" name="Straight Connector 211"/>
          <p:cNvCxnSpPr/>
          <p:nvPr/>
        </p:nvCxnSpPr>
        <p:spPr>
          <a:xfrm rot="360000" flipH="1">
            <a:off x="3410870" y="3766727"/>
            <a:ext cx="212854" cy="1007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 rot="900000" flipH="1">
            <a:off x="3693681" y="3568473"/>
            <a:ext cx="114840" cy="1025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tangle 213"/>
          <p:cNvSpPr/>
          <p:nvPr/>
        </p:nvSpPr>
        <p:spPr>
          <a:xfrm>
            <a:off x="3757842" y="3404972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3594948" y="3741229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4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18" name="Rounded Rectangle 217"/>
          <p:cNvSpPr/>
          <p:nvPr/>
        </p:nvSpPr>
        <p:spPr>
          <a:xfrm>
            <a:off x="4025202" y="682692"/>
            <a:ext cx="1130704" cy="228600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19" name="Rounded Rectangle 218"/>
          <p:cNvSpPr/>
          <p:nvPr/>
        </p:nvSpPr>
        <p:spPr>
          <a:xfrm>
            <a:off x="647225" y="873125"/>
            <a:ext cx="6957109" cy="320040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2109382" y="3036570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TextBox 221"/>
              <p:cNvSpPr txBox="1"/>
              <p:nvPr/>
            </p:nvSpPr>
            <p:spPr>
              <a:xfrm>
                <a:off x="2389014" y="3036570"/>
                <a:ext cx="265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222" name="TextBox 2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014" y="3036570"/>
                <a:ext cx="265201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3" name="Straight Connector 222"/>
          <p:cNvCxnSpPr/>
          <p:nvPr/>
        </p:nvCxnSpPr>
        <p:spPr>
          <a:xfrm rot="360000" flipH="1">
            <a:off x="3239867" y="3558422"/>
            <a:ext cx="218959" cy="1138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rot="900000" flipH="1">
            <a:off x="3696297" y="3832191"/>
            <a:ext cx="81281" cy="944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Rectangle 224"/>
          <p:cNvSpPr/>
          <p:nvPr/>
        </p:nvSpPr>
        <p:spPr>
          <a:xfrm>
            <a:off x="3756256" y="3761114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26" name="Rectangle 225"/>
          <p:cNvSpPr/>
          <p:nvPr/>
        </p:nvSpPr>
        <p:spPr>
          <a:xfrm>
            <a:off x="3037060" y="3381375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6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27" name="Curved Up Arrow 226"/>
          <p:cNvSpPr/>
          <p:nvPr/>
        </p:nvSpPr>
        <p:spPr>
          <a:xfrm>
            <a:off x="2333037" y="3316064"/>
            <a:ext cx="1058236" cy="161507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2" name="Rounded Rectangle 111"/>
          <p:cNvSpPr/>
          <p:nvPr/>
        </p:nvSpPr>
        <p:spPr>
          <a:xfrm>
            <a:off x="5735760" y="1882973"/>
            <a:ext cx="2670634" cy="61934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Let us find the number of children reduced by 4.</a:t>
            </a:r>
            <a:endParaRPr lang="en-US" sz="1400" b="1" i="1" dirty="0">
              <a:solidFill>
                <a:schemeClr val="tx1"/>
              </a:solidFill>
              <a:latin typeface="Bookman Old Style" pitchFamily="18" charset="0"/>
            </a:endParaRPr>
          </a:p>
        </p:txBody>
      </p:sp>
      <p:sp>
        <p:nvSpPr>
          <p:cNvPr id="113" name="Rounded Rectangle 112"/>
          <p:cNvSpPr/>
          <p:nvPr/>
        </p:nvSpPr>
        <p:spPr>
          <a:xfrm>
            <a:off x="6177188" y="1882973"/>
            <a:ext cx="2229206" cy="60714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What are the total number of children ?</a:t>
            </a:r>
            <a:endParaRPr lang="en-US" sz="1400" b="1" i="1" dirty="0">
              <a:solidFill>
                <a:schemeClr val="tx1"/>
              </a:solidFill>
              <a:latin typeface="Bookman Old Style" pitchFamily="18" charset="0"/>
            </a:endParaRPr>
          </a:p>
        </p:txBody>
      </p:sp>
      <p:sp>
        <p:nvSpPr>
          <p:cNvPr id="114" name="Rounded Rectangle 113"/>
          <p:cNvSpPr/>
          <p:nvPr/>
        </p:nvSpPr>
        <p:spPr>
          <a:xfrm>
            <a:off x="6067834" y="1882973"/>
            <a:ext cx="2333116" cy="60113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By how many children are they reduced ?</a:t>
            </a:r>
            <a:endParaRPr lang="en-US" sz="1400" b="1" i="1" dirty="0">
              <a:solidFill>
                <a:schemeClr val="tx1"/>
              </a:solidFill>
              <a:latin typeface="Bookman Old Style" pitchFamily="18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371600" y="2183540"/>
            <a:ext cx="2897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Reduced number of children 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4150691" y="2183540"/>
            <a:ext cx="355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4338663" y="2183540"/>
            <a:ext cx="439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24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4679950" y="2183540"/>
            <a:ext cx="355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–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4860064" y="2183540"/>
            <a:ext cx="353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4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5075578" y="2183540"/>
            <a:ext cx="355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5263550" y="2183540"/>
            <a:ext cx="439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20</a:t>
            </a:r>
          </a:p>
        </p:txBody>
      </p:sp>
      <p:sp>
        <p:nvSpPr>
          <p:cNvPr id="5" name="Rectangle 4"/>
          <p:cNvSpPr/>
          <p:nvPr/>
        </p:nvSpPr>
        <p:spPr>
          <a:xfrm>
            <a:off x="446021" y="649296"/>
            <a:ext cx="7859779" cy="51538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228600" algn="ctr"/>
              </a:tabLst>
            </a:pP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	 </a:t>
            </a: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If a box of sweets is divided among 24 children, they will get 5 sweets each.  </a:t>
            </a:r>
            <a:b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</a:b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   How many would each get, if the number of the children is reduced by 4 ? </a:t>
            </a:r>
          </a:p>
        </p:txBody>
      </p:sp>
      <p:sp>
        <p:nvSpPr>
          <p:cNvPr id="154" name="Rounded Rectangle 153"/>
          <p:cNvSpPr/>
          <p:nvPr/>
        </p:nvSpPr>
        <p:spPr>
          <a:xfrm>
            <a:off x="729906" y="916693"/>
            <a:ext cx="2495584" cy="208805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16" name="Rounded Rectangle 215"/>
          <p:cNvSpPr/>
          <p:nvPr/>
        </p:nvSpPr>
        <p:spPr>
          <a:xfrm>
            <a:off x="3255407" y="915959"/>
            <a:ext cx="4273153" cy="208805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22" name="Rounded Rectangle 121"/>
          <p:cNvSpPr/>
          <p:nvPr/>
        </p:nvSpPr>
        <p:spPr>
          <a:xfrm>
            <a:off x="4037867" y="675630"/>
            <a:ext cx="1130704" cy="228600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23" name="Rounded Rectangle 122"/>
          <p:cNvSpPr/>
          <p:nvPr/>
        </p:nvSpPr>
        <p:spPr>
          <a:xfrm>
            <a:off x="6234379" y="909595"/>
            <a:ext cx="1292961" cy="21535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57" name="Rounded Rectangle 156"/>
          <p:cNvSpPr/>
          <p:nvPr/>
        </p:nvSpPr>
        <p:spPr>
          <a:xfrm>
            <a:off x="5973100" y="1252500"/>
            <a:ext cx="2427850" cy="58163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Therefore this is a case of inverse variation</a:t>
            </a:r>
          </a:p>
        </p:txBody>
      </p:sp>
      <p:sp>
        <p:nvSpPr>
          <p:cNvPr id="158" name="Rounded Rectangle 157"/>
          <p:cNvSpPr/>
          <p:nvPr/>
        </p:nvSpPr>
        <p:spPr>
          <a:xfrm>
            <a:off x="6442065" y="1905000"/>
            <a:ext cx="1975215" cy="54936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Therefore we will take the product</a:t>
            </a:r>
          </a:p>
        </p:txBody>
      </p:sp>
      <p:sp>
        <p:nvSpPr>
          <p:cNvPr id="133" name="Rounded Rectangle 132"/>
          <p:cNvSpPr/>
          <p:nvPr/>
        </p:nvSpPr>
        <p:spPr>
          <a:xfrm>
            <a:off x="6442065" y="1905000"/>
            <a:ext cx="1975215" cy="54936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Let us reduce it to the lowest form</a:t>
            </a:r>
          </a:p>
        </p:txBody>
      </p:sp>
      <p:sp>
        <p:nvSpPr>
          <p:cNvPr id="134" name="Rounded Rectangle 133"/>
          <p:cNvSpPr/>
          <p:nvPr/>
        </p:nvSpPr>
        <p:spPr>
          <a:xfrm>
            <a:off x="6210144" y="1905000"/>
            <a:ext cx="2207136" cy="54936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Therefore it is a case of inverse variation</a:t>
            </a:r>
          </a:p>
        </p:txBody>
      </p:sp>
    </p:spTree>
    <p:extLst>
      <p:ext uri="{BB962C8B-B14F-4D97-AF65-F5344CB8AC3E}">
        <p14:creationId xmlns:p14="http://schemas.microsoft.com/office/powerpoint/2010/main" val="309371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500"/>
                            </p:stCondLst>
                            <p:childTnLst>
                              <p:par>
                                <p:cTn id="15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500"/>
                            </p:stCondLst>
                            <p:childTnLst>
                              <p:par>
                                <p:cTn id="17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"/>
                            </p:stCondLst>
                            <p:childTnLst>
                              <p:par>
                                <p:cTn id="19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8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9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9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500"/>
                            </p:stCondLst>
                            <p:childTnLst>
                              <p:par>
                                <p:cTn id="24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0" dur="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1" dur="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500"/>
                            </p:stCondLst>
                            <p:childTnLst>
                              <p:par>
                                <p:cTn id="25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1"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2"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3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500"/>
                            </p:stCondLst>
                            <p:childTnLst>
                              <p:par>
                                <p:cTn id="2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500"/>
                            </p:stCondLst>
                            <p:childTnLst>
                              <p:par>
                                <p:cTn id="34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8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9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0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6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500"/>
                            </p:stCondLst>
                            <p:childTnLst>
                              <p:par>
                                <p:cTn id="3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500"/>
                            </p:stCondLst>
                            <p:childTnLst>
                              <p:par>
                                <p:cTn id="3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5" fill="hold">
                            <p:stCondLst>
                              <p:cond delay="500"/>
                            </p:stCondLst>
                            <p:childTnLst>
                              <p:par>
                                <p:cTn id="3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8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9" fill="hold">
                      <p:stCondLst>
                        <p:cond delay="indefinite"/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3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4" fill="hold">
                            <p:stCondLst>
                              <p:cond delay="500"/>
                            </p:stCondLst>
                            <p:childTnLst>
                              <p:par>
                                <p:cTn id="3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8" fill="hold">
                      <p:stCondLst>
                        <p:cond delay="indefinite"/>
                      </p:stCondLst>
                      <p:childTnLst>
                        <p:par>
                          <p:cTn id="409" fill="hold">
                            <p:stCondLst>
                              <p:cond delay="0"/>
                            </p:stCondLst>
                            <p:childTnLst>
                              <p:par>
                                <p:cTn id="4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8" fill="hold">
                      <p:stCondLst>
                        <p:cond delay="indefinite"/>
                      </p:stCondLst>
                      <p:childTnLst>
                        <p:par>
                          <p:cTn id="419" fill="hold">
                            <p:stCondLst>
                              <p:cond delay="0"/>
                            </p:stCondLst>
                            <p:childTnLst>
                              <p:par>
                                <p:cTn id="4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500"/>
                            </p:stCondLst>
                            <p:childTnLst>
                              <p:par>
                                <p:cTn id="4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  <p:bldP spid="9" grpId="0" animBg="1"/>
      <p:bldP spid="96" grpId="0" animBg="1"/>
      <p:bldP spid="96" grpId="1" animBg="1"/>
      <p:bldP spid="150" grpId="0"/>
      <p:bldP spid="151" grpId="0"/>
      <p:bldP spid="152" grpId="0" animBg="1"/>
      <p:bldP spid="152" grpId="1" animBg="1"/>
      <p:bldP spid="155" grpId="0"/>
      <p:bldP spid="156" grpId="0"/>
      <p:bldP spid="166" grpId="0"/>
      <p:bldP spid="168" grpId="0"/>
      <p:bldP spid="169" grpId="0"/>
      <p:bldP spid="170" grpId="0"/>
      <p:bldP spid="172" grpId="0"/>
      <p:bldP spid="173" grpId="0"/>
      <p:bldP spid="175" grpId="0"/>
      <p:bldP spid="176" grpId="0"/>
      <p:bldP spid="177" grpId="0"/>
      <p:bldP spid="178" grpId="0"/>
      <p:bldP spid="179" grpId="0"/>
      <p:bldP spid="180" grpId="0"/>
      <p:bldP spid="181" grpId="0"/>
      <p:bldP spid="183" grpId="0"/>
      <p:bldP spid="184" grpId="0"/>
      <p:bldP spid="185" grpId="0"/>
      <p:bldP spid="186" grpId="0"/>
      <p:bldP spid="187" grpId="0"/>
      <p:bldP spid="188" grpId="0" animBg="1"/>
      <p:bldP spid="189" grpId="0"/>
      <p:bldP spid="190" grpId="0" animBg="1"/>
      <p:bldP spid="190" grpId="1" animBg="1"/>
      <p:bldP spid="191" grpId="0" animBg="1"/>
      <p:bldP spid="191" grpId="1" animBg="1"/>
      <p:bldP spid="210" grpId="0"/>
      <p:bldP spid="210" grpId="1"/>
      <p:bldP spid="211" grpId="0"/>
      <p:bldP spid="214" grpId="0"/>
      <p:bldP spid="215" grpId="0"/>
      <p:bldP spid="218" grpId="0" animBg="1"/>
      <p:bldP spid="218" grpId="1" animBg="1"/>
      <p:bldP spid="219" grpId="0" animBg="1"/>
      <p:bldP spid="219" grpId="1" animBg="1"/>
      <p:bldP spid="221" grpId="0"/>
      <p:bldP spid="222" grpId="0"/>
      <p:bldP spid="225" grpId="0"/>
      <p:bldP spid="226" grpId="0"/>
      <p:bldP spid="227" grpId="0" animBg="1"/>
      <p:bldP spid="227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5" grpId="0"/>
      <p:bldP spid="154" grpId="0" animBg="1"/>
      <p:bldP spid="154" grpId="1" animBg="1"/>
      <p:bldP spid="216" grpId="0" animBg="1"/>
      <p:bldP spid="216" grpId="1" animBg="1"/>
      <p:bldP spid="122" grpId="0" animBg="1"/>
      <p:bldP spid="122" grpId="1" animBg="1"/>
      <p:bldP spid="123" grpId="0" animBg="1"/>
      <p:bldP spid="123" grpId="1" animBg="1"/>
      <p:bldP spid="157" grpId="0" animBg="1"/>
      <p:bldP spid="157" grpId="1" animBg="1"/>
      <p:bldP spid="158" grpId="0" animBg="1"/>
      <p:bldP spid="158" grpId="1" animBg="1"/>
      <p:bldP spid="133" grpId="0" animBg="1"/>
      <p:bldP spid="133" grpId="1" animBg="1"/>
      <p:bldP spid="134" grpId="0" animBg="1"/>
      <p:bldP spid="134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grupoplascencia.com/img/background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70" y="-45590"/>
            <a:ext cx="9162369" cy="5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472769" y="660390"/>
            <a:ext cx="8165592" cy="508010"/>
          </a:xfrm>
          <a:prstGeom prst="roundRect">
            <a:avLst/>
          </a:prstGeom>
          <a:solidFill>
            <a:srgbClr val="00FFFF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4" name="Pentagon 3"/>
          <p:cNvSpPr/>
          <p:nvPr/>
        </p:nvSpPr>
        <p:spPr>
          <a:xfrm>
            <a:off x="561503" y="206161"/>
            <a:ext cx="1700816" cy="381000"/>
          </a:xfrm>
          <a:prstGeom prst="homePlate">
            <a:avLst/>
          </a:prstGeom>
          <a:solidFill>
            <a:srgbClr val="00206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EXERCISE 13.2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72769" y="1212850"/>
            <a:ext cx="8165592" cy="3644900"/>
          </a:xfrm>
          <a:prstGeom prst="roundRect">
            <a:avLst>
              <a:gd name="adj" fmla="val 11614"/>
            </a:avLst>
          </a:prstGeom>
          <a:solidFill>
            <a:srgbClr val="CDAFED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46660" y="1220470"/>
            <a:ext cx="695730" cy="346364"/>
          </a:xfrm>
          <a:prstGeom prst="roundRect">
            <a:avLst>
              <a:gd name="adj" fmla="val 50000"/>
            </a:avLst>
          </a:prstGeom>
          <a:solidFill>
            <a:srgbClr val="FF0000">
              <a:alpha val="50196"/>
            </a:srgbClr>
          </a:solidFill>
          <a:ln>
            <a:solidFill>
              <a:srgbClr val="0033CC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80008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Sol :</a:t>
            </a:r>
          </a:p>
        </p:txBody>
      </p:sp>
      <p:sp>
        <p:nvSpPr>
          <p:cNvPr id="96" name="Rounded Rectangle 95"/>
          <p:cNvSpPr/>
          <p:nvPr/>
        </p:nvSpPr>
        <p:spPr>
          <a:xfrm>
            <a:off x="677001" y="664737"/>
            <a:ext cx="6183451" cy="320040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07" name="Group 106"/>
          <p:cNvGrpSpPr/>
          <p:nvPr/>
        </p:nvGrpSpPr>
        <p:grpSpPr>
          <a:xfrm>
            <a:off x="1552575" y="1350495"/>
            <a:ext cx="2330961" cy="853230"/>
            <a:chOff x="736071" y="3138282"/>
            <a:chExt cx="4216930" cy="841248"/>
          </a:xfrm>
        </p:grpSpPr>
        <p:grpSp>
          <p:nvGrpSpPr>
            <p:cNvPr id="108" name="Group 107"/>
            <p:cNvGrpSpPr/>
            <p:nvPr/>
          </p:nvGrpSpPr>
          <p:grpSpPr>
            <a:xfrm>
              <a:off x="736071" y="3138282"/>
              <a:ext cx="4216930" cy="841248"/>
              <a:chOff x="1608686" y="4972845"/>
              <a:chExt cx="2934573" cy="1108613"/>
            </a:xfrm>
          </p:grpSpPr>
          <p:sp>
            <p:nvSpPr>
              <p:cNvPr id="144" name="Rectangle 143"/>
              <p:cNvSpPr/>
              <p:nvPr/>
            </p:nvSpPr>
            <p:spPr>
              <a:xfrm>
                <a:off x="1611229" y="4973498"/>
                <a:ext cx="2932030" cy="1102124"/>
              </a:xfrm>
              <a:prstGeom prst="rect">
                <a:avLst/>
              </a:prstGeom>
              <a:gradFill flip="none" rotWithShape="1">
                <a:gsLst>
                  <a:gs pos="0">
                    <a:srgbClr val="66FF66">
                      <a:tint val="66000"/>
                      <a:satMod val="160000"/>
                    </a:srgbClr>
                  </a:gs>
                  <a:gs pos="50000">
                    <a:srgbClr val="66FF66">
                      <a:tint val="44500"/>
                      <a:satMod val="160000"/>
                    </a:srgbClr>
                  </a:gs>
                  <a:gs pos="100000">
                    <a:srgbClr val="66FF66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  <a:scene3d>
                <a:camera prst="obliqueTop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Bookman Old Style" pitchFamily="18" charset="0"/>
                </a:endParaRPr>
              </a:p>
            </p:txBody>
          </p:sp>
          <p:grpSp>
            <p:nvGrpSpPr>
              <p:cNvPr id="145" name="Group 37"/>
              <p:cNvGrpSpPr/>
              <p:nvPr/>
            </p:nvGrpSpPr>
            <p:grpSpPr>
              <a:xfrm>
                <a:off x="1608686" y="4972845"/>
                <a:ext cx="2934572" cy="1108613"/>
                <a:chOff x="586485" y="1676016"/>
                <a:chExt cx="5211282" cy="651827"/>
              </a:xfrm>
            </p:grpSpPr>
            <p:sp>
              <p:nvSpPr>
                <p:cNvPr id="146" name="Rectangle 145"/>
                <p:cNvSpPr/>
                <p:nvPr/>
              </p:nvSpPr>
              <p:spPr>
                <a:xfrm>
                  <a:off x="586487" y="1676401"/>
                  <a:ext cx="5211280" cy="64801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b="1">
                    <a:ln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147" name="Straight Connector 146"/>
                <p:cNvCxnSpPr/>
                <p:nvPr/>
              </p:nvCxnSpPr>
              <p:spPr>
                <a:xfrm>
                  <a:off x="586485" y="1913402"/>
                  <a:ext cx="520937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/>
                <p:nvPr/>
              </p:nvCxnSpPr>
              <p:spPr>
                <a:xfrm rot="5400000">
                  <a:off x="2912208" y="2001533"/>
                  <a:ext cx="651827" cy="79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>
                  <a:off x="586485" y="2124015"/>
                  <a:ext cx="520937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2" name="TextBox 141"/>
            <p:cNvSpPr txBox="1"/>
            <p:nvPr/>
          </p:nvSpPr>
          <p:spPr>
            <a:xfrm>
              <a:off x="937651" y="3150007"/>
              <a:ext cx="1837185" cy="303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Bookman Old Style" pitchFamily="18" charset="0"/>
                </a:rPr>
                <a:t>Animals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3361498" y="3150007"/>
              <a:ext cx="1152113" cy="303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Bookman Old Style" pitchFamily="18" charset="0"/>
                </a:rPr>
                <a:t>Days</a:t>
              </a:r>
            </a:p>
          </p:txBody>
        </p:sp>
      </p:grpSp>
      <p:sp>
        <p:nvSpPr>
          <p:cNvPr id="150" name="TextBox 149"/>
          <p:cNvSpPr txBox="1"/>
          <p:nvPr/>
        </p:nvSpPr>
        <p:spPr>
          <a:xfrm>
            <a:off x="3186985" y="1628775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6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1920876" y="1638300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20</a:t>
            </a:r>
          </a:p>
        </p:txBody>
      </p:sp>
      <p:sp>
        <p:nvSpPr>
          <p:cNvPr id="152" name="Rounded Rectangle 151"/>
          <p:cNvSpPr/>
          <p:nvPr/>
        </p:nvSpPr>
        <p:spPr>
          <a:xfrm>
            <a:off x="6120056" y="699003"/>
            <a:ext cx="674810" cy="206738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1921279" y="1905000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30</a:t>
            </a:r>
            <a:endParaRPr lang="en-US" sz="1400" b="1" i="1" dirty="0">
              <a:latin typeface="Bookman Old Style" pitchFamily="18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1363618" y="2473776"/>
            <a:ext cx="3711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For more number of animals, the food will last less number of days.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1204421" y="3036570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2598968" y="3036570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x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2925271" y="3036570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3144343" y="3036570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/>
              <p:cNvSpPr txBox="1"/>
              <p:nvPr/>
            </p:nvSpPr>
            <p:spPr>
              <a:xfrm>
                <a:off x="3453408" y="3036570"/>
                <a:ext cx="265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72" name="TextBox 1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408" y="3036570"/>
                <a:ext cx="265201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TextBox 172"/>
          <p:cNvSpPr txBox="1"/>
          <p:nvPr/>
        </p:nvSpPr>
        <p:spPr>
          <a:xfrm>
            <a:off x="3615332" y="3036570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6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1204421" y="3455124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2636346" y="3567031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x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2925271" y="356703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3144343" y="3455124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TextBox 178"/>
              <p:cNvSpPr txBox="1"/>
              <p:nvPr/>
            </p:nvSpPr>
            <p:spPr>
              <a:xfrm>
                <a:off x="3440708" y="3457029"/>
                <a:ext cx="265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79" name="TextBox 1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708" y="3457029"/>
                <a:ext cx="265201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0" name="TextBox 179"/>
          <p:cNvSpPr txBox="1"/>
          <p:nvPr/>
        </p:nvSpPr>
        <p:spPr>
          <a:xfrm>
            <a:off x="3596282" y="3457029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6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3304631" y="3660232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30</a:t>
            </a:r>
          </a:p>
        </p:txBody>
      </p:sp>
      <p:cxnSp>
        <p:nvCxnSpPr>
          <p:cNvPr id="182" name="Straight Connector 181"/>
          <p:cNvCxnSpPr/>
          <p:nvPr/>
        </p:nvCxnSpPr>
        <p:spPr>
          <a:xfrm>
            <a:off x="3215406" y="3717379"/>
            <a:ext cx="5883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/>
          <p:cNvSpPr txBox="1"/>
          <p:nvPr/>
        </p:nvSpPr>
        <p:spPr>
          <a:xfrm>
            <a:off x="899621" y="4348712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1204421" y="4021663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2636346" y="4021663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x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2925271" y="402166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3136421" y="4021663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4</a:t>
            </a:r>
          </a:p>
        </p:txBody>
      </p:sp>
      <p:sp>
        <p:nvSpPr>
          <p:cNvPr id="188" name="Rounded Rectangle 187"/>
          <p:cNvSpPr/>
          <p:nvPr/>
        </p:nvSpPr>
        <p:spPr>
          <a:xfrm>
            <a:off x="1280637" y="4391233"/>
            <a:ext cx="4090637" cy="278150"/>
          </a:xfrm>
          <a:prstGeom prst="roundRect">
            <a:avLst/>
          </a:prstGeom>
          <a:gradFill flip="none" rotWithShape="1">
            <a:gsLst>
              <a:gs pos="0">
                <a:srgbClr val="00FFFF">
                  <a:tint val="66000"/>
                  <a:satMod val="160000"/>
                </a:srgbClr>
              </a:gs>
              <a:gs pos="29000">
                <a:srgbClr val="00FFFF">
                  <a:tint val="44500"/>
                  <a:satMod val="160000"/>
                </a:srgbClr>
              </a:gs>
              <a:gs pos="100000">
                <a:srgbClr val="00FFFF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>
            <a:solidFill>
              <a:srgbClr val="CC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1225580" y="4376420"/>
            <a:ext cx="42416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</a:rPr>
              <a:t>Therefore, the food will now last for 4 days.</a:t>
            </a:r>
          </a:p>
        </p:txBody>
      </p:sp>
      <p:sp>
        <p:nvSpPr>
          <p:cNvPr id="190" name="Rounded Rectangle 189"/>
          <p:cNvSpPr/>
          <p:nvPr/>
        </p:nvSpPr>
        <p:spPr>
          <a:xfrm>
            <a:off x="6399908" y="1236980"/>
            <a:ext cx="2006486" cy="39271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Lets assume it as </a:t>
            </a:r>
            <a:r>
              <a:rPr lang="en-US" sz="1400" b="1" i="1" dirty="0">
                <a:solidFill>
                  <a:schemeClr val="tx1"/>
                </a:solidFill>
                <a:latin typeface="Bookman Old Style" pitchFamily="18" charset="0"/>
              </a:rPr>
              <a:t>x</a:t>
            </a:r>
          </a:p>
        </p:txBody>
      </p:sp>
      <p:sp>
        <p:nvSpPr>
          <p:cNvPr id="211" name="TextBox 210"/>
          <p:cNvSpPr txBox="1"/>
          <p:nvPr/>
        </p:nvSpPr>
        <p:spPr>
          <a:xfrm>
            <a:off x="3185886" y="1895475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x</a:t>
            </a:r>
            <a:endParaRPr lang="en-US" sz="1400" b="1" dirty="0">
              <a:latin typeface="Bookman Old Style" pitchFamily="18" charset="0"/>
            </a:endParaRPr>
          </a:p>
        </p:txBody>
      </p:sp>
      <p:cxnSp>
        <p:nvCxnSpPr>
          <p:cNvPr id="212" name="Straight Connector 211"/>
          <p:cNvCxnSpPr/>
          <p:nvPr/>
        </p:nvCxnSpPr>
        <p:spPr>
          <a:xfrm rot="360000" flipH="1">
            <a:off x="3410870" y="3766727"/>
            <a:ext cx="212854" cy="1007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 rot="900000" flipH="1">
            <a:off x="3693681" y="3568473"/>
            <a:ext cx="114840" cy="1025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tangle 213"/>
          <p:cNvSpPr/>
          <p:nvPr/>
        </p:nvSpPr>
        <p:spPr>
          <a:xfrm>
            <a:off x="3757842" y="3404972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3594948" y="3741229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5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18" name="Rounded Rectangle 217"/>
          <p:cNvSpPr/>
          <p:nvPr/>
        </p:nvSpPr>
        <p:spPr>
          <a:xfrm>
            <a:off x="3860782" y="679161"/>
            <a:ext cx="1130704" cy="228600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19" name="Rounded Rectangle 218"/>
          <p:cNvSpPr/>
          <p:nvPr/>
        </p:nvSpPr>
        <p:spPr>
          <a:xfrm>
            <a:off x="677587" y="873125"/>
            <a:ext cx="5899111" cy="320040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2109382" y="3036570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30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TextBox 221"/>
              <p:cNvSpPr txBox="1"/>
              <p:nvPr/>
            </p:nvSpPr>
            <p:spPr>
              <a:xfrm>
                <a:off x="2389014" y="3036570"/>
                <a:ext cx="265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222" name="TextBox 2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014" y="3036570"/>
                <a:ext cx="265201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3" name="Straight Connector 222"/>
          <p:cNvCxnSpPr/>
          <p:nvPr/>
        </p:nvCxnSpPr>
        <p:spPr>
          <a:xfrm rot="360000" flipH="1">
            <a:off x="3239867" y="3558422"/>
            <a:ext cx="218959" cy="1138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rot="900000" flipH="1">
            <a:off x="3696297" y="3832191"/>
            <a:ext cx="81281" cy="944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Rectangle 224"/>
          <p:cNvSpPr/>
          <p:nvPr/>
        </p:nvSpPr>
        <p:spPr>
          <a:xfrm>
            <a:off x="3756256" y="3761114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26" name="Rectangle 225"/>
          <p:cNvSpPr/>
          <p:nvPr/>
        </p:nvSpPr>
        <p:spPr>
          <a:xfrm>
            <a:off x="3037060" y="3381375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4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27" name="Curved Up Arrow 226"/>
          <p:cNvSpPr/>
          <p:nvPr/>
        </p:nvSpPr>
        <p:spPr>
          <a:xfrm>
            <a:off x="2333037" y="3316064"/>
            <a:ext cx="1058236" cy="161507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371600" y="2183540"/>
            <a:ext cx="2897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Reduced number of children 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4150691" y="2183540"/>
            <a:ext cx="355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4338663" y="2183540"/>
            <a:ext cx="439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20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4654550" y="2183540"/>
            <a:ext cx="355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+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4815614" y="2183540"/>
            <a:ext cx="459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10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5119124" y="2183540"/>
            <a:ext cx="355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5294570" y="2183540"/>
            <a:ext cx="439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30</a:t>
            </a:r>
          </a:p>
        </p:txBody>
      </p:sp>
      <p:sp>
        <p:nvSpPr>
          <p:cNvPr id="5" name="Rectangle 4"/>
          <p:cNvSpPr/>
          <p:nvPr/>
        </p:nvSpPr>
        <p:spPr>
          <a:xfrm>
            <a:off x="446022" y="649296"/>
            <a:ext cx="6741004" cy="51538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228600" algn="ctr"/>
              </a:tabLst>
            </a:pP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	 </a:t>
            </a: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A farmer has enough food to feed 20 animals in cattle for 6 days. </a:t>
            </a:r>
            <a:b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</a:b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   How would the food last were 10 more animals in his cattle ? </a:t>
            </a:r>
          </a:p>
        </p:txBody>
      </p:sp>
      <p:sp>
        <p:nvSpPr>
          <p:cNvPr id="154" name="Rounded Rectangle 153"/>
          <p:cNvSpPr/>
          <p:nvPr/>
        </p:nvSpPr>
        <p:spPr>
          <a:xfrm>
            <a:off x="711857" y="918522"/>
            <a:ext cx="2797712" cy="208805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22" name="Rounded Rectangle 121"/>
          <p:cNvSpPr/>
          <p:nvPr/>
        </p:nvSpPr>
        <p:spPr>
          <a:xfrm>
            <a:off x="3860782" y="679161"/>
            <a:ext cx="1130704" cy="228600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23" name="Rounded Rectangle 122"/>
          <p:cNvSpPr/>
          <p:nvPr/>
        </p:nvSpPr>
        <p:spPr>
          <a:xfrm>
            <a:off x="3511082" y="912943"/>
            <a:ext cx="1626068" cy="215351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5319436" y="1238994"/>
            <a:ext cx="2977862" cy="974836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Which are the two quantities that are varying ?</a:t>
            </a:r>
          </a:p>
          <a:p>
            <a:pPr algn="ctr"/>
            <a:endParaRPr lang="en-US" sz="1400" b="1" dirty="0">
              <a:solidFill>
                <a:srgbClr val="0000FF"/>
              </a:solidFill>
              <a:latin typeface="Bookman Old Style" pitchFamily="18" charset="0"/>
              <a:ea typeface="Cambria Math" panose="02040503050406030204" pitchFamily="18" charset="0"/>
            </a:endParaRPr>
          </a:p>
          <a:p>
            <a:pPr algn="ctr"/>
            <a:endParaRPr lang="en-US" sz="1400" b="1" dirty="0">
              <a:solidFill>
                <a:srgbClr val="0000FF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192" name="Group 191"/>
          <p:cNvGrpSpPr/>
          <p:nvPr/>
        </p:nvGrpSpPr>
        <p:grpSpPr>
          <a:xfrm>
            <a:off x="5550326" y="1803662"/>
            <a:ext cx="1043864" cy="324285"/>
            <a:chOff x="9073750" y="2829337"/>
            <a:chExt cx="1389376" cy="392384"/>
          </a:xfrm>
        </p:grpSpPr>
        <p:sp>
          <p:nvSpPr>
            <p:cNvPr id="193" name="Rounded Rectangle 192"/>
            <p:cNvSpPr/>
            <p:nvPr/>
          </p:nvSpPr>
          <p:spPr>
            <a:xfrm>
              <a:off x="9192069" y="2835458"/>
              <a:ext cx="1150029" cy="386263"/>
            </a:xfrm>
            <a:prstGeom prst="roundRect">
              <a:avLst/>
            </a:prstGeom>
            <a:solidFill>
              <a:srgbClr val="FFCC66"/>
            </a:solidFill>
            <a:ln w="19050">
              <a:solidFill>
                <a:srgbClr val="FF0066"/>
              </a:solidFill>
            </a:ln>
            <a:scene3d>
              <a:camera prst="orthographicFront">
                <a:rot lat="0" lon="0" rev="0"/>
              </a:camera>
              <a:lightRig rig="balanced" dir="tr"/>
            </a:scene3d>
            <a:sp3d prstMaterial="matte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endParaRPr lang="en-US" sz="1600" b="1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9073750" y="2829337"/>
              <a:ext cx="1389376" cy="3724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Bookman Old Style" pitchFamily="18" charset="0"/>
                  <a:ea typeface="Cambria Math" panose="02040503050406030204" pitchFamily="18" charset="0"/>
                </a:rPr>
                <a:t>Animals</a:t>
              </a:r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7073702" y="1803662"/>
            <a:ext cx="658740" cy="329983"/>
            <a:chOff x="9789170" y="2868297"/>
            <a:chExt cx="876779" cy="399281"/>
          </a:xfrm>
        </p:grpSpPr>
        <p:sp>
          <p:nvSpPr>
            <p:cNvPr id="196" name="Rounded Rectangle 195"/>
            <p:cNvSpPr/>
            <p:nvPr/>
          </p:nvSpPr>
          <p:spPr>
            <a:xfrm>
              <a:off x="9805835" y="2876840"/>
              <a:ext cx="856177" cy="390738"/>
            </a:xfrm>
            <a:prstGeom prst="roundRect">
              <a:avLst/>
            </a:prstGeom>
            <a:solidFill>
              <a:srgbClr val="FFCC66"/>
            </a:solidFill>
            <a:ln w="19050">
              <a:solidFill>
                <a:srgbClr val="FF0066"/>
              </a:solidFill>
            </a:ln>
            <a:scene3d>
              <a:camera prst="orthographicFront">
                <a:rot lat="0" lon="0" rev="0"/>
              </a:camera>
              <a:lightRig rig="balanced" dir="tr"/>
            </a:scene3d>
            <a:sp3d prstMaterial="matte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endParaRPr lang="en-US" sz="1600" b="1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9789170" y="2868297"/>
              <a:ext cx="876779" cy="3724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Bookman Old Style" pitchFamily="18" charset="0"/>
                  <a:ea typeface="Cambria Math" panose="02040503050406030204" pitchFamily="18" charset="0"/>
                </a:rPr>
                <a:t>Days</a:t>
              </a:r>
            </a:p>
          </p:txBody>
        </p:sp>
      </p:grpSp>
      <p:sp>
        <p:nvSpPr>
          <p:cNvPr id="210" name="Rectangle 209"/>
          <p:cNvSpPr/>
          <p:nvPr/>
        </p:nvSpPr>
        <p:spPr>
          <a:xfrm>
            <a:off x="6519441" y="1797248"/>
            <a:ext cx="5778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</a:rPr>
              <a:t>And</a:t>
            </a:r>
          </a:p>
        </p:txBody>
      </p:sp>
      <p:sp>
        <p:nvSpPr>
          <p:cNvPr id="112" name="Rounded Rectangle 111"/>
          <p:cNvSpPr/>
          <p:nvPr/>
        </p:nvSpPr>
        <p:spPr>
          <a:xfrm>
            <a:off x="5525182" y="2673354"/>
            <a:ext cx="2937697" cy="51185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Let us find the number of animals if they are increased</a:t>
            </a:r>
            <a:endParaRPr lang="en-US" sz="1400" b="1" i="1" dirty="0">
              <a:solidFill>
                <a:schemeClr val="tx1"/>
              </a:solidFill>
              <a:latin typeface="Bookman Old Style" pitchFamily="18" charset="0"/>
            </a:endParaRPr>
          </a:p>
        </p:txBody>
      </p:sp>
      <p:sp>
        <p:nvSpPr>
          <p:cNvPr id="113" name="Rounded Rectangle 112"/>
          <p:cNvSpPr/>
          <p:nvPr/>
        </p:nvSpPr>
        <p:spPr>
          <a:xfrm>
            <a:off x="6233673" y="2673354"/>
            <a:ext cx="2229206" cy="60714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What are the total number of animals ?</a:t>
            </a:r>
            <a:endParaRPr lang="en-US" sz="1400" b="1" i="1" dirty="0">
              <a:solidFill>
                <a:schemeClr val="tx1"/>
              </a:solidFill>
              <a:latin typeface="Bookman Old Style" pitchFamily="18" charset="0"/>
            </a:endParaRPr>
          </a:p>
        </p:txBody>
      </p:sp>
      <p:sp>
        <p:nvSpPr>
          <p:cNvPr id="114" name="Rounded Rectangle 113"/>
          <p:cNvSpPr/>
          <p:nvPr/>
        </p:nvSpPr>
        <p:spPr>
          <a:xfrm>
            <a:off x="6092827" y="2673354"/>
            <a:ext cx="2370052" cy="577676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But how many animals are they added ?</a:t>
            </a:r>
            <a:endParaRPr lang="en-US" sz="1400" b="1" i="1" dirty="0">
              <a:solidFill>
                <a:schemeClr val="tx1"/>
              </a:solidFill>
              <a:latin typeface="Bookman Old Style" pitchFamily="18" charset="0"/>
            </a:endParaRPr>
          </a:p>
        </p:txBody>
      </p:sp>
      <p:sp>
        <p:nvSpPr>
          <p:cNvPr id="158" name="Rounded Rectangle 157"/>
          <p:cNvSpPr/>
          <p:nvPr/>
        </p:nvSpPr>
        <p:spPr>
          <a:xfrm>
            <a:off x="6360669" y="2724150"/>
            <a:ext cx="1975215" cy="54936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Therefore we will take the product</a:t>
            </a:r>
          </a:p>
        </p:txBody>
      </p:sp>
      <p:sp>
        <p:nvSpPr>
          <p:cNvPr id="133" name="Rounded Rectangle 132"/>
          <p:cNvSpPr/>
          <p:nvPr/>
        </p:nvSpPr>
        <p:spPr>
          <a:xfrm>
            <a:off x="6304183" y="2724150"/>
            <a:ext cx="1975215" cy="54936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Let us reduce it to the lowest form</a:t>
            </a:r>
          </a:p>
        </p:txBody>
      </p:sp>
      <p:sp>
        <p:nvSpPr>
          <p:cNvPr id="134" name="Rounded Rectangle 133"/>
          <p:cNvSpPr/>
          <p:nvPr/>
        </p:nvSpPr>
        <p:spPr>
          <a:xfrm>
            <a:off x="6120056" y="2724150"/>
            <a:ext cx="2207136" cy="54936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Therefore it is a case of inverse variation</a:t>
            </a:r>
          </a:p>
        </p:txBody>
      </p:sp>
      <p:sp>
        <p:nvSpPr>
          <p:cNvPr id="157" name="Rounded Rectangle 156"/>
          <p:cNvSpPr/>
          <p:nvPr/>
        </p:nvSpPr>
        <p:spPr>
          <a:xfrm>
            <a:off x="5973100" y="1252500"/>
            <a:ext cx="2427850" cy="58163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Therefore this is a case of inverse variation</a:t>
            </a:r>
          </a:p>
        </p:txBody>
      </p:sp>
    </p:spTree>
    <p:extLst>
      <p:ext uri="{BB962C8B-B14F-4D97-AF65-F5344CB8AC3E}">
        <p14:creationId xmlns:p14="http://schemas.microsoft.com/office/powerpoint/2010/main" val="1190744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"/>
                            </p:stCondLst>
                            <p:childTnLst>
                              <p:par>
                                <p:cTn id="15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00"/>
                            </p:stCondLst>
                            <p:childTnLst>
                              <p:par>
                                <p:cTn id="17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0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1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500"/>
                            </p:stCondLst>
                            <p:childTnLst>
                              <p:par>
                                <p:cTn id="2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7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2" dur="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3" dur="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500"/>
                            </p:stCondLst>
                            <p:childTnLst>
                              <p:par>
                                <p:cTn id="24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3"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500"/>
                            </p:stCondLst>
                            <p:childTnLst>
                              <p:par>
                                <p:cTn id="2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9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9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4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8" fill="hold">
                            <p:stCondLst>
                              <p:cond delay="500"/>
                            </p:stCondLst>
                            <p:childTnLst>
                              <p:par>
                                <p:cTn id="33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0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1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2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8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500"/>
                            </p:stCondLst>
                            <p:childTnLst>
                              <p:par>
                                <p:cTn id="3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500"/>
                            </p:stCondLst>
                            <p:childTnLst>
                              <p:par>
                                <p:cTn id="3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7" fill="hold">
                            <p:stCondLst>
                              <p:cond delay="500"/>
                            </p:stCondLst>
                            <p:childTnLst>
                              <p:par>
                                <p:cTn id="3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0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5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6" fill="hold">
                            <p:stCondLst>
                              <p:cond delay="500"/>
                            </p:stCondLst>
                            <p:childTnLst>
                              <p:par>
                                <p:cTn id="3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9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4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4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500"/>
                            </p:stCondLst>
                            <p:childTnLst>
                              <p:par>
                                <p:cTn id="4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  <p:bldP spid="9" grpId="0" animBg="1"/>
      <p:bldP spid="96" grpId="0" animBg="1"/>
      <p:bldP spid="96" grpId="1" animBg="1"/>
      <p:bldP spid="150" grpId="0"/>
      <p:bldP spid="151" grpId="0"/>
      <p:bldP spid="152" grpId="0" animBg="1"/>
      <p:bldP spid="152" grpId="1" animBg="1"/>
      <p:bldP spid="155" grpId="0"/>
      <p:bldP spid="156" grpId="0"/>
      <p:bldP spid="166" grpId="0"/>
      <p:bldP spid="168" grpId="0"/>
      <p:bldP spid="169" grpId="0"/>
      <p:bldP spid="170" grpId="0"/>
      <p:bldP spid="172" grpId="0"/>
      <p:bldP spid="173" grpId="0"/>
      <p:bldP spid="175" grpId="0"/>
      <p:bldP spid="176" grpId="0"/>
      <p:bldP spid="177" grpId="0"/>
      <p:bldP spid="178" grpId="0"/>
      <p:bldP spid="179" grpId="0"/>
      <p:bldP spid="180" grpId="0"/>
      <p:bldP spid="181" grpId="0"/>
      <p:bldP spid="183" grpId="0"/>
      <p:bldP spid="184" grpId="0"/>
      <p:bldP spid="185" grpId="0"/>
      <p:bldP spid="186" grpId="0"/>
      <p:bldP spid="187" grpId="0"/>
      <p:bldP spid="188" grpId="0" animBg="1"/>
      <p:bldP spid="189" grpId="0"/>
      <p:bldP spid="190" grpId="0" animBg="1"/>
      <p:bldP spid="190" grpId="1" animBg="1"/>
      <p:bldP spid="211" grpId="0"/>
      <p:bldP spid="214" grpId="0"/>
      <p:bldP spid="215" grpId="0"/>
      <p:bldP spid="218" grpId="0" animBg="1"/>
      <p:bldP spid="218" grpId="1" animBg="1"/>
      <p:bldP spid="219" grpId="0" animBg="1"/>
      <p:bldP spid="219" grpId="1" animBg="1"/>
      <p:bldP spid="221" grpId="0"/>
      <p:bldP spid="222" grpId="0"/>
      <p:bldP spid="225" grpId="0"/>
      <p:bldP spid="226" grpId="0"/>
      <p:bldP spid="227" grpId="0" animBg="1"/>
      <p:bldP spid="227" grpId="1" animBg="1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5" grpId="0"/>
      <p:bldP spid="154" grpId="0" animBg="1"/>
      <p:bldP spid="154" grpId="1" animBg="1"/>
      <p:bldP spid="122" grpId="0" animBg="1"/>
      <p:bldP spid="122" grpId="1" animBg="1"/>
      <p:bldP spid="123" grpId="0" animBg="1"/>
      <p:bldP spid="123" grpId="1" animBg="1"/>
      <p:bldP spid="191" grpId="0" animBg="1"/>
      <p:bldP spid="191" grpId="1" animBg="1"/>
      <p:bldP spid="210" grpId="0"/>
      <p:bldP spid="210" grpId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58" grpId="0" animBg="1"/>
      <p:bldP spid="158" grpId="1" animBg="1"/>
      <p:bldP spid="133" grpId="0" animBg="1"/>
      <p:bldP spid="133" grpId="1" animBg="1"/>
      <p:bldP spid="134" grpId="0" animBg="1"/>
      <p:bldP spid="134" grpId="1" animBg="1"/>
      <p:bldP spid="157" grpId="0" animBg="1"/>
      <p:bldP spid="157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grupoplascencia.com/img/background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70" y="-45590"/>
            <a:ext cx="9162369" cy="5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472769" y="660390"/>
            <a:ext cx="8165592" cy="454035"/>
          </a:xfrm>
          <a:prstGeom prst="roundRect">
            <a:avLst/>
          </a:prstGeom>
          <a:solidFill>
            <a:srgbClr val="00FFFF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4" name="Pentagon 3"/>
          <p:cNvSpPr/>
          <p:nvPr/>
        </p:nvSpPr>
        <p:spPr>
          <a:xfrm>
            <a:off x="561503" y="206161"/>
            <a:ext cx="1700816" cy="381000"/>
          </a:xfrm>
          <a:prstGeom prst="homePlate">
            <a:avLst/>
          </a:prstGeom>
          <a:solidFill>
            <a:srgbClr val="00206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EXERCISE 13.2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72769" y="1162050"/>
            <a:ext cx="8165592" cy="3644900"/>
          </a:xfrm>
          <a:prstGeom prst="roundRect">
            <a:avLst>
              <a:gd name="adj" fmla="val 11614"/>
            </a:avLst>
          </a:prstGeom>
          <a:solidFill>
            <a:srgbClr val="CDAFED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46660" y="1169670"/>
            <a:ext cx="695730" cy="346364"/>
          </a:xfrm>
          <a:prstGeom prst="roundRect">
            <a:avLst>
              <a:gd name="adj" fmla="val 50000"/>
            </a:avLst>
          </a:prstGeom>
          <a:solidFill>
            <a:srgbClr val="FF0000">
              <a:alpha val="50196"/>
            </a:srgbClr>
          </a:solidFill>
          <a:ln>
            <a:solidFill>
              <a:srgbClr val="0033CC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80008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Sol :</a:t>
            </a:r>
          </a:p>
        </p:txBody>
      </p:sp>
      <p:sp>
        <p:nvSpPr>
          <p:cNvPr id="96" name="Rounded Rectangle 95"/>
          <p:cNvSpPr/>
          <p:nvPr/>
        </p:nvSpPr>
        <p:spPr>
          <a:xfrm>
            <a:off x="632262" y="625440"/>
            <a:ext cx="7646564" cy="320040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07" name="Group 106"/>
          <p:cNvGrpSpPr/>
          <p:nvPr/>
        </p:nvGrpSpPr>
        <p:grpSpPr>
          <a:xfrm>
            <a:off x="1517355" y="1224584"/>
            <a:ext cx="1928466" cy="827643"/>
            <a:chOff x="736071" y="3120544"/>
            <a:chExt cx="4216930" cy="858986"/>
          </a:xfrm>
        </p:grpSpPr>
        <p:grpSp>
          <p:nvGrpSpPr>
            <p:cNvPr id="108" name="Group 107"/>
            <p:cNvGrpSpPr/>
            <p:nvPr/>
          </p:nvGrpSpPr>
          <p:grpSpPr>
            <a:xfrm>
              <a:off x="736071" y="3138282"/>
              <a:ext cx="4216930" cy="841248"/>
              <a:chOff x="1608686" y="4972845"/>
              <a:chExt cx="2934573" cy="1108613"/>
            </a:xfrm>
          </p:grpSpPr>
          <p:sp>
            <p:nvSpPr>
              <p:cNvPr id="144" name="Rectangle 143"/>
              <p:cNvSpPr/>
              <p:nvPr/>
            </p:nvSpPr>
            <p:spPr>
              <a:xfrm>
                <a:off x="1611229" y="4973498"/>
                <a:ext cx="2932030" cy="1102124"/>
              </a:xfrm>
              <a:prstGeom prst="rect">
                <a:avLst/>
              </a:prstGeom>
              <a:gradFill flip="none" rotWithShape="1">
                <a:gsLst>
                  <a:gs pos="0">
                    <a:srgbClr val="66FF66">
                      <a:tint val="66000"/>
                      <a:satMod val="160000"/>
                    </a:srgbClr>
                  </a:gs>
                  <a:gs pos="50000">
                    <a:srgbClr val="66FF66">
                      <a:tint val="44500"/>
                      <a:satMod val="160000"/>
                    </a:srgbClr>
                  </a:gs>
                  <a:gs pos="100000">
                    <a:srgbClr val="66FF66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  <a:scene3d>
                <a:camera prst="obliqueTop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Bookman Old Style" pitchFamily="18" charset="0"/>
                </a:endParaRPr>
              </a:p>
            </p:txBody>
          </p:sp>
          <p:grpSp>
            <p:nvGrpSpPr>
              <p:cNvPr id="145" name="Group 37"/>
              <p:cNvGrpSpPr/>
              <p:nvPr/>
            </p:nvGrpSpPr>
            <p:grpSpPr>
              <a:xfrm>
                <a:off x="1608686" y="4972845"/>
                <a:ext cx="2934572" cy="1108613"/>
                <a:chOff x="586485" y="1676016"/>
                <a:chExt cx="5211282" cy="651827"/>
              </a:xfrm>
            </p:grpSpPr>
            <p:sp>
              <p:nvSpPr>
                <p:cNvPr id="146" name="Rectangle 145"/>
                <p:cNvSpPr/>
                <p:nvPr/>
              </p:nvSpPr>
              <p:spPr>
                <a:xfrm>
                  <a:off x="586487" y="1676401"/>
                  <a:ext cx="5211280" cy="64801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b="1">
                    <a:ln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147" name="Straight Connector 146"/>
                <p:cNvCxnSpPr/>
                <p:nvPr/>
              </p:nvCxnSpPr>
              <p:spPr>
                <a:xfrm>
                  <a:off x="586485" y="1923829"/>
                  <a:ext cx="520937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/>
                <p:nvPr/>
              </p:nvCxnSpPr>
              <p:spPr>
                <a:xfrm rot="5400000">
                  <a:off x="3033605" y="2001533"/>
                  <a:ext cx="651827" cy="79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>
                  <a:off x="586485" y="2125035"/>
                  <a:ext cx="520937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2" name="TextBox 141"/>
            <p:cNvSpPr txBox="1"/>
            <p:nvPr/>
          </p:nvSpPr>
          <p:spPr>
            <a:xfrm>
              <a:off x="957618" y="3120544"/>
              <a:ext cx="1935698" cy="319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Person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3354935" y="3120545"/>
              <a:ext cx="1385946" cy="319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Days</a:t>
              </a:r>
            </a:p>
          </p:txBody>
        </p:sp>
      </p:grpSp>
      <p:sp>
        <p:nvSpPr>
          <p:cNvPr id="150" name="TextBox 149"/>
          <p:cNvSpPr txBox="1"/>
          <p:nvPr/>
        </p:nvSpPr>
        <p:spPr>
          <a:xfrm>
            <a:off x="2859756" y="1504950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4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1857617" y="1504950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3</a:t>
            </a:r>
          </a:p>
        </p:txBody>
      </p:sp>
      <p:sp>
        <p:nvSpPr>
          <p:cNvPr id="152" name="Rounded Rectangle 151"/>
          <p:cNvSpPr/>
          <p:nvPr/>
        </p:nvSpPr>
        <p:spPr>
          <a:xfrm>
            <a:off x="7524369" y="666750"/>
            <a:ext cx="676656" cy="208805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1828800" y="1759526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4</a:t>
            </a:r>
            <a:endParaRPr lang="en-US" sz="1400" b="1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1363617" y="2068547"/>
            <a:ext cx="4242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Here the number of persons and the number of days are in inverse proportion.</a:t>
            </a:r>
          </a:p>
        </p:txBody>
      </p:sp>
      <p:sp>
        <p:nvSpPr>
          <p:cNvPr id="157" name="Rounded Rectangle 156"/>
          <p:cNvSpPr/>
          <p:nvPr/>
        </p:nvSpPr>
        <p:spPr>
          <a:xfrm>
            <a:off x="5978544" y="1253995"/>
            <a:ext cx="2427850" cy="58163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Therefore this is a case of direct variation</a:t>
            </a:r>
          </a:p>
        </p:txBody>
      </p:sp>
      <p:sp>
        <p:nvSpPr>
          <p:cNvPr id="158" name="Rounded Rectangle 157"/>
          <p:cNvSpPr/>
          <p:nvPr/>
        </p:nvSpPr>
        <p:spPr>
          <a:xfrm>
            <a:off x="6431179" y="1179209"/>
            <a:ext cx="1975215" cy="73120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Therefore we will take the ratio of the quantities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2564351" y="2519728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3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2562748" y="2738318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4</a:t>
            </a:r>
          </a:p>
        </p:txBody>
      </p:sp>
      <p:cxnSp>
        <p:nvCxnSpPr>
          <p:cNvPr id="161" name="Straight Connector 160"/>
          <p:cNvCxnSpPr/>
          <p:nvPr/>
        </p:nvCxnSpPr>
        <p:spPr>
          <a:xfrm>
            <a:off x="2619236" y="2784159"/>
            <a:ext cx="19795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2912571" y="263354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3203575" y="2519728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3203575" y="2738318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4</a:t>
            </a:r>
          </a:p>
        </p:txBody>
      </p:sp>
      <p:cxnSp>
        <p:nvCxnSpPr>
          <p:cNvPr id="165" name="Straight Connector 164"/>
          <p:cNvCxnSpPr/>
          <p:nvPr/>
        </p:nvCxnSpPr>
        <p:spPr>
          <a:xfrm>
            <a:off x="3261934" y="2784159"/>
            <a:ext cx="2011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>
            <a:off x="1204421" y="2985968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167" name="Right Arrow 166"/>
          <p:cNvSpPr/>
          <p:nvPr/>
        </p:nvSpPr>
        <p:spPr>
          <a:xfrm rot="20012307" flipH="1">
            <a:off x="2848718" y="2743430"/>
            <a:ext cx="383076" cy="102120"/>
          </a:xfrm>
          <a:prstGeom prst="rightArrow">
            <a:avLst>
              <a:gd name="adj1" fmla="val 0"/>
              <a:gd name="adj2" fmla="val 6295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2649046" y="2966918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2912571" y="298596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3144343" y="2985968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/>
              <p:cNvSpPr txBox="1"/>
              <p:nvPr/>
            </p:nvSpPr>
            <p:spPr>
              <a:xfrm>
                <a:off x="3314704" y="2985968"/>
                <a:ext cx="265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72" name="TextBox 1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704" y="2985968"/>
                <a:ext cx="265201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TextBox 172"/>
          <p:cNvSpPr txBox="1"/>
          <p:nvPr/>
        </p:nvSpPr>
        <p:spPr>
          <a:xfrm>
            <a:off x="3476628" y="2985968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4</a:t>
            </a:r>
          </a:p>
        </p:txBody>
      </p:sp>
      <p:sp>
        <p:nvSpPr>
          <p:cNvPr id="174" name="Right Arrow 173"/>
          <p:cNvSpPr/>
          <p:nvPr/>
        </p:nvSpPr>
        <p:spPr>
          <a:xfrm rot="1409878">
            <a:off x="2817108" y="2737520"/>
            <a:ext cx="413396" cy="102120"/>
          </a:xfrm>
          <a:prstGeom prst="rightArrow">
            <a:avLst>
              <a:gd name="adj1" fmla="val 0"/>
              <a:gd name="adj2" fmla="val 6295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1204421" y="3282315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2649046" y="3381522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2912571" y="339422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3144343" y="3282315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TextBox 178"/>
              <p:cNvSpPr txBox="1"/>
              <p:nvPr/>
            </p:nvSpPr>
            <p:spPr>
              <a:xfrm>
                <a:off x="3326396" y="3284220"/>
                <a:ext cx="265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79" name="TextBox 1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396" y="3284220"/>
                <a:ext cx="265201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0" name="TextBox 179"/>
          <p:cNvSpPr txBox="1"/>
          <p:nvPr/>
        </p:nvSpPr>
        <p:spPr>
          <a:xfrm>
            <a:off x="3481970" y="3284220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4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3318815" y="3487423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4</a:t>
            </a:r>
          </a:p>
        </p:txBody>
      </p:sp>
      <p:cxnSp>
        <p:nvCxnSpPr>
          <p:cNvPr id="182" name="Straight Connector 181"/>
          <p:cNvCxnSpPr/>
          <p:nvPr/>
        </p:nvCxnSpPr>
        <p:spPr>
          <a:xfrm>
            <a:off x="3234130" y="3544570"/>
            <a:ext cx="4726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/>
          <p:cNvSpPr txBox="1"/>
          <p:nvPr/>
        </p:nvSpPr>
        <p:spPr>
          <a:xfrm>
            <a:off x="899621" y="4090670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1204421" y="3725029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2649046" y="3725029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2912571" y="372502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3149121" y="3725029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3</a:t>
            </a:r>
          </a:p>
        </p:txBody>
      </p:sp>
      <p:sp>
        <p:nvSpPr>
          <p:cNvPr id="188" name="Rounded Rectangle 187"/>
          <p:cNvSpPr/>
          <p:nvPr/>
        </p:nvSpPr>
        <p:spPr>
          <a:xfrm>
            <a:off x="1226143" y="4121163"/>
            <a:ext cx="3750721" cy="262030"/>
          </a:xfrm>
          <a:prstGeom prst="roundRect">
            <a:avLst/>
          </a:prstGeom>
          <a:gradFill flip="none" rotWithShape="1">
            <a:gsLst>
              <a:gs pos="0">
                <a:srgbClr val="00FFFF">
                  <a:tint val="66000"/>
                  <a:satMod val="160000"/>
                </a:srgbClr>
              </a:gs>
              <a:gs pos="29000">
                <a:srgbClr val="00FFFF">
                  <a:tint val="44500"/>
                  <a:satMod val="160000"/>
                </a:srgbClr>
              </a:gs>
              <a:gs pos="100000">
                <a:srgbClr val="00FFFF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>
            <a:solidFill>
              <a:srgbClr val="CC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1234061" y="4090670"/>
            <a:ext cx="3795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</a:rPr>
              <a:t>Here, they will complete the in 3 days.</a:t>
            </a:r>
            <a:endParaRPr lang="en-US" sz="1400" b="1" baseline="300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90" name="Rounded Rectangle 189"/>
          <p:cNvSpPr/>
          <p:nvPr/>
        </p:nvSpPr>
        <p:spPr>
          <a:xfrm>
            <a:off x="6399908" y="1348454"/>
            <a:ext cx="2006486" cy="39271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Lets assume it as </a:t>
            </a:r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5359379" y="1162050"/>
            <a:ext cx="2977862" cy="87240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Which are the two quantities that are varying ?</a:t>
            </a:r>
          </a:p>
          <a:p>
            <a:pPr algn="ctr"/>
            <a:endParaRPr lang="en-US" sz="1400" b="1" dirty="0">
              <a:solidFill>
                <a:srgbClr val="0000FF"/>
              </a:solidFill>
              <a:latin typeface="Bookman Old Style" pitchFamily="18" charset="0"/>
              <a:ea typeface="Cambria Math" panose="02040503050406030204" pitchFamily="18" charset="0"/>
            </a:endParaRPr>
          </a:p>
          <a:p>
            <a:pPr algn="ctr"/>
            <a:endParaRPr lang="en-US" sz="1400" b="1" dirty="0">
              <a:solidFill>
                <a:srgbClr val="0000FF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192" name="Group 191"/>
          <p:cNvGrpSpPr/>
          <p:nvPr/>
        </p:nvGrpSpPr>
        <p:grpSpPr>
          <a:xfrm>
            <a:off x="5601010" y="1685900"/>
            <a:ext cx="975050" cy="316012"/>
            <a:chOff x="8978594" y="2829337"/>
            <a:chExt cx="1297783" cy="382375"/>
          </a:xfrm>
        </p:grpSpPr>
        <p:sp>
          <p:nvSpPr>
            <p:cNvPr id="193" name="Rounded Rectangle 192"/>
            <p:cNvSpPr/>
            <p:nvPr/>
          </p:nvSpPr>
          <p:spPr>
            <a:xfrm>
              <a:off x="9123227" y="2835527"/>
              <a:ext cx="1011565" cy="376185"/>
            </a:xfrm>
            <a:prstGeom prst="roundRect">
              <a:avLst/>
            </a:prstGeom>
            <a:solidFill>
              <a:srgbClr val="FFCC66"/>
            </a:solidFill>
            <a:ln w="19050">
              <a:solidFill>
                <a:srgbClr val="FF0066"/>
              </a:solidFill>
            </a:ln>
            <a:scene3d>
              <a:camera prst="orthographicFront">
                <a:rot lat="0" lon="0" rev="0"/>
              </a:camera>
              <a:lightRig rig="balanced" dir="tr"/>
            </a:scene3d>
            <a:sp3d prstMaterial="matte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endParaRPr lang="en-US" sz="1600" b="1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8978594" y="2829337"/>
              <a:ext cx="1297783" cy="3724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rPr>
                <a:t>Person</a:t>
              </a:r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7071360" y="1685900"/>
            <a:ext cx="734516" cy="322538"/>
            <a:chOff x="9678828" y="2880864"/>
            <a:chExt cx="977637" cy="390273"/>
          </a:xfrm>
        </p:grpSpPr>
        <p:sp>
          <p:nvSpPr>
            <p:cNvPr id="196" name="Rounded Rectangle 195"/>
            <p:cNvSpPr/>
            <p:nvPr/>
          </p:nvSpPr>
          <p:spPr>
            <a:xfrm>
              <a:off x="9722610" y="2896232"/>
              <a:ext cx="862043" cy="374905"/>
            </a:xfrm>
            <a:prstGeom prst="roundRect">
              <a:avLst/>
            </a:prstGeom>
            <a:solidFill>
              <a:srgbClr val="FFCC66"/>
            </a:solidFill>
            <a:ln w="19050">
              <a:solidFill>
                <a:srgbClr val="FF0066"/>
              </a:solidFill>
            </a:ln>
            <a:scene3d>
              <a:camera prst="orthographicFront">
                <a:rot lat="0" lon="0" rev="0"/>
              </a:camera>
              <a:lightRig rig="balanced" dir="tr"/>
            </a:scene3d>
            <a:sp3d prstMaterial="matte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endParaRPr lang="en-US" sz="1600" b="1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9678828" y="2880864"/>
              <a:ext cx="977637" cy="3724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rPr>
                <a:t>Days</a:t>
              </a:r>
            </a:p>
          </p:txBody>
        </p:sp>
      </p:grpSp>
      <p:sp>
        <p:nvSpPr>
          <p:cNvPr id="210" name="Rectangle 209"/>
          <p:cNvSpPr/>
          <p:nvPr/>
        </p:nvSpPr>
        <p:spPr>
          <a:xfrm>
            <a:off x="6529862" y="1685925"/>
            <a:ext cx="5778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</a:rPr>
              <a:t>And</a:t>
            </a:r>
          </a:p>
        </p:txBody>
      </p:sp>
      <p:sp>
        <p:nvSpPr>
          <p:cNvPr id="211" name="TextBox 210"/>
          <p:cNvSpPr txBox="1"/>
          <p:nvPr/>
        </p:nvSpPr>
        <p:spPr>
          <a:xfrm>
            <a:off x="2838962" y="1759526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212" name="Straight Connector 211"/>
          <p:cNvCxnSpPr/>
          <p:nvPr/>
        </p:nvCxnSpPr>
        <p:spPr>
          <a:xfrm rot="360000" flipH="1">
            <a:off x="3578060" y="3398167"/>
            <a:ext cx="111107" cy="949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 rot="900000" flipH="1">
            <a:off x="3420798" y="3579243"/>
            <a:ext cx="104400" cy="1241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tangle 213"/>
          <p:cNvSpPr/>
          <p:nvPr/>
        </p:nvSpPr>
        <p:spPr>
          <a:xfrm>
            <a:off x="3481560" y="3592560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3639045" y="3240062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19" name="Rounded Rectangle 218"/>
          <p:cNvSpPr/>
          <p:nvPr/>
        </p:nvSpPr>
        <p:spPr>
          <a:xfrm>
            <a:off x="562626" y="828008"/>
            <a:ext cx="8144629" cy="320040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2273226" y="2985968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TextBox 221"/>
              <p:cNvSpPr txBox="1"/>
              <p:nvPr/>
            </p:nvSpPr>
            <p:spPr>
              <a:xfrm>
                <a:off x="2465299" y="2985968"/>
                <a:ext cx="265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222" name="TextBox 2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299" y="2985968"/>
                <a:ext cx="265201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7" name="Curved Up Arrow 226"/>
          <p:cNvSpPr/>
          <p:nvPr/>
        </p:nvSpPr>
        <p:spPr>
          <a:xfrm>
            <a:off x="2420431" y="3236890"/>
            <a:ext cx="1081670" cy="161507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8395" y="647700"/>
            <a:ext cx="8393179" cy="42593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228600" algn="ctr"/>
              </a:tabLst>
            </a:pP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	 </a:t>
            </a: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A contractor estimates that 3 persons could rewire </a:t>
            </a:r>
            <a:r>
              <a:rPr lang="en-US" sz="1400" b="1" dirty="0" err="1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Jasminder’s</a:t>
            </a: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house in 4 days. </a:t>
            </a:r>
            <a:b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</a:b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  If, he uses 4 persons instead of three, how long should they take to complete the job?</a:t>
            </a:r>
          </a:p>
        </p:txBody>
      </p:sp>
      <p:sp>
        <p:nvSpPr>
          <p:cNvPr id="216" name="Rounded Rectangle 215"/>
          <p:cNvSpPr/>
          <p:nvPr/>
        </p:nvSpPr>
        <p:spPr>
          <a:xfrm>
            <a:off x="1654488" y="870192"/>
            <a:ext cx="945836" cy="208805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18" name="Rounded Rectangle 217"/>
          <p:cNvSpPr/>
          <p:nvPr/>
        </p:nvSpPr>
        <p:spPr>
          <a:xfrm>
            <a:off x="3325368" y="665827"/>
            <a:ext cx="941832" cy="224096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54" name="Rounded Rectangle 153"/>
          <p:cNvSpPr/>
          <p:nvPr/>
        </p:nvSpPr>
        <p:spPr>
          <a:xfrm>
            <a:off x="4179079" y="884301"/>
            <a:ext cx="4471981" cy="208805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13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3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500"/>
                            </p:stCondLst>
                            <p:childTnLst>
                              <p:par>
                                <p:cTn id="2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500"/>
                            </p:stCondLst>
                            <p:childTnLst>
                              <p:par>
                                <p:cTn id="25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500"/>
                            </p:stCondLst>
                            <p:childTnLst>
                              <p:par>
                                <p:cTn id="29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0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6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500"/>
                            </p:stCondLst>
                            <p:childTnLst>
                              <p:par>
                                <p:cTn id="30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500"/>
                            </p:stCondLst>
                            <p:childTnLst>
                              <p:par>
                                <p:cTn id="3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4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4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0" fill="hold">
                            <p:stCondLst>
                              <p:cond delay="500"/>
                            </p:stCondLst>
                            <p:childTnLst>
                              <p:par>
                                <p:cTn id="3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  <p:bldP spid="9" grpId="0" animBg="1"/>
      <p:bldP spid="96" grpId="0" animBg="1"/>
      <p:bldP spid="96" grpId="1" animBg="1"/>
      <p:bldP spid="150" grpId="0"/>
      <p:bldP spid="151" grpId="0"/>
      <p:bldP spid="152" grpId="0" animBg="1"/>
      <p:bldP spid="152" grpId="1" animBg="1"/>
      <p:bldP spid="155" grpId="0"/>
      <p:bldP spid="156" grpId="0"/>
      <p:bldP spid="157" grpId="0" animBg="1"/>
      <p:bldP spid="157" grpId="1" animBg="1"/>
      <p:bldP spid="158" grpId="0" animBg="1"/>
      <p:bldP spid="158" grpId="1" animBg="1"/>
      <p:bldP spid="159" grpId="0"/>
      <p:bldP spid="160" grpId="0"/>
      <p:bldP spid="162" grpId="0"/>
      <p:bldP spid="163" grpId="0"/>
      <p:bldP spid="164" grpId="0"/>
      <p:bldP spid="166" grpId="0"/>
      <p:bldP spid="167" grpId="0" animBg="1"/>
      <p:bldP spid="167" grpId="1" animBg="1"/>
      <p:bldP spid="168" grpId="0"/>
      <p:bldP spid="169" grpId="0"/>
      <p:bldP spid="170" grpId="0"/>
      <p:bldP spid="172" grpId="0"/>
      <p:bldP spid="173" grpId="0"/>
      <p:bldP spid="174" grpId="0" animBg="1"/>
      <p:bldP spid="174" grpId="1" animBg="1"/>
      <p:bldP spid="175" grpId="0"/>
      <p:bldP spid="176" grpId="0"/>
      <p:bldP spid="177" grpId="0"/>
      <p:bldP spid="178" grpId="0"/>
      <p:bldP spid="179" grpId="0"/>
      <p:bldP spid="180" grpId="0"/>
      <p:bldP spid="181" grpId="0"/>
      <p:bldP spid="183" grpId="0"/>
      <p:bldP spid="184" grpId="0"/>
      <p:bldP spid="185" grpId="0"/>
      <p:bldP spid="186" grpId="0"/>
      <p:bldP spid="187" grpId="0"/>
      <p:bldP spid="188" grpId="0" animBg="1"/>
      <p:bldP spid="189" grpId="0"/>
      <p:bldP spid="190" grpId="0" animBg="1"/>
      <p:bldP spid="190" grpId="1" animBg="1"/>
      <p:bldP spid="191" grpId="0" animBg="1"/>
      <p:bldP spid="191" grpId="1" animBg="1"/>
      <p:bldP spid="210" grpId="0"/>
      <p:bldP spid="210" grpId="1"/>
      <p:bldP spid="211" grpId="0"/>
      <p:bldP spid="214" grpId="0"/>
      <p:bldP spid="215" grpId="0"/>
      <p:bldP spid="219" grpId="0" animBg="1"/>
      <p:bldP spid="219" grpId="1" animBg="1"/>
      <p:bldP spid="221" grpId="0"/>
      <p:bldP spid="222" grpId="0"/>
      <p:bldP spid="227" grpId="0" animBg="1"/>
      <p:bldP spid="227" grpId="1" animBg="1"/>
      <p:bldP spid="5" grpId="0"/>
      <p:bldP spid="216" grpId="0" animBg="1"/>
      <p:bldP spid="216" grpId="1" animBg="1"/>
      <p:bldP spid="218" grpId="0" animBg="1"/>
      <p:bldP spid="218" grpId="1" animBg="1"/>
      <p:bldP spid="154" grpId="0" animBg="1"/>
      <p:bldP spid="154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grupoplascencia.com/img/background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70" y="-45590"/>
            <a:ext cx="9162369" cy="5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472769" y="660390"/>
            <a:ext cx="8165592" cy="454035"/>
          </a:xfrm>
          <a:prstGeom prst="roundRect">
            <a:avLst/>
          </a:prstGeom>
          <a:solidFill>
            <a:srgbClr val="00FFFF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4" name="Pentagon 3"/>
          <p:cNvSpPr/>
          <p:nvPr/>
        </p:nvSpPr>
        <p:spPr>
          <a:xfrm>
            <a:off x="561503" y="206161"/>
            <a:ext cx="1700816" cy="381000"/>
          </a:xfrm>
          <a:prstGeom prst="homePlate">
            <a:avLst/>
          </a:prstGeom>
          <a:solidFill>
            <a:srgbClr val="00206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EXERCISE 13.2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72769" y="1162050"/>
            <a:ext cx="8165592" cy="3644900"/>
          </a:xfrm>
          <a:prstGeom prst="roundRect">
            <a:avLst>
              <a:gd name="adj" fmla="val 11614"/>
            </a:avLst>
          </a:prstGeom>
          <a:solidFill>
            <a:srgbClr val="CDAFED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46660" y="1169670"/>
            <a:ext cx="695730" cy="346364"/>
          </a:xfrm>
          <a:prstGeom prst="roundRect">
            <a:avLst>
              <a:gd name="adj" fmla="val 50000"/>
            </a:avLst>
          </a:prstGeom>
          <a:solidFill>
            <a:srgbClr val="FF0000">
              <a:alpha val="50196"/>
            </a:srgbClr>
          </a:solidFill>
          <a:ln>
            <a:solidFill>
              <a:srgbClr val="0033CC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80008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Sol :</a:t>
            </a:r>
          </a:p>
        </p:txBody>
      </p:sp>
      <p:sp>
        <p:nvSpPr>
          <p:cNvPr id="96" name="Rounded Rectangle 95"/>
          <p:cNvSpPr/>
          <p:nvPr/>
        </p:nvSpPr>
        <p:spPr>
          <a:xfrm>
            <a:off x="632262" y="606390"/>
            <a:ext cx="6682938" cy="320040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07" name="Group 106"/>
          <p:cNvGrpSpPr/>
          <p:nvPr/>
        </p:nvGrpSpPr>
        <p:grpSpPr>
          <a:xfrm>
            <a:off x="1590675" y="1200596"/>
            <a:ext cx="2886767" cy="1019407"/>
            <a:chOff x="713418" y="3112442"/>
            <a:chExt cx="4239583" cy="867088"/>
          </a:xfrm>
        </p:grpSpPr>
        <p:grpSp>
          <p:nvGrpSpPr>
            <p:cNvPr id="108" name="Group 107"/>
            <p:cNvGrpSpPr/>
            <p:nvPr/>
          </p:nvGrpSpPr>
          <p:grpSpPr>
            <a:xfrm>
              <a:off x="736071" y="3138282"/>
              <a:ext cx="4216930" cy="841248"/>
              <a:chOff x="1608686" y="4972845"/>
              <a:chExt cx="2934573" cy="1108613"/>
            </a:xfrm>
          </p:grpSpPr>
          <p:sp>
            <p:nvSpPr>
              <p:cNvPr id="144" name="Rectangle 143"/>
              <p:cNvSpPr/>
              <p:nvPr/>
            </p:nvSpPr>
            <p:spPr>
              <a:xfrm>
                <a:off x="1611229" y="4973498"/>
                <a:ext cx="2932030" cy="1102124"/>
              </a:xfrm>
              <a:prstGeom prst="rect">
                <a:avLst/>
              </a:prstGeom>
              <a:gradFill flip="none" rotWithShape="1">
                <a:gsLst>
                  <a:gs pos="0">
                    <a:srgbClr val="66FF66">
                      <a:tint val="66000"/>
                      <a:satMod val="160000"/>
                    </a:srgbClr>
                  </a:gs>
                  <a:gs pos="50000">
                    <a:srgbClr val="66FF66">
                      <a:tint val="44500"/>
                      <a:satMod val="160000"/>
                    </a:srgbClr>
                  </a:gs>
                  <a:gs pos="100000">
                    <a:srgbClr val="66FF66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  <a:scene3d>
                <a:camera prst="obliqueTop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Bookman Old Style" pitchFamily="18" charset="0"/>
                </a:endParaRPr>
              </a:p>
            </p:txBody>
          </p:sp>
          <p:grpSp>
            <p:nvGrpSpPr>
              <p:cNvPr id="145" name="Group 37"/>
              <p:cNvGrpSpPr/>
              <p:nvPr/>
            </p:nvGrpSpPr>
            <p:grpSpPr>
              <a:xfrm>
                <a:off x="1608686" y="4972845"/>
                <a:ext cx="2934572" cy="1108613"/>
                <a:chOff x="586485" y="1676016"/>
                <a:chExt cx="5211282" cy="651827"/>
              </a:xfrm>
            </p:grpSpPr>
            <p:sp>
              <p:nvSpPr>
                <p:cNvPr id="146" name="Rectangle 145"/>
                <p:cNvSpPr/>
                <p:nvPr/>
              </p:nvSpPr>
              <p:spPr>
                <a:xfrm>
                  <a:off x="586487" y="1676401"/>
                  <a:ext cx="5211280" cy="64801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b="1">
                    <a:ln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147" name="Straight Connector 146"/>
                <p:cNvCxnSpPr/>
                <p:nvPr/>
              </p:nvCxnSpPr>
              <p:spPr>
                <a:xfrm>
                  <a:off x="586485" y="1967772"/>
                  <a:ext cx="520937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/>
                <p:nvPr/>
              </p:nvCxnSpPr>
              <p:spPr>
                <a:xfrm rot="5400000">
                  <a:off x="3508202" y="2001532"/>
                  <a:ext cx="651827" cy="79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>
                  <a:off x="586485" y="2150146"/>
                  <a:ext cx="520937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2" name="TextBox 141"/>
            <p:cNvSpPr txBox="1"/>
            <p:nvPr/>
          </p:nvSpPr>
          <p:spPr>
            <a:xfrm>
              <a:off x="713418" y="3112442"/>
              <a:ext cx="2675112" cy="418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>
                  <a:solidFill>
                    <a:prstClr val="black"/>
                  </a:solidFill>
                  <a:latin typeface="Bookman Old Style" pitchFamily="18" charset="0"/>
                </a:rPr>
                <a:t>Number of bottles in each box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3682962" y="3197524"/>
              <a:ext cx="980189" cy="248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>
                  <a:solidFill>
                    <a:prstClr val="black"/>
                  </a:solidFill>
                  <a:latin typeface="Bookman Old Style" pitchFamily="18" charset="0"/>
                </a:rPr>
                <a:t>boxes</a:t>
              </a:r>
            </a:p>
          </p:txBody>
        </p:sp>
      </p:grpSp>
      <p:sp>
        <p:nvSpPr>
          <p:cNvPr id="150" name="TextBox 149"/>
          <p:cNvSpPr txBox="1"/>
          <p:nvPr/>
        </p:nvSpPr>
        <p:spPr>
          <a:xfrm>
            <a:off x="3715328" y="1666497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25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2286000" y="1647447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12</a:t>
            </a:r>
          </a:p>
        </p:txBody>
      </p:sp>
      <p:sp>
        <p:nvSpPr>
          <p:cNvPr id="152" name="Rounded Rectangle 151"/>
          <p:cNvSpPr/>
          <p:nvPr/>
        </p:nvSpPr>
        <p:spPr>
          <a:xfrm>
            <a:off x="3739174" y="662017"/>
            <a:ext cx="895766" cy="208805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2276764" y="1930598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20</a:t>
            </a:r>
            <a:endParaRPr lang="en-US" sz="1400" b="1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1234061" y="2239997"/>
            <a:ext cx="4242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Here the number of persons and the number of days are in inverse proportion.</a:t>
            </a:r>
          </a:p>
        </p:txBody>
      </p:sp>
      <p:sp>
        <p:nvSpPr>
          <p:cNvPr id="157" name="Rounded Rectangle 156"/>
          <p:cNvSpPr/>
          <p:nvPr/>
        </p:nvSpPr>
        <p:spPr>
          <a:xfrm>
            <a:off x="5978544" y="1253995"/>
            <a:ext cx="2427850" cy="58163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Therefore this is a case of direct variation</a:t>
            </a:r>
          </a:p>
        </p:txBody>
      </p:sp>
      <p:sp>
        <p:nvSpPr>
          <p:cNvPr id="158" name="Rounded Rectangle 157"/>
          <p:cNvSpPr/>
          <p:nvPr/>
        </p:nvSpPr>
        <p:spPr>
          <a:xfrm>
            <a:off x="6431179" y="1179209"/>
            <a:ext cx="1975215" cy="73120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Therefore we will take the ratio of the quantities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2489780" y="2681652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12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2489780" y="2909768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20</a:t>
            </a:r>
          </a:p>
        </p:txBody>
      </p:sp>
      <p:cxnSp>
        <p:nvCxnSpPr>
          <p:cNvPr id="161" name="Straight Connector 160"/>
          <p:cNvCxnSpPr/>
          <p:nvPr/>
        </p:nvCxnSpPr>
        <p:spPr>
          <a:xfrm>
            <a:off x="2560680" y="2955609"/>
            <a:ext cx="2634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2912571" y="280499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3262886" y="2691178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3203575" y="2909768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25</a:t>
            </a:r>
          </a:p>
        </p:txBody>
      </p:sp>
      <p:cxnSp>
        <p:nvCxnSpPr>
          <p:cNvPr id="165" name="Straight Connector 164"/>
          <p:cNvCxnSpPr/>
          <p:nvPr/>
        </p:nvCxnSpPr>
        <p:spPr>
          <a:xfrm>
            <a:off x="3280986" y="2955609"/>
            <a:ext cx="26517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>
            <a:off x="1204421" y="3157418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167" name="Right Arrow 166"/>
          <p:cNvSpPr/>
          <p:nvPr/>
        </p:nvSpPr>
        <p:spPr>
          <a:xfrm rot="20012307" flipH="1">
            <a:off x="2848718" y="2914880"/>
            <a:ext cx="383076" cy="102120"/>
          </a:xfrm>
          <a:prstGeom prst="rightArrow">
            <a:avLst>
              <a:gd name="adj1" fmla="val 0"/>
              <a:gd name="adj2" fmla="val 6295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2649046" y="3138368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2912571" y="315741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3144343" y="3157418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12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/>
              <p:cNvSpPr txBox="1"/>
              <p:nvPr/>
            </p:nvSpPr>
            <p:spPr>
              <a:xfrm>
                <a:off x="3449558" y="3157418"/>
                <a:ext cx="265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72" name="TextBox 1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558" y="3157418"/>
                <a:ext cx="265201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TextBox 172"/>
          <p:cNvSpPr txBox="1"/>
          <p:nvPr/>
        </p:nvSpPr>
        <p:spPr>
          <a:xfrm>
            <a:off x="3635297" y="3157418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25</a:t>
            </a:r>
          </a:p>
        </p:txBody>
      </p:sp>
      <p:sp>
        <p:nvSpPr>
          <p:cNvPr id="174" name="Right Arrow 173"/>
          <p:cNvSpPr/>
          <p:nvPr/>
        </p:nvSpPr>
        <p:spPr>
          <a:xfrm rot="1409878">
            <a:off x="2817108" y="2908970"/>
            <a:ext cx="413396" cy="102120"/>
          </a:xfrm>
          <a:prstGeom prst="rightArrow">
            <a:avLst>
              <a:gd name="adj1" fmla="val 0"/>
              <a:gd name="adj2" fmla="val 6295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1204421" y="3453765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2649046" y="3552972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2912571" y="356567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3144343" y="3453765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12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TextBox 178"/>
              <p:cNvSpPr txBox="1"/>
              <p:nvPr/>
            </p:nvSpPr>
            <p:spPr>
              <a:xfrm>
                <a:off x="3441619" y="3455670"/>
                <a:ext cx="265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79" name="TextBox 1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619" y="3455670"/>
                <a:ext cx="265201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0" name="TextBox 179"/>
          <p:cNvSpPr txBox="1"/>
          <p:nvPr/>
        </p:nvSpPr>
        <p:spPr>
          <a:xfrm>
            <a:off x="3606719" y="3455670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25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3364275" y="3658873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20</a:t>
            </a:r>
          </a:p>
        </p:txBody>
      </p:sp>
      <p:cxnSp>
        <p:nvCxnSpPr>
          <p:cNvPr id="182" name="Straight Connector 181"/>
          <p:cNvCxnSpPr/>
          <p:nvPr/>
        </p:nvCxnSpPr>
        <p:spPr>
          <a:xfrm>
            <a:off x="3235179" y="3716020"/>
            <a:ext cx="69202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/>
          <p:cNvSpPr txBox="1"/>
          <p:nvPr/>
        </p:nvSpPr>
        <p:spPr>
          <a:xfrm>
            <a:off x="899621" y="4262120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1204421" y="3896479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2649046" y="3896479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2912571" y="389647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3149121" y="3896479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15</a:t>
            </a:r>
          </a:p>
        </p:txBody>
      </p:sp>
      <p:sp>
        <p:nvSpPr>
          <p:cNvPr id="188" name="Rounded Rectangle 187"/>
          <p:cNvSpPr/>
          <p:nvPr/>
        </p:nvSpPr>
        <p:spPr>
          <a:xfrm>
            <a:off x="1226144" y="4292613"/>
            <a:ext cx="2960914" cy="262030"/>
          </a:xfrm>
          <a:prstGeom prst="roundRect">
            <a:avLst/>
          </a:prstGeom>
          <a:gradFill flip="none" rotWithShape="1">
            <a:gsLst>
              <a:gs pos="0">
                <a:srgbClr val="00FFFF">
                  <a:tint val="66000"/>
                  <a:satMod val="160000"/>
                </a:srgbClr>
              </a:gs>
              <a:gs pos="29000">
                <a:srgbClr val="00FFFF">
                  <a:tint val="44500"/>
                  <a:satMod val="160000"/>
                </a:srgbClr>
              </a:gs>
              <a:gs pos="100000">
                <a:srgbClr val="00FFFF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>
            <a:solidFill>
              <a:srgbClr val="CC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1234061" y="4262120"/>
            <a:ext cx="3243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</a:rPr>
              <a:t>Here, 15 boxes would be filled.</a:t>
            </a:r>
            <a:endParaRPr lang="en-US" sz="1400" b="1" baseline="300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90" name="Rounded Rectangle 189"/>
          <p:cNvSpPr/>
          <p:nvPr/>
        </p:nvSpPr>
        <p:spPr>
          <a:xfrm>
            <a:off x="6399908" y="1348454"/>
            <a:ext cx="2006486" cy="39271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Lets assume it as </a:t>
            </a:r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5359379" y="1162050"/>
            <a:ext cx="2977862" cy="87240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Which are the two quantities that are varying ?</a:t>
            </a:r>
          </a:p>
          <a:p>
            <a:pPr algn="ctr"/>
            <a:endParaRPr lang="en-US" sz="1400" b="1" dirty="0">
              <a:solidFill>
                <a:srgbClr val="0000FF"/>
              </a:solidFill>
              <a:latin typeface="Bookman Old Style" pitchFamily="18" charset="0"/>
              <a:ea typeface="Cambria Math" panose="02040503050406030204" pitchFamily="18" charset="0"/>
            </a:endParaRPr>
          </a:p>
          <a:p>
            <a:pPr algn="ctr"/>
            <a:endParaRPr lang="en-US" sz="1400" b="1" dirty="0">
              <a:solidFill>
                <a:srgbClr val="0000FF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192" name="Group 191"/>
          <p:cNvGrpSpPr/>
          <p:nvPr/>
        </p:nvGrpSpPr>
        <p:grpSpPr>
          <a:xfrm>
            <a:off x="5601010" y="1685900"/>
            <a:ext cx="975050" cy="316012"/>
            <a:chOff x="8978594" y="2829337"/>
            <a:chExt cx="1297783" cy="382375"/>
          </a:xfrm>
        </p:grpSpPr>
        <p:sp>
          <p:nvSpPr>
            <p:cNvPr id="193" name="Rounded Rectangle 192"/>
            <p:cNvSpPr/>
            <p:nvPr/>
          </p:nvSpPr>
          <p:spPr>
            <a:xfrm>
              <a:off x="9123227" y="2835527"/>
              <a:ext cx="1011565" cy="376185"/>
            </a:xfrm>
            <a:prstGeom prst="roundRect">
              <a:avLst/>
            </a:prstGeom>
            <a:solidFill>
              <a:srgbClr val="FFCC66"/>
            </a:solidFill>
            <a:ln w="19050">
              <a:solidFill>
                <a:srgbClr val="FF0066"/>
              </a:solidFill>
            </a:ln>
            <a:scene3d>
              <a:camera prst="orthographicFront">
                <a:rot lat="0" lon="0" rev="0"/>
              </a:camera>
              <a:lightRig rig="balanced" dir="tr"/>
            </a:scene3d>
            <a:sp3d prstMaterial="matte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endParaRPr lang="en-US" sz="1600" b="1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8978594" y="2829337"/>
              <a:ext cx="1297783" cy="3724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rPr>
                <a:t>Person</a:t>
              </a:r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7071360" y="1685900"/>
            <a:ext cx="734516" cy="322538"/>
            <a:chOff x="9678828" y="2880864"/>
            <a:chExt cx="977637" cy="390273"/>
          </a:xfrm>
        </p:grpSpPr>
        <p:sp>
          <p:nvSpPr>
            <p:cNvPr id="196" name="Rounded Rectangle 195"/>
            <p:cNvSpPr/>
            <p:nvPr/>
          </p:nvSpPr>
          <p:spPr>
            <a:xfrm>
              <a:off x="9722610" y="2896232"/>
              <a:ext cx="862043" cy="374905"/>
            </a:xfrm>
            <a:prstGeom prst="roundRect">
              <a:avLst/>
            </a:prstGeom>
            <a:solidFill>
              <a:srgbClr val="FFCC66"/>
            </a:solidFill>
            <a:ln w="19050">
              <a:solidFill>
                <a:srgbClr val="FF0066"/>
              </a:solidFill>
            </a:ln>
            <a:scene3d>
              <a:camera prst="orthographicFront">
                <a:rot lat="0" lon="0" rev="0"/>
              </a:camera>
              <a:lightRig rig="balanced" dir="tr"/>
            </a:scene3d>
            <a:sp3d prstMaterial="matte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endParaRPr lang="en-US" sz="1600" b="1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9678828" y="2880864"/>
              <a:ext cx="977637" cy="3724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rPr>
                <a:t>Days</a:t>
              </a:r>
            </a:p>
          </p:txBody>
        </p:sp>
      </p:grpSp>
      <p:sp>
        <p:nvSpPr>
          <p:cNvPr id="210" name="Rectangle 209"/>
          <p:cNvSpPr/>
          <p:nvPr/>
        </p:nvSpPr>
        <p:spPr>
          <a:xfrm>
            <a:off x="6529862" y="1685925"/>
            <a:ext cx="5778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</a:rPr>
              <a:t>And</a:t>
            </a:r>
          </a:p>
        </p:txBody>
      </p:sp>
      <p:sp>
        <p:nvSpPr>
          <p:cNvPr id="211" name="TextBox 210"/>
          <p:cNvSpPr txBox="1"/>
          <p:nvPr/>
        </p:nvSpPr>
        <p:spPr>
          <a:xfrm>
            <a:off x="3778646" y="1911837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212" name="Straight Connector 211"/>
          <p:cNvCxnSpPr/>
          <p:nvPr/>
        </p:nvCxnSpPr>
        <p:spPr>
          <a:xfrm rot="360000" flipH="1">
            <a:off x="3705417" y="3569689"/>
            <a:ext cx="216516" cy="949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 rot="900000" flipH="1">
            <a:off x="3469293" y="3742435"/>
            <a:ext cx="203446" cy="1652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tangle 213"/>
          <p:cNvSpPr/>
          <p:nvPr/>
        </p:nvSpPr>
        <p:spPr>
          <a:xfrm>
            <a:off x="3650174" y="3729086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4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3860179" y="3399824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5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19" name="Rounded Rectangle 218"/>
          <p:cNvSpPr/>
          <p:nvPr/>
        </p:nvSpPr>
        <p:spPr>
          <a:xfrm>
            <a:off x="562626" y="828008"/>
            <a:ext cx="8144629" cy="320040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2150418" y="3157418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TextBox 221"/>
              <p:cNvSpPr txBox="1"/>
              <p:nvPr/>
            </p:nvSpPr>
            <p:spPr>
              <a:xfrm>
                <a:off x="2465299" y="3157418"/>
                <a:ext cx="265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222" name="TextBox 2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299" y="3157418"/>
                <a:ext cx="265201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7" name="Curved Up Arrow 226"/>
          <p:cNvSpPr/>
          <p:nvPr/>
        </p:nvSpPr>
        <p:spPr>
          <a:xfrm>
            <a:off x="2420431" y="3408340"/>
            <a:ext cx="1081670" cy="161507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8395" y="647700"/>
            <a:ext cx="8393179" cy="42593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228600" algn="ctr"/>
              </a:tabLst>
            </a:pP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	 </a:t>
            </a: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A batch of bottles was packed in 25 boxes with 12 bottles in each box. If the same </a:t>
            </a:r>
            <a:b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</a:b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   batch  is packed using 20 bottles in each box, how many boxes would be filled?</a:t>
            </a:r>
          </a:p>
        </p:txBody>
      </p:sp>
      <p:sp>
        <p:nvSpPr>
          <p:cNvPr id="216" name="Rounded Rectangle 215"/>
          <p:cNvSpPr/>
          <p:nvPr/>
        </p:nvSpPr>
        <p:spPr>
          <a:xfrm>
            <a:off x="2821350" y="870192"/>
            <a:ext cx="1010511" cy="208805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18" name="Rounded Rectangle 217"/>
          <p:cNvSpPr/>
          <p:nvPr/>
        </p:nvSpPr>
        <p:spPr>
          <a:xfrm>
            <a:off x="5097761" y="646777"/>
            <a:ext cx="989876" cy="224096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54" name="Rounded Rectangle 153"/>
          <p:cNvSpPr/>
          <p:nvPr/>
        </p:nvSpPr>
        <p:spPr>
          <a:xfrm>
            <a:off x="4961261" y="869061"/>
            <a:ext cx="3146975" cy="208805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 rot="360000" flipH="1">
            <a:off x="3247618" y="3569689"/>
            <a:ext cx="216516" cy="949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rot="900000" flipH="1">
            <a:off x="3736626" y="3828228"/>
            <a:ext cx="93822" cy="8962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3803827" y="3743375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030914" y="3399824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40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3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500"/>
                            </p:stCondLst>
                            <p:childTnLst>
                              <p:par>
                                <p:cTn id="2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500"/>
                            </p:stCondLst>
                            <p:childTnLst>
                              <p:par>
                                <p:cTn id="25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500"/>
                            </p:stCondLst>
                            <p:childTnLst>
                              <p:par>
                                <p:cTn id="29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0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6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500"/>
                            </p:stCondLst>
                            <p:childTnLst>
                              <p:par>
                                <p:cTn id="30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500"/>
                            </p:stCondLst>
                            <p:childTnLst>
                              <p:par>
                                <p:cTn id="3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500"/>
                            </p:stCondLst>
                            <p:childTnLst>
                              <p:par>
                                <p:cTn id="3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500"/>
                            </p:stCondLst>
                            <p:childTnLst>
                              <p:par>
                                <p:cTn id="3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500"/>
                            </p:stCondLst>
                            <p:childTnLst>
                              <p:par>
                                <p:cTn id="3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  <p:bldP spid="9" grpId="0" animBg="1"/>
      <p:bldP spid="96" grpId="0" animBg="1"/>
      <p:bldP spid="96" grpId="1" animBg="1"/>
      <p:bldP spid="150" grpId="0"/>
      <p:bldP spid="151" grpId="0"/>
      <p:bldP spid="152" grpId="0" animBg="1"/>
      <p:bldP spid="152" grpId="1" animBg="1"/>
      <p:bldP spid="155" grpId="0"/>
      <p:bldP spid="156" grpId="0"/>
      <p:bldP spid="157" grpId="0" animBg="1"/>
      <p:bldP spid="157" grpId="1" animBg="1"/>
      <p:bldP spid="158" grpId="0" animBg="1"/>
      <p:bldP spid="158" grpId="1" animBg="1"/>
      <p:bldP spid="159" grpId="0"/>
      <p:bldP spid="160" grpId="0"/>
      <p:bldP spid="162" grpId="0"/>
      <p:bldP spid="163" grpId="0"/>
      <p:bldP spid="164" grpId="0"/>
      <p:bldP spid="166" grpId="0"/>
      <p:bldP spid="167" grpId="0" animBg="1"/>
      <p:bldP spid="167" grpId="1" animBg="1"/>
      <p:bldP spid="168" grpId="0"/>
      <p:bldP spid="169" grpId="0"/>
      <p:bldP spid="170" grpId="0"/>
      <p:bldP spid="172" grpId="0"/>
      <p:bldP spid="173" grpId="0"/>
      <p:bldP spid="174" grpId="0" animBg="1"/>
      <p:bldP spid="174" grpId="1" animBg="1"/>
      <p:bldP spid="175" grpId="0"/>
      <p:bldP spid="176" grpId="0"/>
      <p:bldP spid="177" grpId="0"/>
      <p:bldP spid="178" grpId="0"/>
      <p:bldP spid="179" grpId="0"/>
      <p:bldP spid="180" grpId="0"/>
      <p:bldP spid="181" grpId="0"/>
      <p:bldP spid="183" grpId="0"/>
      <p:bldP spid="184" grpId="0"/>
      <p:bldP spid="185" grpId="0"/>
      <p:bldP spid="186" grpId="0"/>
      <p:bldP spid="187" grpId="0"/>
      <p:bldP spid="188" grpId="0" animBg="1"/>
      <p:bldP spid="189" grpId="0"/>
      <p:bldP spid="190" grpId="0" animBg="1"/>
      <p:bldP spid="190" grpId="1" animBg="1"/>
      <p:bldP spid="191" grpId="0" animBg="1"/>
      <p:bldP spid="191" grpId="1" animBg="1"/>
      <p:bldP spid="210" grpId="0"/>
      <p:bldP spid="210" grpId="1"/>
      <p:bldP spid="211" grpId="0"/>
      <p:bldP spid="214" grpId="0"/>
      <p:bldP spid="215" grpId="0"/>
      <p:bldP spid="219" grpId="0" animBg="1"/>
      <p:bldP spid="219" grpId="1" animBg="1"/>
      <p:bldP spid="221" grpId="0"/>
      <p:bldP spid="222" grpId="0"/>
      <p:bldP spid="227" grpId="0" animBg="1"/>
      <p:bldP spid="227" grpId="1" animBg="1"/>
      <p:bldP spid="5" grpId="0"/>
      <p:bldP spid="216" grpId="0" animBg="1"/>
      <p:bldP spid="216" grpId="1" animBg="1"/>
      <p:bldP spid="218" grpId="0" animBg="1"/>
      <p:bldP spid="218" grpId="1" animBg="1"/>
      <p:bldP spid="154" grpId="0" animBg="1"/>
      <p:bldP spid="154" grpId="1" animBg="1"/>
      <p:bldP spid="79" grpId="0"/>
      <p:bldP spid="8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grupoplascencia.com/img/background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70" y="-45590"/>
            <a:ext cx="9162369" cy="5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390937" y="660390"/>
            <a:ext cx="8329720" cy="454035"/>
          </a:xfrm>
          <a:prstGeom prst="roundRect">
            <a:avLst/>
          </a:prstGeom>
          <a:solidFill>
            <a:srgbClr val="00FFFF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4" name="Pentagon 3"/>
          <p:cNvSpPr/>
          <p:nvPr/>
        </p:nvSpPr>
        <p:spPr>
          <a:xfrm>
            <a:off x="561503" y="206161"/>
            <a:ext cx="1700816" cy="381000"/>
          </a:xfrm>
          <a:prstGeom prst="homePlate">
            <a:avLst/>
          </a:prstGeom>
          <a:solidFill>
            <a:srgbClr val="00206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EXERCISE 13.2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90705" y="1162050"/>
            <a:ext cx="8330184" cy="3644900"/>
          </a:xfrm>
          <a:prstGeom prst="roundRect">
            <a:avLst>
              <a:gd name="adj" fmla="val 11614"/>
            </a:avLst>
          </a:prstGeom>
          <a:solidFill>
            <a:srgbClr val="CDAFED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46660" y="1169670"/>
            <a:ext cx="695730" cy="346364"/>
          </a:xfrm>
          <a:prstGeom prst="roundRect">
            <a:avLst>
              <a:gd name="adj" fmla="val 50000"/>
            </a:avLst>
          </a:prstGeom>
          <a:solidFill>
            <a:srgbClr val="FF0000">
              <a:alpha val="50196"/>
            </a:srgbClr>
          </a:solidFill>
          <a:ln>
            <a:solidFill>
              <a:srgbClr val="0033CC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80008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Sol :</a:t>
            </a:r>
          </a:p>
        </p:txBody>
      </p:sp>
      <p:sp>
        <p:nvSpPr>
          <p:cNvPr id="96" name="Rounded Rectangle 95"/>
          <p:cNvSpPr/>
          <p:nvPr/>
        </p:nvSpPr>
        <p:spPr>
          <a:xfrm>
            <a:off x="594162" y="606390"/>
            <a:ext cx="7597338" cy="320040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07" name="Group 106"/>
          <p:cNvGrpSpPr/>
          <p:nvPr/>
        </p:nvGrpSpPr>
        <p:grpSpPr>
          <a:xfrm>
            <a:off x="1590675" y="1200596"/>
            <a:ext cx="2886767" cy="1019407"/>
            <a:chOff x="713418" y="3112442"/>
            <a:chExt cx="4239583" cy="867088"/>
          </a:xfrm>
        </p:grpSpPr>
        <p:grpSp>
          <p:nvGrpSpPr>
            <p:cNvPr id="108" name="Group 107"/>
            <p:cNvGrpSpPr/>
            <p:nvPr/>
          </p:nvGrpSpPr>
          <p:grpSpPr>
            <a:xfrm>
              <a:off x="736071" y="3138282"/>
              <a:ext cx="4216930" cy="841248"/>
              <a:chOff x="1608686" y="4972845"/>
              <a:chExt cx="2934573" cy="1108613"/>
            </a:xfrm>
          </p:grpSpPr>
          <p:sp>
            <p:nvSpPr>
              <p:cNvPr id="144" name="Rectangle 143"/>
              <p:cNvSpPr/>
              <p:nvPr/>
            </p:nvSpPr>
            <p:spPr>
              <a:xfrm>
                <a:off x="1611229" y="4973498"/>
                <a:ext cx="2932030" cy="1102124"/>
              </a:xfrm>
              <a:prstGeom prst="rect">
                <a:avLst/>
              </a:prstGeom>
              <a:gradFill flip="none" rotWithShape="1">
                <a:gsLst>
                  <a:gs pos="0">
                    <a:srgbClr val="66FF66">
                      <a:tint val="66000"/>
                      <a:satMod val="160000"/>
                    </a:srgbClr>
                  </a:gs>
                  <a:gs pos="50000">
                    <a:srgbClr val="66FF66">
                      <a:tint val="44500"/>
                      <a:satMod val="160000"/>
                    </a:srgbClr>
                  </a:gs>
                  <a:gs pos="100000">
                    <a:srgbClr val="66FF66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  <a:scene3d>
                <a:camera prst="obliqueTop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Bookman Old Style" pitchFamily="18" charset="0"/>
                </a:endParaRPr>
              </a:p>
            </p:txBody>
          </p:sp>
          <p:grpSp>
            <p:nvGrpSpPr>
              <p:cNvPr id="145" name="Group 37"/>
              <p:cNvGrpSpPr/>
              <p:nvPr/>
            </p:nvGrpSpPr>
            <p:grpSpPr>
              <a:xfrm>
                <a:off x="1608686" y="4972845"/>
                <a:ext cx="2934572" cy="1108613"/>
                <a:chOff x="586485" y="1676016"/>
                <a:chExt cx="5211282" cy="651827"/>
              </a:xfrm>
            </p:grpSpPr>
            <p:sp>
              <p:nvSpPr>
                <p:cNvPr id="146" name="Rectangle 145"/>
                <p:cNvSpPr/>
                <p:nvPr/>
              </p:nvSpPr>
              <p:spPr>
                <a:xfrm>
                  <a:off x="586487" y="1676401"/>
                  <a:ext cx="5211280" cy="64801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b="1">
                    <a:ln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147" name="Straight Connector 146"/>
                <p:cNvCxnSpPr/>
                <p:nvPr/>
              </p:nvCxnSpPr>
              <p:spPr>
                <a:xfrm>
                  <a:off x="586485" y="1967772"/>
                  <a:ext cx="520937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/>
                <p:nvPr/>
              </p:nvCxnSpPr>
              <p:spPr>
                <a:xfrm rot="5400000">
                  <a:off x="3508202" y="2001532"/>
                  <a:ext cx="651827" cy="79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>
                  <a:off x="586485" y="2150146"/>
                  <a:ext cx="520937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2" name="TextBox 141"/>
            <p:cNvSpPr txBox="1"/>
            <p:nvPr/>
          </p:nvSpPr>
          <p:spPr>
            <a:xfrm>
              <a:off x="713418" y="3112442"/>
              <a:ext cx="2675112" cy="418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>
                  <a:solidFill>
                    <a:prstClr val="black"/>
                  </a:solidFill>
                  <a:latin typeface="Bookman Old Style" pitchFamily="18" charset="0"/>
                </a:rPr>
                <a:t>Number of bottles in each box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3682962" y="3197524"/>
              <a:ext cx="980189" cy="248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>
                  <a:solidFill>
                    <a:prstClr val="black"/>
                  </a:solidFill>
                  <a:latin typeface="Bookman Old Style" pitchFamily="18" charset="0"/>
                </a:rPr>
                <a:t>boxes</a:t>
              </a:r>
            </a:p>
          </p:txBody>
        </p:sp>
      </p:grpSp>
      <p:sp>
        <p:nvSpPr>
          <p:cNvPr id="150" name="TextBox 149"/>
          <p:cNvSpPr txBox="1"/>
          <p:nvPr/>
        </p:nvSpPr>
        <p:spPr>
          <a:xfrm>
            <a:off x="3715328" y="1666497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42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2281382" y="1647447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63</a:t>
            </a:r>
          </a:p>
        </p:txBody>
      </p:sp>
      <p:sp>
        <p:nvSpPr>
          <p:cNvPr id="152" name="Rounded Rectangle 151"/>
          <p:cNvSpPr/>
          <p:nvPr/>
        </p:nvSpPr>
        <p:spPr>
          <a:xfrm>
            <a:off x="2362200" y="655667"/>
            <a:ext cx="1226308" cy="208805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2281382" y="1930598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54</a:t>
            </a:r>
            <a:endParaRPr lang="en-US" sz="1400" b="1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1234061" y="2239997"/>
            <a:ext cx="4242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Here the number of persons and the number of days are in inverse proportion.</a:t>
            </a:r>
          </a:p>
        </p:txBody>
      </p:sp>
      <p:sp>
        <p:nvSpPr>
          <p:cNvPr id="157" name="Rounded Rectangle 156"/>
          <p:cNvSpPr/>
          <p:nvPr/>
        </p:nvSpPr>
        <p:spPr>
          <a:xfrm>
            <a:off x="5978544" y="1253995"/>
            <a:ext cx="2427850" cy="58163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Therefore this is a case of direct variation</a:t>
            </a:r>
          </a:p>
        </p:txBody>
      </p:sp>
      <p:sp>
        <p:nvSpPr>
          <p:cNvPr id="158" name="Rounded Rectangle 157"/>
          <p:cNvSpPr/>
          <p:nvPr/>
        </p:nvSpPr>
        <p:spPr>
          <a:xfrm>
            <a:off x="6431179" y="1179209"/>
            <a:ext cx="1975215" cy="73120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Therefore we will take the ratio of the quantities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2489780" y="2681652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63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2489780" y="2909768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54</a:t>
            </a:r>
          </a:p>
        </p:txBody>
      </p:sp>
      <p:cxnSp>
        <p:nvCxnSpPr>
          <p:cNvPr id="161" name="Straight Connector 160"/>
          <p:cNvCxnSpPr/>
          <p:nvPr/>
        </p:nvCxnSpPr>
        <p:spPr>
          <a:xfrm>
            <a:off x="2560680" y="2955609"/>
            <a:ext cx="2634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2912571" y="280499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3262886" y="2691178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3203575" y="2909768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42</a:t>
            </a:r>
          </a:p>
        </p:txBody>
      </p:sp>
      <p:cxnSp>
        <p:nvCxnSpPr>
          <p:cNvPr id="165" name="Straight Connector 164"/>
          <p:cNvCxnSpPr/>
          <p:nvPr/>
        </p:nvCxnSpPr>
        <p:spPr>
          <a:xfrm>
            <a:off x="3280986" y="2955609"/>
            <a:ext cx="26517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>
            <a:off x="1204421" y="3157418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167" name="Right Arrow 166"/>
          <p:cNvSpPr/>
          <p:nvPr/>
        </p:nvSpPr>
        <p:spPr>
          <a:xfrm rot="20012307" flipH="1">
            <a:off x="2848718" y="2914880"/>
            <a:ext cx="383076" cy="102120"/>
          </a:xfrm>
          <a:prstGeom prst="rightArrow">
            <a:avLst>
              <a:gd name="adj1" fmla="val 0"/>
              <a:gd name="adj2" fmla="val 6295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2649046" y="3138368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2912571" y="315741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3144343" y="3157418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63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/>
              <p:cNvSpPr txBox="1"/>
              <p:nvPr/>
            </p:nvSpPr>
            <p:spPr>
              <a:xfrm>
                <a:off x="3449558" y="3157418"/>
                <a:ext cx="265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72" name="TextBox 1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558" y="3157418"/>
                <a:ext cx="265201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TextBox 172"/>
          <p:cNvSpPr txBox="1"/>
          <p:nvPr/>
        </p:nvSpPr>
        <p:spPr>
          <a:xfrm>
            <a:off x="3635297" y="3157418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42</a:t>
            </a:r>
          </a:p>
        </p:txBody>
      </p:sp>
      <p:sp>
        <p:nvSpPr>
          <p:cNvPr id="174" name="Right Arrow 173"/>
          <p:cNvSpPr/>
          <p:nvPr/>
        </p:nvSpPr>
        <p:spPr>
          <a:xfrm rot="1409878">
            <a:off x="2817108" y="2908970"/>
            <a:ext cx="413396" cy="102120"/>
          </a:xfrm>
          <a:prstGeom prst="rightArrow">
            <a:avLst>
              <a:gd name="adj1" fmla="val 0"/>
              <a:gd name="adj2" fmla="val 6295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1204421" y="3453765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2649046" y="3552972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2912571" y="356567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3144343" y="3453765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63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TextBox 178"/>
              <p:cNvSpPr txBox="1"/>
              <p:nvPr/>
            </p:nvSpPr>
            <p:spPr>
              <a:xfrm>
                <a:off x="3441619" y="3455670"/>
                <a:ext cx="265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79" name="TextBox 1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619" y="3455670"/>
                <a:ext cx="265201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0" name="TextBox 179"/>
          <p:cNvSpPr txBox="1"/>
          <p:nvPr/>
        </p:nvSpPr>
        <p:spPr>
          <a:xfrm>
            <a:off x="3606719" y="3455670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42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3364275" y="3658873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54</a:t>
            </a:r>
          </a:p>
        </p:txBody>
      </p:sp>
      <p:cxnSp>
        <p:nvCxnSpPr>
          <p:cNvPr id="182" name="Straight Connector 181"/>
          <p:cNvCxnSpPr/>
          <p:nvPr/>
        </p:nvCxnSpPr>
        <p:spPr>
          <a:xfrm>
            <a:off x="3235179" y="3716020"/>
            <a:ext cx="69202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/>
          <p:cNvSpPr txBox="1"/>
          <p:nvPr/>
        </p:nvSpPr>
        <p:spPr>
          <a:xfrm>
            <a:off x="899621" y="4262120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1204421" y="3896479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2649046" y="3896479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2912571" y="3896479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3149121" y="3896479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49</a:t>
            </a:r>
          </a:p>
        </p:txBody>
      </p:sp>
      <p:sp>
        <p:nvSpPr>
          <p:cNvPr id="188" name="Rounded Rectangle 187"/>
          <p:cNvSpPr/>
          <p:nvPr/>
        </p:nvSpPr>
        <p:spPr>
          <a:xfrm>
            <a:off x="1233764" y="4292613"/>
            <a:ext cx="3650850" cy="262030"/>
          </a:xfrm>
          <a:prstGeom prst="roundRect">
            <a:avLst/>
          </a:prstGeom>
          <a:gradFill flip="none" rotWithShape="1">
            <a:gsLst>
              <a:gs pos="0">
                <a:srgbClr val="00FFFF">
                  <a:tint val="66000"/>
                  <a:satMod val="160000"/>
                </a:srgbClr>
              </a:gs>
              <a:gs pos="29000">
                <a:srgbClr val="00FFFF">
                  <a:tint val="44500"/>
                  <a:satMod val="160000"/>
                </a:srgbClr>
              </a:gs>
              <a:gs pos="100000">
                <a:srgbClr val="00FFFF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>
            <a:solidFill>
              <a:srgbClr val="CC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1234062" y="4262120"/>
            <a:ext cx="3871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</a:rPr>
              <a:t>Here, 49 machines would be required. </a:t>
            </a:r>
            <a:endParaRPr lang="en-US" sz="1400" b="1" baseline="300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90" name="Rounded Rectangle 189"/>
          <p:cNvSpPr/>
          <p:nvPr/>
        </p:nvSpPr>
        <p:spPr>
          <a:xfrm>
            <a:off x="6399908" y="1348454"/>
            <a:ext cx="2006486" cy="39271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Lets assume it as </a:t>
            </a:r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5359379" y="1162050"/>
            <a:ext cx="2977862" cy="87240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Which are the two quantities that are varying ?</a:t>
            </a:r>
          </a:p>
          <a:p>
            <a:pPr algn="ctr"/>
            <a:endParaRPr lang="en-US" sz="1400" b="1" dirty="0">
              <a:solidFill>
                <a:srgbClr val="0000FF"/>
              </a:solidFill>
              <a:latin typeface="Bookman Old Style" pitchFamily="18" charset="0"/>
              <a:ea typeface="Cambria Math" panose="02040503050406030204" pitchFamily="18" charset="0"/>
            </a:endParaRPr>
          </a:p>
          <a:p>
            <a:pPr algn="ctr"/>
            <a:endParaRPr lang="en-US" sz="1400" b="1" dirty="0">
              <a:solidFill>
                <a:srgbClr val="0000FF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192" name="Group 191"/>
          <p:cNvGrpSpPr/>
          <p:nvPr/>
        </p:nvGrpSpPr>
        <p:grpSpPr>
          <a:xfrm>
            <a:off x="4884614" y="1660505"/>
            <a:ext cx="1668586" cy="461665"/>
            <a:chOff x="8552127" y="2798607"/>
            <a:chExt cx="2220873" cy="558615"/>
          </a:xfrm>
        </p:grpSpPr>
        <p:sp>
          <p:nvSpPr>
            <p:cNvPr id="193" name="Rounded Rectangle 192"/>
            <p:cNvSpPr/>
            <p:nvPr/>
          </p:nvSpPr>
          <p:spPr>
            <a:xfrm>
              <a:off x="8640372" y="2830993"/>
              <a:ext cx="2030985" cy="459015"/>
            </a:xfrm>
            <a:prstGeom prst="roundRect">
              <a:avLst/>
            </a:prstGeom>
            <a:solidFill>
              <a:srgbClr val="FFCC66"/>
            </a:solidFill>
            <a:ln w="19050">
              <a:solidFill>
                <a:srgbClr val="FF0066"/>
              </a:solidFill>
            </a:ln>
            <a:scene3d>
              <a:camera prst="orthographicFront">
                <a:rot lat="0" lon="0" rev="0"/>
              </a:camera>
              <a:lightRig rig="balanced" dir="tr"/>
            </a:scene3d>
            <a:sp3d prstMaterial="matte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endParaRPr lang="en-US" sz="1600" b="1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8552127" y="2798607"/>
              <a:ext cx="2220873" cy="5586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rPr>
                <a:t>Number of bottles in each box</a:t>
              </a:r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7155180" y="1698602"/>
            <a:ext cx="734516" cy="310316"/>
            <a:chOff x="9678828" y="2896232"/>
            <a:chExt cx="977637" cy="375484"/>
          </a:xfrm>
        </p:grpSpPr>
        <p:sp>
          <p:nvSpPr>
            <p:cNvPr id="196" name="Rounded Rectangle 195"/>
            <p:cNvSpPr/>
            <p:nvPr/>
          </p:nvSpPr>
          <p:spPr>
            <a:xfrm>
              <a:off x="9722610" y="2896232"/>
              <a:ext cx="862043" cy="374905"/>
            </a:xfrm>
            <a:prstGeom prst="roundRect">
              <a:avLst/>
            </a:prstGeom>
            <a:solidFill>
              <a:srgbClr val="FFCC66"/>
            </a:solidFill>
            <a:ln w="19050">
              <a:solidFill>
                <a:srgbClr val="FF0066"/>
              </a:solidFill>
            </a:ln>
            <a:scene3d>
              <a:camera prst="orthographicFront">
                <a:rot lat="0" lon="0" rev="0"/>
              </a:camera>
              <a:lightRig rig="balanced" dir="tr"/>
            </a:scene3d>
            <a:sp3d prstMaterial="matte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endParaRPr lang="en-US" sz="1600" b="1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9678828" y="2899304"/>
              <a:ext cx="977637" cy="3724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rPr>
                <a:t>Boxes</a:t>
              </a:r>
            </a:p>
          </p:txBody>
        </p:sp>
      </p:grpSp>
      <p:sp>
        <p:nvSpPr>
          <p:cNvPr id="210" name="Rectangle 209"/>
          <p:cNvSpPr/>
          <p:nvPr/>
        </p:nvSpPr>
        <p:spPr>
          <a:xfrm>
            <a:off x="6553200" y="1685925"/>
            <a:ext cx="5778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</a:rPr>
              <a:t>And</a:t>
            </a:r>
          </a:p>
        </p:txBody>
      </p:sp>
      <p:sp>
        <p:nvSpPr>
          <p:cNvPr id="211" name="TextBox 210"/>
          <p:cNvSpPr txBox="1"/>
          <p:nvPr/>
        </p:nvSpPr>
        <p:spPr>
          <a:xfrm>
            <a:off x="3778646" y="1911837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212" name="Straight Connector 211"/>
          <p:cNvCxnSpPr/>
          <p:nvPr/>
        </p:nvCxnSpPr>
        <p:spPr>
          <a:xfrm rot="360000" flipH="1">
            <a:off x="3697797" y="3569689"/>
            <a:ext cx="216516" cy="949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 rot="900000" flipH="1">
            <a:off x="3469293" y="3742435"/>
            <a:ext cx="203446" cy="1652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tangle 213"/>
          <p:cNvSpPr/>
          <p:nvPr/>
        </p:nvSpPr>
        <p:spPr>
          <a:xfrm>
            <a:off x="3650174" y="3729086"/>
            <a:ext cx="3706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27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3875419" y="3415064"/>
            <a:ext cx="3706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21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19" name="Rounded Rectangle 218"/>
          <p:cNvSpPr/>
          <p:nvPr/>
        </p:nvSpPr>
        <p:spPr>
          <a:xfrm>
            <a:off x="562626" y="828008"/>
            <a:ext cx="8144629" cy="320040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2150418" y="3157418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54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TextBox 221"/>
              <p:cNvSpPr txBox="1"/>
              <p:nvPr/>
            </p:nvSpPr>
            <p:spPr>
              <a:xfrm>
                <a:off x="2465299" y="3157418"/>
                <a:ext cx="265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222" name="TextBox 2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299" y="3157418"/>
                <a:ext cx="265201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7" name="Curved Up Arrow 226"/>
          <p:cNvSpPr/>
          <p:nvPr/>
        </p:nvSpPr>
        <p:spPr>
          <a:xfrm>
            <a:off x="2420431" y="3408340"/>
            <a:ext cx="1081670" cy="161507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16" name="Rounded Rectangle 215"/>
          <p:cNvSpPr/>
          <p:nvPr/>
        </p:nvSpPr>
        <p:spPr>
          <a:xfrm>
            <a:off x="7768604" y="863589"/>
            <a:ext cx="766804" cy="208805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18" name="Rounded Rectangle 217"/>
          <p:cNvSpPr/>
          <p:nvPr/>
        </p:nvSpPr>
        <p:spPr>
          <a:xfrm>
            <a:off x="7362477" y="660113"/>
            <a:ext cx="758656" cy="206949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54" name="Rounded Rectangle 153"/>
          <p:cNvSpPr/>
          <p:nvPr/>
        </p:nvSpPr>
        <p:spPr>
          <a:xfrm>
            <a:off x="607359" y="870975"/>
            <a:ext cx="6875481" cy="208805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 rot="360000" flipH="1">
            <a:off x="3247618" y="3569689"/>
            <a:ext cx="216516" cy="949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rot="900000" flipH="1">
            <a:off x="3761358" y="3811197"/>
            <a:ext cx="151100" cy="1084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3875260" y="3757940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030914" y="3399824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8101408" y="619384"/>
            <a:ext cx="609973" cy="290945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0295" y="647700"/>
            <a:ext cx="8393179" cy="42593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228600" algn="ctr"/>
              </a:tabLst>
            </a:pPr>
            <a:r>
              <a:rPr lang="en-US" sz="139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	 </a:t>
            </a:r>
            <a:r>
              <a:rPr lang="en-US" sz="139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A factory requires 42 machines to produce a given number of articles in 63 days. How  </a:t>
            </a:r>
            <a:br>
              <a:rPr lang="en-US" sz="139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</a:br>
            <a:r>
              <a:rPr lang="en-US" sz="139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  many machines would be required to produce the same number of articles in 54 days?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8163011" y="664352"/>
            <a:ext cx="487877" cy="197530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3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3" dur="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500"/>
                            </p:stCondLst>
                            <p:childTnLst>
                              <p:par>
                                <p:cTn id="2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500"/>
                            </p:stCondLst>
                            <p:childTnLst>
                              <p:par>
                                <p:cTn id="26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9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4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500"/>
                            </p:stCondLst>
                            <p:childTnLst>
                              <p:par>
                                <p:cTn id="30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0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6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500"/>
                            </p:stCondLst>
                            <p:childTnLst>
                              <p:par>
                                <p:cTn id="3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500"/>
                            </p:stCondLst>
                            <p:childTnLst>
                              <p:par>
                                <p:cTn id="3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500"/>
                            </p:stCondLst>
                            <p:childTnLst>
                              <p:par>
                                <p:cTn id="3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500"/>
                            </p:stCondLst>
                            <p:childTnLst>
                              <p:par>
                                <p:cTn id="3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8" fill="hold">
                            <p:stCondLst>
                              <p:cond delay="500"/>
                            </p:stCondLst>
                            <p:childTnLst>
                              <p:par>
                                <p:cTn id="3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  <p:bldP spid="9" grpId="0" animBg="1"/>
      <p:bldP spid="96" grpId="0" animBg="1"/>
      <p:bldP spid="96" grpId="1" animBg="1"/>
      <p:bldP spid="150" grpId="0"/>
      <p:bldP spid="151" grpId="0"/>
      <p:bldP spid="152" grpId="0" animBg="1"/>
      <p:bldP spid="152" grpId="1" animBg="1"/>
      <p:bldP spid="155" grpId="0"/>
      <p:bldP spid="156" grpId="0"/>
      <p:bldP spid="157" grpId="0" animBg="1"/>
      <p:bldP spid="157" grpId="1" animBg="1"/>
      <p:bldP spid="158" grpId="0" animBg="1"/>
      <p:bldP spid="158" grpId="1" animBg="1"/>
      <p:bldP spid="159" grpId="0"/>
      <p:bldP spid="160" grpId="0"/>
      <p:bldP spid="162" grpId="0"/>
      <p:bldP spid="163" grpId="0"/>
      <p:bldP spid="164" grpId="0"/>
      <p:bldP spid="166" grpId="0"/>
      <p:bldP spid="167" grpId="0" animBg="1"/>
      <p:bldP spid="167" grpId="1" animBg="1"/>
      <p:bldP spid="168" grpId="0"/>
      <p:bldP spid="169" grpId="0"/>
      <p:bldP spid="170" grpId="0"/>
      <p:bldP spid="172" grpId="0"/>
      <p:bldP spid="173" grpId="0"/>
      <p:bldP spid="174" grpId="0" animBg="1"/>
      <p:bldP spid="174" grpId="1" animBg="1"/>
      <p:bldP spid="175" grpId="0"/>
      <p:bldP spid="176" grpId="0"/>
      <p:bldP spid="177" grpId="0"/>
      <p:bldP spid="178" grpId="0"/>
      <p:bldP spid="179" grpId="0"/>
      <p:bldP spid="180" grpId="0"/>
      <p:bldP spid="181" grpId="0"/>
      <p:bldP spid="183" grpId="0"/>
      <p:bldP spid="184" grpId="0"/>
      <p:bldP spid="185" grpId="0"/>
      <p:bldP spid="186" grpId="0"/>
      <p:bldP spid="187" grpId="0"/>
      <p:bldP spid="188" grpId="0" animBg="1"/>
      <p:bldP spid="189" grpId="0"/>
      <p:bldP spid="190" grpId="0" animBg="1"/>
      <p:bldP spid="190" grpId="1" animBg="1"/>
      <p:bldP spid="191" grpId="0" animBg="1"/>
      <p:bldP spid="191" grpId="1" animBg="1"/>
      <p:bldP spid="210" grpId="0"/>
      <p:bldP spid="210" grpId="1"/>
      <p:bldP spid="211" grpId="0"/>
      <p:bldP spid="214" grpId="0"/>
      <p:bldP spid="215" grpId="0"/>
      <p:bldP spid="219" grpId="0" animBg="1"/>
      <p:bldP spid="219" grpId="1" animBg="1"/>
      <p:bldP spid="221" grpId="0"/>
      <p:bldP spid="222" grpId="0"/>
      <p:bldP spid="227" grpId="0" animBg="1"/>
      <p:bldP spid="227" grpId="1" animBg="1"/>
      <p:bldP spid="216" grpId="0" animBg="1"/>
      <p:bldP spid="216" grpId="1" animBg="1"/>
      <p:bldP spid="218" grpId="0" animBg="1"/>
      <p:bldP spid="218" grpId="1" animBg="1"/>
      <p:bldP spid="154" grpId="0" animBg="1"/>
      <p:bldP spid="154" grpId="1" animBg="1"/>
      <p:bldP spid="79" grpId="0"/>
      <p:bldP spid="80" grpId="0"/>
      <p:bldP spid="82" grpId="0" animBg="1"/>
      <p:bldP spid="82" grpId="1" animBg="1"/>
      <p:bldP spid="5" grpId="0"/>
      <p:bldP spid="81" grpId="0" animBg="1"/>
      <p:bldP spid="81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grupoplascencia.com/img/background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70" y="-45590"/>
            <a:ext cx="9162369" cy="5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390937" y="660390"/>
            <a:ext cx="8329720" cy="454035"/>
          </a:xfrm>
          <a:prstGeom prst="roundRect">
            <a:avLst/>
          </a:prstGeom>
          <a:solidFill>
            <a:srgbClr val="00FFFF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4" name="Pentagon 3"/>
          <p:cNvSpPr/>
          <p:nvPr/>
        </p:nvSpPr>
        <p:spPr>
          <a:xfrm>
            <a:off x="561503" y="206161"/>
            <a:ext cx="1700816" cy="381000"/>
          </a:xfrm>
          <a:prstGeom prst="homePlate">
            <a:avLst/>
          </a:prstGeom>
          <a:solidFill>
            <a:srgbClr val="00206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EXERCISE 13.2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90705" y="1162050"/>
            <a:ext cx="8330184" cy="3644900"/>
          </a:xfrm>
          <a:prstGeom prst="roundRect">
            <a:avLst>
              <a:gd name="adj" fmla="val 11614"/>
            </a:avLst>
          </a:prstGeom>
          <a:solidFill>
            <a:srgbClr val="CDAFED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46660" y="1169670"/>
            <a:ext cx="695730" cy="346364"/>
          </a:xfrm>
          <a:prstGeom prst="roundRect">
            <a:avLst>
              <a:gd name="adj" fmla="val 50000"/>
            </a:avLst>
          </a:prstGeom>
          <a:solidFill>
            <a:srgbClr val="FF0000">
              <a:alpha val="50196"/>
            </a:srgbClr>
          </a:solidFill>
          <a:ln>
            <a:solidFill>
              <a:srgbClr val="0033CC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80008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Sol :</a:t>
            </a:r>
          </a:p>
        </p:txBody>
      </p:sp>
      <p:sp>
        <p:nvSpPr>
          <p:cNvPr id="96" name="Rounded Rectangle 95"/>
          <p:cNvSpPr/>
          <p:nvPr/>
        </p:nvSpPr>
        <p:spPr>
          <a:xfrm>
            <a:off x="733861" y="603215"/>
            <a:ext cx="7792021" cy="320040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07" name="Group 106"/>
          <p:cNvGrpSpPr/>
          <p:nvPr/>
        </p:nvGrpSpPr>
        <p:grpSpPr>
          <a:xfrm>
            <a:off x="1469061" y="1300206"/>
            <a:ext cx="2939062" cy="850567"/>
            <a:chOff x="721664" y="3138279"/>
            <a:chExt cx="4231337" cy="841247"/>
          </a:xfrm>
        </p:grpSpPr>
        <p:grpSp>
          <p:nvGrpSpPr>
            <p:cNvPr id="108" name="Group 107"/>
            <p:cNvGrpSpPr/>
            <p:nvPr/>
          </p:nvGrpSpPr>
          <p:grpSpPr>
            <a:xfrm>
              <a:off x="736071" y="3138279"/>
              <a:ext cx="4216930" cy="841247"/>
              <a:chOff x="1608686" y="4972842"/>
              <a:chExt cx="2934573" cy="1108612"/>
            </a:xfrm>
          </p:grpSpPr>
          <p:sp>
            <p:nvSpPr>
              <p:cNvPr id="144" name="Rectangle 143"/>
              <p:cNvSpPr/>
              <p:nvPr/>
            </p:nvSpPr>
            <p:spPr>
              <a:xfrm>
                <a:off x="1611229" y="4973498"/>
                <a:ext cx="2932030" cy="1102124"/>
              </a:xfrm>
              <a:prstGeom prst="rect">
                <a:avLst/>
              </a:prstGeom>
              <a:gradFill flip="none" rotWithShape="1">
                <a:gsLst>
                  <a:gs pos="0">
                    <a:srgbClr val="66FF66">
                      <a:tint val="66000"/>
                      <a:satMod val="160000"/>
                    </a:srgbClr>
                  </a:gs>
                  <a:gs pos="50000">
                    <a:srgbClr val="66FF66">
                      <a:tint val="44500"/>
                      <a:satMod val="160000"/>
                    </a:srgbClr>
                  </a:gs>
                  <a:gs pos="100000">
                    <a:srgbClr val="66FF66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  <a:scene3d>
                <a:camera prst="obliqueTop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Bookman Old Style" pitchFamily="18" charset="0"/>
                </a:endParaRPr>
              </a:p>
            </p:txBody>
          </p:sp>
          <p:grpSp>
            <p:nvGrpSpPr>
              <p:cNvPr id="145" name="Group 37"/>
              <p:cNvGrpSpPr/>
              <p:nvPr/>
            </p:nvGrpSpPr>
            <p:grpSpPr>
              <a:xfrm>
                <a:off x="1608686" y="4972842"/>
                <a:ext cx="2934572" cy="1108612"/>
                <a:chOff x="586485" y="1676016"/>
                <a:chExt cx="5211282" cy="651827"/>
              </a:xfrm>
            </p:grpSpPr>
            <p:sp>
              <p:nvSpPr>
                <p:cNvPr id="146" name="Rectangle 145"/>
                <p:cNvSpPr/>
                <p:nvPr/>
              </p:nvSpPr>
              <p:spPr>
                <a:xfrm>
                  <a:off x="586487" y="1676556"/>
                  <a:ext cx="5211280" cy="64801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b="1">
                    <a:ln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147" name="Straight Connector 146"/>
                <p:cNvCxnSpPr/>
                <p:nvPr/>
              </p:nvCxnSpPr>
              <p:spPr>
                <a:xfrm>
                  <a:off x="586485" y="1902076"/>
                  <a:ext cx="520937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/>
                <p:nvPr/>
              </p:nvCxnSpPr>
              <p:spPr>
                <a:xfrm rot="5400000">
                  <a:off x="2590013" y="2001532"/>
                  <a:ext cx="651827" cy="79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>
                  <a:off x="586485" y="2106347"/>
                  <a:ext cx="520937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2" name="TextBox 141"/>
            <p:cNvSpPr txBox="1"/>
            <p:nvPr/>
          </p:nvSpPr>
          <p:spPr>
            <a:xfrm>
              <a:off x="721664" y="3139193"/>
              <a:ext cx="1827140" cy="248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>
                  <a:solidFill>
                    <a:prstClr val="black"/>
                  </a:solidFill>
                  <a:latin typeface="Bookman Old Style" pitchFamily="18" charset="0"/>
                </a:rPr>
                <a:t>Speed km/h 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2612748" y="3139193"/>
              <a:ext cx="2321439" cy="248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>
                  <a:solidFill>
                    <a:prstClr val="black"/>
                  </a:solidFill>
                  <a:latin typeface="Bookman Old Style" pitchFamily="18" charset="0"/>
                </a:rPr>
                <a:t>Number of hours</a:t>
              </a:r>
            </a:p>
          </p:txBody>
        </p:sp>
      </p:grpSp>
      <p:sp>
        <p:nvSpPr>
          <p:cNvPr id="150" name="TextBox 149"/>
          <p:cNvSpPr txBox="1"/>
          <p:nvPr/>
        </p:nvSpPr>
        <p:spPr>
          <a:xfrm>
            <a:off x="3431350" y="1552575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1981200" y="1571625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60</a:t>
            </a:r>
          </a:p>
        </p:txBody>
      </p:sp>
      <p:sp>
        <p:nvSpPr>
          <p:cNvPr id="152" name="Rounded Rectangle 151"/>
          <p:cNvSpPr/>
          <p:nvPr/>
        </p:nvSpPr>
        <p:spPr>
          <a:xfrm>
            <a:off x="1964880" y="661117"/>
            <a:ext cx="759440" cy="208805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1981200" y="1845251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80</a:t>
            </a:r>
            <a:endParaRPr lang="en-US" sz="1400" b="1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1234061" y="2239997"/>
            <a:ext cx="4242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Here the number of persons and the number of days are in inverse proportion.</a:t>
            </a:r>
          </a:p>
        </p:txBody>
      </p:sp>
      <p:sp>
        <p:nvSpPr>
          <p:cNvPr id="157" name="Rounded Rectangle 156"/>
          <p:cNvSpPr/>
          <p:nvPr/>
        </p:nvSpPr>
        <p:spPr>
          <a:xfrm>
            <a:off x="5978544" y="1253995"/>
            <a:ext cx="2427850" cy="58163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Therefore this is a case of direct variation</a:t>
            </a:r>
          </a:p>
        </p:txBody>
      </p:sp>
      <p:sp>
        <p:nvSpPr>
          <p:cNvPr id="158" name="Rounded Rectangle 157"/>
          <p:cNvSpPr/>
          <p:nvPr/>
        </p:nvSpPr>
        <p:spPr>
          <a:xfrm>
            <a:off x="6431179" y="1179209"/>
            <a:ext cx="1975215" cy="73120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Therefore we will take the ratio of the quantities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2489780" y="2681652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60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2489780" y="2909768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80</a:t>
            </a:r>
          </a:p>
        </p:txBody>
      </p:sp>
      <p:cxnSp>
        <p:nvCxnSpPr>
          <p:cNvPr id="161" name="Straight Connector 160"/>
          <p:cNvCxnSpPr/>
          <p:nvPr/>
        </p:nvCxnSpPr>
        <p:spPr>
          <a:xfrm>
            <a:off x="2560680" y="2955609"/>
            <a:ext cx="2634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2912571" y="280499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3194050" y="2691178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3194050" y="2909768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</a:p>
        </p:txBody>
      </p:sp>
      <p:cxnSp>
        <p:nvCxnSpPr>
          <p:cNvPr id="165" name="Straight Connector 164"/>
          <p:cNvCxnSpPr/>
          <p:nvPr/>
        </p:nvCxnSpPr>
        <p:spPr>
          <a:xfrm>
            <a:off x="3254179" y="2955609"/>
            <a:ext cx="1811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>
            <a:off x="1204421" y="3157418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167" name="Right Arrow 166"/>
          <p:cNvSpPr/>
          <p:nvPr/>
        </p:nvSpPr>
        <p:spPr>
          <a:xfrm rot="20012307" flipH="1">
            <a:off x="2848718" y="2914880"/>
            <a:ext cx="383076" cy="102120"/>
          </a:xfrm>
          <a:prstGeom prst="rightArrow">
            <a:avLst>
              <a:gd name="adj1" fmla="val 0"/>
              <a:gd name="adj2" fmla="val 6295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2649046" y="3138368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2912571" y="315741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3144343" y="3157418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60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/>
              <p:cNvSpPr txBox="1"/>
              <p:nvPr/>
            </p:nvSpPr>
            <p:spPr>
              <a:xfrm>
                <a:off x="3449558" y="3157418"/>
                <a:ext cx="265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72" name="TextBox 1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558" y="3157418"/>
                <a:ext cx="265201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TextBox 172"/>
          <p:cNvSpPr txBox="1"/>
          <p:nvPr/>
        </p:nvSpPr>
        <p:spPr>
          <a:xfrm>
            <a:off x="3635297" y="3157418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174" name="Right Arrow 173"/>
          <p:cNvSpPr/>
          <p:nvPr/>
        </p:nvSpPr>
        <p:spPr>
          <a:xfrm rot="1409878">
            <a:off x="2817108" y="2908970"/>
            <a:ext cx="413396" cy="102120"/>
          </a:xfrm>
          <a:prstGeom prst="rightArrow">
            <a:avLst>
              <a:gd name="adj1" fmla="val 0"/>
              <a:gd name="adj2" fmla="val 6295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1204421" y="3453765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2649046" y="3552972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2912571" y="356567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3144343" y="3453765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60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TextBox 178"/>
              <p:cNvSpPr txBox="1"/>
              <p:nvPr/>
            </p:nvSpPr>
            <p:spPr>
              <a:xfrm>
                <a:off x="3441619" y="3455670"/>
                <a:ext cx="265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79" name="TextBox 1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619" y="3455670"/>
                <a:ext cx="265201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0" name="TextBox 179"/>
          <p:cNvSpPr txBox="1"/>
          <p:nvPr/>
        </p:nvSpPr>
        <p:spPr>
          <a:xfrm>
            <a:off x="3606719" y="3455670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3335697" y="3658873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80</a:t>
            </a:r>
          </a:p>
        </p:txBody>
      </p:sp>
      <p:cxnSp>
        <p:nvCxnSpPr>
          <p:cNvPr id="182" name="Straight Connector 181"/>
          <p:cNvCxnSpPr/>
          <p:nvPr/>
        </p:nvCxnSpPr>
        <p:spPr>
          <a:xfrm>
            <a:off x="3232592" y="3716020"/>
            <a:ext cx="58239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/>
          <p:cNvSpPr txBox="1"/>
          <p:nvPr/>
        </p:nvSpPr>
        <p:spPr>
          <a:xfrm>
            <a:off x="899621" y="4434112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1204421" y="4020946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2649046" y="4011420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2912571" y="402094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3156741" y="3919902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3</a:t>
            </a:r>
          </a:p>
        </p:txBody>
      </p:sp>
      <p:sp>
        <p:nvSpPr>
          <p:cNvPr id="188" name="Rounded Rectangle 187"/>
          <p:cNvSpPr/>
          <p:nvPr/>
        </p:nvSpPr>
        <p:spPr>
          <a:xfrm>
            <a:off x="1244218" y="4396181"/>
            <a:ext cx="4340216" cy="383638"/>
          </a:xfrm>
          <a:prstGeom prst="roundRect">
            <a:avLst/>
          </a:prstGeom>
          <a:gradFill flip="none" rotWithShape="1">
            <a:gsLst>
              <a:gs pos="0">
                <a:srgbClr val="00FFFF">
                  <a:tint val="66000"/>
                  <a:satMod val="160000"/>
                </a:srgbClr>
              </a:gs>
              <a:gs pos="29000">
                <a:srgbClr val="00FFFF">
                  <a:tint val="44500"/>
                  <a:satMod val="160000"/>
                </a:srgbClr>
              </a:gs>
              <a:gs pos="100000">
                <a:srgbClr val="00FFFF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>
            <a:solidFill>
              <a:srgbClr val="CC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90" name="Rounded Rectangle 189"/>
          <p:cNvSpPr/>
          <p:nvPr/>
        </p:nvSpPr>
        <p:spPr>
          <a:xfrm>
            <a:off x="6399908" y="1348454"/>
            <a:ext cx="2006486" cy="39271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Lets assume it as </a:t>
            </a:r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5359379" y="1162050"/>
            <a:ext cx="2977862" cy="87240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Which are the two quantities that are varying ?</a:t>
            </a:r>
          </a:p>
          <a:p>
            <a:pPr algn="ctr"/>
            <a:endParaRPr lang="en-US" sz="1400" b="1" dirty="0">
              <a:solidFill>
                <a:srgbClr val="0000FF"/>
              </a:solidFill>
              <a:latin typeface="Bookman Old Style" pitchFamily="18" charset="0"/>
              <a:ea typeface="Cambria Math" panose="02040503050406030204" pitchFamily="18" charset="0"/>
            </a:endParaRPr>
          </a:p>
          <a:p>
            <a:pPr algn="ctr"/>
            <a:endParaRPr lang="en-US" sz="1400" b="1" dirty="0">
              <a:solidFill>
                <a:srgbClr val="0000FF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192" name="Group 191"/>
          <p:cNvGrpSpPr/>
          <p:nvPr/>
        </p:nvGrpSpPr>
        <p:grpSpPr>
          <a:xfrm>
            <a:off x="5403295" y="1754099"/>
            <a:ext cx="1318065" cy="317573"/>
            <a:chOff x="8807840" y="2786754"/>
            <a:chExt cx="1754331" cy="384264"/>
          </a:xfrm>
        </p:grpSpPr>
        <p:sp>
          <p:nvSpPr>
            <p:cNvPr id="193" name="Rounded Rectangle 192"/>
            <p:cNvSpPr/>
            <p:nvPr/>
          </p:nvSpPr>
          <p:spPr>
            <a:xfrm>
              <a:off x="8873003" y="2786754"/>
              <a:ext cx="1599530" cy="372460"/>
            </a:xfrm>
            <a:prstGeom prst="roundRect">
              <a:avLst/>
            </a:prstGeom>
            <a:solidFill>
              <a:srgbClr val="FFCC66"/>
            </a:solidFill>
            <a:ln w="19050">
              <a:solidFill>
                <a:srgbClr val="FF0066"/>
              </a:solidFill>
            </a:ln>
            <a:scene3d>
              <a:camera prst="orthographicFront">
                <a:rot lat="0" lon="0" rev="0"/>
              </a:camera>
              <a:lightRig rig="balanced" dir="tr"/>
            </a:scene3d>
            <a:sp3d prstMaterial="matte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endParaRPr lang="en-US" sz="1600" b="1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8807840" y="2798607"/>
              <a:ext cx="1754331" cy="3724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rPr>
                <a:t>Speed km/h</a:t>
              </a:r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7105022" y="1659509"/>
            <a:ext cx="1062427" cy="513648"/>
            <a:chOff x="9598052" y="2861650"/>
            <a:chExt cx="1414081" cy="621518"/>
          </a:xfrm>
        </p:grpSpPr>
        <p:sp>
          <p:nvSpPr>
            <p:cNvPr id="196" name="Rounded Rectangle 195"/>
            <p:cNvSpPr/>
            <p:nvPr/>
          </p:nvSpPr>
          <p:spPr>
            <a:xfrm>
              <a:off x="9686410" y="2903675"/>
              <a:ext cx="1200862" cy="538083"/>
            </a:xfrm>
            <a:prstGeom prst="roundRect">
              <a:avLst/>
            </a:prstGeom>
            <a:solidFill>
              <a:srgbClr val="FFCC66"/>
            </a:solidFill>
            <a:ln w="19050">
              <a:solidFill>
                <a:srgbClr val="FF0066"/>
              </a:solidFill>
            </a:ln>
            <a:scene3d>
              <a:camera prst="orthographicFront">
                <a:rot lat="0" lon="0" rev="0"/>
              </a:camera>
              <a:lightRig rig="balanced" dir="tr"/>
            </a:scene3d>
            <a:sp3d prstMaterial="matte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endParaRPr lang="en-US" sz="1600" b="1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9598052" y="2861650"/>
              <a:ext cx="1414081" cy="6215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rPr>
                <a:t>Number of hours</a:t>
              </a:r>
            </a:p>
          </p:txBody>
        </p:sp>
      </p:grpSp>
      <p:sp>
        <p:nvSpPr>
          <p:cNvPr id="210" name="Rectangle 209"/>
          <p:cNvSpPr/>
          <p:nvPr/>
        </p:nvSpPr>
        <p:spPr>
          <a:xfrm>
            <a:off x="6647790" y="1685925"/>
            <a:ext cx="5778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</a:rPr>
              <a:t>And</a:t>
            </a:r>
          </a:p>
        </p:txBody>
      </p:sp>
      <p:sp>
        <p:nvSpPr>
          <p:cNvPr id="211" name="TextBox 210"/>
          <p:cNvSpPr txBox="1"/>
          <p:nvPr/>
        </p:nvSpPr>
        <p:spPr>
          <a:xfrm>
            <a:off x="3435357" y="1816965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212" name="Straight Connector 211"/>
          <p:cNvCxnSpPr/>
          <p:nvPr/>
        </p:nvCxnSpPr>
        <p:spPr>
          <a:xfrm rot="360000" flipH="1">
            <a:off x="3699095" y="3573879"/>
            <a:ext cx="122218" cy="713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 rot="900000" flipH="1">
            <a:off x="3431047" y="3765716"/>
            <a:ext cx="114840" cy="93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tangle 213"/>
          <p:cNvSpPr/>
          <p:nvPr/>
        </p:nvSpPr>
        <p:spPr>
          <a:xfrm>
            <a:off x="3225179" y="3734104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4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3758579" y="3436141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19" name="Rounded Rectangle 218"/>
          <p:cNvSpPr/>
          <p:nvPr/>
        </p:nvSpPr>
        <p:spPr>
          <a:xfrm>
            <a:off x="516906" y="815308"/>
            <a:ext cx="6493493" cy="320040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2150418" y="3157418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80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TextBox 221"/>
              <p:cNvSpPr txBox="1"/>
              <p:nvPr/>
            </p:nvSpPr>
            <p:spPr>
              <a:xfrm>
                <a:off x="2465299" y="3157418"/>
                <a:ext cx="265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222" name="TextBox 2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299" y="3157418"/>
                <a:ext cx="265201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7" name="Curved Up Arrow 226"/>
          <p:cNvSpPr/>
          <p:nvPr/>
        </p:nvSpPr>
        <p:spPr>
          <a:xfrm>
            <a:off x="2420431" y="3408340"/>
            <a:ext cx="1081670" cy="161507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16" name="Rounded Rectangle 215"/>
          <p:cNvSpPr/>
          <p:nvPr/>
        </p:nvSpPr>
        <p:spPr>
          <a:xfrm>
            <a:off x="5989263" y="857239"/>
            <a:ext cx="873796" cy="208805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18" name="Rounded Rectangle 217"/>
          <p:cNvSpPr/>
          <p:nvPr/>
        </p:nvSpPr>
        <p:spPr>
          <a:xfrm>
            <a:off x="7521353" y="656171"/>
            <a:ext cx="934962" cy="206949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54" name="Rounded Rectangle 153"/>
          <p:cNvSpPr/>
          <p:nvPr/>
        </p:nvSpPr>
        <p:spPr>
          <a:xfrm>
            <a:off x="579961" y="870975"/>
            <a:ext cx="3995010" cy="208805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 rot="360000" flipH="1">
            <a:off x="3233835" y="3558232"/>
            <a:ext cx="112394" cy="10519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rot="900000" flipH="1">
            <a:off x="3314448" y="3822821"/>
            <a:ext cx="99594" cy="985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3077541" y="3757940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030914" y="3399824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4168" y="616805"/>
            <a:ext cx="8065680" cy="49015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228600" algn="ctr"/>
              </a:tabLst>
            </a:pPr>
            <a:r>
              <a:rPr lang="en-US" sz="139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	 </a:t>
            </a:r>
            <a:r>
              <a:rPr lang="en-US" sz="139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A car  takes 2 hours to reach a destination by travelling at the speed of  60 km/h. How long  will it take when the car travels at the speed of 80 km/h</a:t>
            </a:r>
          </a:p>
        </p:txBody>
      </p:sp>
      <p:cxnSp>
        <p:nvCxnSpPr>
          <p:cNvPr id="81" name="Straight Connector 80"/>
          <p:cNvCxnSpPr/>
          <p:nvPr/>
        </p:nvCxnSpPr>
        <p:spPr>
          <a:xfrm rot="900000" flipH="1">
            <a:off x="3550722" y="3759365"/>
            <a:ext cx="114840" cy="93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rot="360000" flipH="1">
            <a:off x="3353510" y="3551881"/>
            <a:ext cx="112394" cy="10519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3156741" y="4128764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</a:p>
        </p:txBody>
      </p:sp>
      <p:cxnSp>
        <p:nvCxnSpPr>
          <p:cNvPr id="84" name="Straight Connector 83"/>
          <p:cNvCxnSpPr/>
          <p:nvPr/>
        </p:nvCxnSpPr>
        <p:spPr>
          <a:xfrm>
            <a:off x="3216416" y="4176101"/>
            <a:ext cx="1686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1234062" y="4333491"/>
            <a:ext cx="4350372" cy="509019"/>
            <a:chOff x="1234062" y="4162425"/>
            <a:chExt cx="4350372" cy="509019"/>
          </a:xfrm>
        </p:grpSpPr>
        <p:sp>
          <p:nvSpPr>
            <p:cNvPr id="189" name="TextBox 188"/>
            <p:cNvSpPr txBox="1"/>
            <p:nvPr/>
          </p:nvSpPr>
          <p:spPr>
            <a:xfrm>
              <a:off x="1234062" y="4262120"/>
              <a:ext cx="36248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  <a:latin typeface="Bookman Old Style" pitchFamily="18" charset="0"/>
                </a:rPr>
                <a:t>Thus, the required number of hours  </a:t>
              </a:r>
              <a:endParaRPr lang="en-US" sz="1400" b="1" baseline="30000" dirty="0">
                <a:solidFill>
                  <a:srgbClr val="0000FF"/>
                </a:solidFill>
                <a:latin typeface="Bookman Old Style" pitchFamily="18" charset="0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630662" y="4162425"/>
              <a:ext cx="303288" cy="509019"/>
              <a:chOff x="4629871" y="3844086"/>
              <a:chExt cx="303288" cy="509019"/>
            </a:xfrm>
          </p:grpSpPr>
          <p:sp>
            <p:nvSpPr>
              <p:cNvPr id="85" name="TextBox 84"/>
              <p:cNvSpPr txBox="1"/>
              <p:nvPr/>
            </p:nvSpPr>
            <p:spPr>
              <a:xfrm>
                <a:off x="4629871" y="3844086"/>
                <a:ext cx="3032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0000FF"/>
                    </a:solidFill>
                    <a:latin typeface="Bookman Old Style" pitchFamily="18" charset="0"/>
                  </a:rPr>
                  <a:t>3</a:t>
                </a: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4629871" y="4045328"/>
                <a:ext cx="3032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0000FF"/>
                    </a:solidFill>
                    <a:latin typeface="Bookman Old Style" pitchFamily="18" charset="0"/>
                  </a:rPr>
                  <a:t>2</a:t>
                </a:r>
              </a:p>
            </p:txBody>
          </p:sp>
          <p:cxnSp>
            <p:nvCxnSpPr>
              <p:cNvPr id="87" name="Straight Connector 86"/>
              <p:cNvCxnSpPr/>
              <p:nvPr/>
            </p:nvCxnSpPr>
            <p:spPr>
              <a:xfrm>
                <a:off x="4697166" y="4100285"/>
                <a:ext cx="168698" cy="0"/>
              </a:xfrm>
              <a:prstGeom prst="line">
                <a:avLst/>
              </a:prstGeom>
              <a:ln w="1905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TextBox 88"/>
            <p:cNvSpPr txBox="1"/>
            <p:nvPr/>
          </p:nvSpPr>
          <p:spPr>
            <a:xfrm>
              <a:off x="4867275" y="4276110"/>
              <a:ext cx="717159" cy="279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  <a:latin typeface="Bookman Old Style" pitchFamily="18" charset="0"/>
                </a:rPr>
                <a:t>hours  </a:t>
              </a:r>
              <a:endParaRPr lang="en-US" sz="1400" b="1" baseline="30000" dirty="0">
                <a:solidFill>
                  <a:srgbClr val="0000FF"/>
                </a:solidFill>
                <a:latin typeface="Bookman Old Style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788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3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500"/>
                            </p:stCondLst>
                            <p:childTnLst>
                              <p:par>
                                <p:cTn id="2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500"/>
                            </p:stCondLst>
                            <p:childTnLst>
                              <p:par>
                                <p:cTn id="25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500"/>
                            </p:stCondLst>
                            <p:childTnLst>
                              <p:par>
                                <p:cTn id="29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0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4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500"/>
                            </p:stCondLst>
                            <p:childTnLst>
                              <p:par>
                                <p:cTn id="3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500"/>
                            </p:stCondLst>
                            <p:childTnLst>
                              <p:par>
                                <p:cTn id="3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500"/>
                            </p:stCondLst>
                            <p:childTnLst>
                              <p:par>
                                <p:cTn id="3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2" fill="hold">
                            <p:stCondLst>
                              <p:cond delay="500"/>
                            </p:stCondLst>
                            <p:childTnLst>
                              <p:par>
                                <p:cTn id="3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0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5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8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9" fill="hold">
                            <p:stCondLst>
                              <p:cond delay="500"/>
                            </p:stCondLst>
                            <p:childTnLst>
                              <p:par>
                                <p:cTn id="3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2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  <p:bldP spid="9" grpId="0" animBg="1"/>
      <p:bldP spid="96" grpId="0" animBg="1"/>
      <p:bldP spid="96" grpId="1" animBg="1"/>
      <p:bldP spid="150" grpId="0"/>
      <p:bldP spid="151" grpId="0"/>
      <p:bldP spid="152" grpId="0" animBg="1"/>
      <p:bldP spid="152" grpId="1" animBg="1"/>
      <p:bldP spid="155" grpId="0"/>
      <p:bldP spid="156" grpId="0"/>
      <p:bldP spid="157" grpId="0" animBg="1"/>
      <p:bldP spid="157" grpId="1" animBg="1"/>
      <p:bldP spid="158" grpId="0" animBg="1"/>
      <p:bldP spid="158" grpId="1" animBg="1"/>
      <p:bldP spid="159" grpId="0"/>
      <p:bldP spid="160" grpId="0"/>
      <p:bldP spid="162" grpId="0"/>
      <p:bldP spid="163" grpId="0"/>
      <p:bldP spid="164" grpId="0"/>
      <p:bldP spid="166" grpId="0"/>
      <p:bldP spid="167" grpId="0" animBg="1"/>
      <p:bldP spid="167" grpId="1" animBg="1"/>
      <p:bldP spid="168" grpId="0"/>
      <p:bldP spid="169" grpId="0"/>
      <p:bldP spid="170" grpId="0"/>
      <p:bldP spid="172" grpId="0"/>
      <p:bldP spid="173" grpId="0"/>
      <p:bldP spid="174" grpId="0" animBg="1"/>
      <p:bldP spid="174" grpId="1" animBg="1"/>
      <p:bldP spid="175" grpId="0"/>
      <p:bldP spid="176" grpId="0"/>
      <p:bldP spid="177" grpId="0"/>
      <p:bldP spid="178" grpId="0"/>
      <p:bldP spid="179" grpId="0"/>
      <p:bldP spid="180" grpId="0"/>
      <p:bldP spid="181" grpId="0"/>
      <p:bldP spid="183" grpId="0"/>
      <p:bldP spid="184" grpId="0"/>
      <p:bldP spid="185" grpId="0"/>
      <p:bldP spid="186" grpId="0"/>
      <p:bldP spid="187" grpId="0"/>
      <p:bldP spid="188" grpId="0" animBg="1"/>
      <p:bldP spid="190" grpId="0" animBg="1"/>
      <p:bldP spid="190" grpId="1" animBg="1"/>
      <p:bldP spid="191" grpId="0" animBg="1"/>
      <p:bldP spid="191" grpId="1" animBg="1"/>
      <p:bldP spid="210" grpId="0"/>
      <p:bldP spid="210" grpId="1"/>
      <p:bldP spid="211" grpId="0"/>
      <p:bldP spid="214" grpId="0"/>
      <p:bldP spid="215" grpId="0"/>
      <p:bldP spid="219" grpId="0" animBg="1"/>
      <p:bldP spid="219" grpId="1" animBg="1"/>
      <p:bldP spid="221" grpId="0"/>
      <p:bldP spid="222" grpId="0"/>
      <p:bldP spid="227" grpId="0" animBg="1"/>
      <p:bldP spid="227" grpId="1" animBg="1"/>
      <p:bldP spid="216" grpId="0" animBg="1"/>
      <p:bldP spid="216" grpId="1" animBg="1"/>
      <p:bldP spid="218" grpId="0" animBg="1"/>
      <p:bldP spid="218" grpId="1" animBg="1"/>
      <p:bldP spid="154" grpId="0" animBg="1"/>
      <p:bldP spid="154" grpId="1" animBg="1"/>
      <p:bldP spid="79" grpId="0"/>
      <p:bldP spid="80" grpId="0"/>
      <p:bldP spid="5" grpId="0"/>
      <p:bldP spid="8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grupoplascencia.com/img/background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70" y="-45590"/>
            <a:ext cx="9162369" cy="5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390937" y="660390"/>
            <a:ext cx="8329720" cy="454035"/>
          </a:xfrm>
          <a:prstGeom prst="roundRect">
            <a:avLst/>
          </a:prstGeom>
          <a:solidFill>
            <a:srgbClr val="00FFFF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4" name="Pentagon 3"/>
          <p:cNvSpPr/>
          <p:nvPr/>
        </p:nvSpPr>
        <p:spPr>
          <a:xfrm>
            <a:off x="561503" y="206161"/>
            <a:ext cx="1700816" cy="381000"/>
          </a:xfrm>
          <a:prstGeom prst="homePlate">
            <a:avLst/>
          </a:prstGeom>
          <a:solidFill>
            <a:srgbClr val="00206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EXERCISE 13.2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90705" y="1162050"/>
            <a:ext cx="8330184" cy="3644900"/>
          </a:xfrm>
          <a:prstGeom prst="roundRect">
            <a:avLst>
              <a:gd name="adj" fmla="val 11614"/>
            </a:avLst>
          </a:prstGeom>
          <a:solidFill>
            <a:srgbClr val="CDAFED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46660" y="1169670"/>
            <a:ext cx="695730" cy="346364"/>
          </a:xfrm>
          <a:prstGeom prst="roundRect">
            <a:avLst>
              <a:gd name="adj" fmla="val 50000"/>
            </a:avLst>
          </a:prstGeom>
          <a:solidFill>
            <a:srgbClr val="FF0000">
              <a:alpha val="50196"/>
            </a:srgbClr>
          </a:solidFill>
          <a:ln>
            <a:solidFill>
              <a:srgbClr val="0033CC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80008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Sol :</a:t>
            </a:r>
          </a:p>
        </p:txBody>
      </p:sp>
      <p:sp>
        <p:nvSpPr>
          <p:cNvPr id="96" name="Rounded Rectangle 95"/>
          <p:cNvSpPr/>
          <p:nvPr/>
        </p:nvSpPr>
        <p:spPr>
          <a:xfrm>
            <a:off x="533400" y="617763"/>
            <a:ext cx="5426094" cy="290945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07" name="Group 106"/>
          <p:cNvGrpSpPr/>
          <p:nvPr/>
        </p:nvGrpSpPr>
        <p:grpSpPr>
          <a:xfrm>
            <a:off x="2011594" y="1300206"/>
            <a:ext cx="1841358" cy="850567"/>
            <a:chOff x="683566" y="3138279"/>
            <a:chExt cx="4269435" cy="841247"/>
          </a:xfrm>
        </p:grpSpPr>
        <p:grpSp>
          <p:nvGrpSpPr>
            <p:cNvPr id="108" name="Group 107"/>
            <p:cNvGrpSpPr/>
            <p:nvPr/>
          </p:nvGrpSpPr>
          <p:grpSpPr>
            <a:xfrm>
              <a:off x="736071" y="3138279"/>
              <a:ext cx="4216930" cy="841247"/>
              <a:chOff x="1608686" y="4972842"/>
              <a:chExt cx="2934573" cy="1108612"/>
            </a:xfrm>
          </p:grpSpPr>
          <p:sp>
            <p:nvSpPr>
              <p:cNvPr id="144" name="Rectangle 143"/>
              <p:cNvSpPr/>
              <p:nvPr/>
            </p:nvSpPr>
            <p:spPr>
              <a:xfrm>
                <a:off x="1611229" y="4973498"/>
                <a:ext cx="2932030" cy="1102124"/>
              </a:xfrm>
              <a:prstGeom prst="rect">
                <a:avLst/>
              </a:prstGeom>
              <a:gradFill flip="none" rotWithShape="1">
                <a:gsLst>
                  <a:gs pos="0">
                    <a:srgbClr val="66FF66">
                      <a:tint val="66000"/>
                      <a:satMod val="160000"/>
                    </a:srgbClr>
                  </a:gs>
                  <a:gs pos="50000">
                    <a:srgbClr val="66FF66">
                      <a:tint val="44500"/>
                      <a:satMod val="160000"/>
                    </a:srgbClr>
                  </a:gs>
                  <a:gs pos="100000">
                    <a:srgbClr val="66FF66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  <a:scene3d>
                <a:camera prst="obliqueTop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Bookman Old Style" pitchFamily="18" charset="0"/>
                </a:endParaRPr>
              </a:p>
            </p:txBody>
          </p:sp>
          <p:grpSp>
            <p:nvGrpSpPr>
              <p:cNvPr id="145" name="Group 37"/>
              <p:cNvGrpSpPr/>
              <p:nvPr/>
            </p:nvGrpSpPr>
            <p:grpSpPr>
              <a:xfrm>
                <a:off x="1608686" y="4972842"/>
                <a:ext cx="2934572" cy="1108612"/>
                <a:chOff x="586485" y="1676016"/>
                <a:chExt cx="5211282" cy="651827"/>
              </a:xfrm>
            </p:grpSpPr>
            <p:sp>
              <p:nvSpPr>
                <p:cNvPr id="146" name="Rectangle 145"/>
                <p:cNvSpPr/>
                <p:nvPr/>
              </p:nvSpPr>
              <p:spPr>
                <a:xfrm>
                  <a:off x="586487" y="1676556"/>
                  <a:ext cx="5211280" cy="64801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b="1">
                    <a:ln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147" name="Straight Connector 146"/>
                <p:cNvCxnSpPr/>
                <p:nvPr/>
              </p:nvCxnSpPr>
              <p:spPr>
                <a:xfrm>
                  <a:off x="586485" y="1902076"/>
                  <a:ext cx="520937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/>
                <p:nvPr/>
              </p:nvCxnSpPr>
              <p:spPr>
                <a:xfrm rot="5400000">
                  <a:off x="3110389" y="2001533"/>
                  <a:ext cx="651827" cy="79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>
                  <a:off x="586485" y="2106347"/>
                  <a:ext cx="520937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2" name="TextBox 141"/>
            <p:cNvSpPr txBox="1"/>
            <p:nvPr/>
          </p:nvSpPr>
          <p:spPr>
            <a:xfrm>
              <a:off x="683566" y="3139193"/>
              <a:ext cx="2314706" cy="289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>
                  <a:solidFill>
                    <a:prstClr val="black"/>
                  </a:solidFill>
                  <a:latin typeface="Bookman Old Style" pitchFamily="18" charset="0"/>
                </a:rPr>
                <a:t>Persons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3255548" y="3139193"/>
              <a:ext cx="1399098" cy="289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>
                  <a:solidFill>
                    <a:prstClr val="black"/>
                  </a:solidFill>
                  <a:latin typeface="Bookman Old Style" pitchFamily="18" charset="0"/>
                </a:rPr>
                <a:t>Days</a:t>
              </a:r>
            </a:p>
          </p:txBody>
        </p:sp>
      </p:grpSp>
      <p:sp>
        <p:nvSpPr>
          <p:cNvPr id="150" name="TextBox 149"/>
          <p:cNvSpPr txBox="1"/>
          <p:nvPr/>
        </p:nvSpPr>
        <p:spPr>
          <a:xfrm>
            <a:off x="3276600" y="1552575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3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2311765" y="1571625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152" name="Rounded Rectangle 151"/>
          <p:cNvSpPr/>
          <p:nvPr/>
        </p:nvSpPr>
        <p:spPr>
          <a:xfrm>
            <a:off x="5156802" y="659248"/>
            <a:ext cx="685800" cy="201168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2311765" y="1845251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sz="1400" b="1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1234061" y="2110693"/>
            <a:ext cx="4242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Here the number of persons and the number of days are in inverse proportion.</a:t>
            </a:r>
          </a:p>
        </p:txBody>
      </p:sp>
      <p:sp>
        <p:nvSpPr>
          <p:cNvPr id="157" name="Rounded Rectangle 156"/>
          <p:cNvSpPr/>
          <p:nvPr/>
        </p:nvSpPr>
        <p:spPr>
          <a:xfrm>
            <a:off x="5978544" y="1253995"/>
            <a:ext cx="2427850" cy="58163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Therefore this is a case of direct variation</a:t>
            </a:r>
          </a:p>
        </p:txBody>
      </p:sp>
      <p:sp>
        <p:nvSpPr>
          <p:cNvPr id="158" name="Rounded Rectangle 157"/>
          <p:cNvSpPr/>
          <p:nvPr/>
        </p:nvSpPr>
        <p:spPr>
          <a:xfrm>
            <a:off x="6431179" y="1179209"/>
            <a:ext cx="1975215" cy="73120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Therefore we will take the ratio of the quantities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2489780" y="2543112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2489780" y="2771228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1</a:t>
            </a:r>
          </a:p>
        </p:txBody>
      </p:sp>
      <p:cxnSp>
        <p:nvCxnSpPr>
          <p:cNvPr id="161" name="Straight Connector 160"/>
          <p:cNvCxnSpPr/>
          <p:nvPr/>
        </p:nvCxnSpPr>
        <p:spPr>
          <a:xfrm>
            <a:off x="2546350" y="2817069"/>
            <a:ext cx="19795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2912571" y="266645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3194050" y="2552638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3194050" y="2771228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3</a:t>
            </a:r>
          </a:p>
        </p:txBody>
      </p:sp>
      <p:cxnSp>
        <p:nvCxnSpPr>
          <p:cNvPr id="165" name="Straight Connector 164"/>
          <p:cNvCxnSpPr/>
          <p:nvPr/>
        </p:nvCxnSpPr>
        <p:spPr>
          <a:xfrm>
            <a:off x="3254179" y="2817069"/>
            <a:ext cx="1811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>
            <a:off x="1204421" y="3018878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167" name="Right Arrow 166"/>
          <p:cNvSpPr/>
          <p:nvPr/>
        </p:nvSpPr>
        <p:spPr>
          <a:xfrm rot="20012307" flipH="1">
            <a:off x="2827862" y="2772177"/>
            <a:ext cx="411480" cy="100584"/>
          </a:xfrm>
          <a:prstGeom prst="rightArrow">
            <a:avLst>
              <a:gd name="adj1" fmla="val 0"/>
              <a:gd name="adj2" fmla="val 6295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2649046" y="2999828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2912571" y="301887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3144343" y="3018878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/>
              <p:cNvSpPr txBox="1"/>
              <p:nvPr/>
            </p:nvSpPr>
            <p:spPr>
              <a:xfrm>
                <a:off x="3335258" y="3018878"/>
                <a:ext cx="265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72" name="TextBox 1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258" y="3018878"/>
                <a:ext cx="265201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TextBox 172"/>
          <p:cNvSpPr txBox="1"/>
          <p:nvPr/>
        </p:nvSpPr>
        <p:spPr>
          <a:xfrm>
            <a:off x="3514647" y="3018878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3</a:t>
            </a:r>
          </a:p>
        </p:txBody>
      </p:sp>
      <p:sp>
        <p:nvSpPr>
          <p:cNvPr id="174" name="Right Arrow 173"/>
          <p:cNvSpPr/>
          <p:nvPr/>
        </p:nvSpPr>
        <p:spPr>
          <a:xfrm rot="1409878">
            <a:off x="2817108" y="2776780"/>
            <a:ext cx="413396" cy="102120"/>
          </a:xfrm>
          <a:prstGeom prst="rightArrow">
            <a:avLst>
              <a:gd name="adj1" fmla="val 0"/>
              <a:gd name="adj2" fmla="val 6295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1204421" y="3278281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2649046" y="3377488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2912571" y="339018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3144343" y="3278281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TextBox 178"/>
              <p:cNvSpPr txBox="1"/>
              <p:nvPr/>
            </p:nvSpPr>
            <p:spPr>
              <a:xfrm>
                <a:off x="3341617" y="3280186"/>
                <a:ext cx="265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79" name="TextBox 1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617" y="3280186"/>
                <a:ext cx="265201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0" name="TextBox 179"/>
          <p:cNvSpPr txBox="1"/>
          <p:nvPr/>
        </p:nvSpPr>
        <p:spPr>
          <a:xfrm>
            <a:off x="3506717" y="3280186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3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3329593" y="3483389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1</a:t>
            </a:r>
          </a:p>
        </p:txBody>
      </p:sp>
      <p:cxnSp>
        <p:nvCxnSpPr>
          <p:cNvPr id="182" name="Straight Connector 181"/>
          <p:cNvCxnSpPr/>
          <p:nvPr/>
        </p:nvCxnSpPr>
        <p:spPr>
          <a:xfrm>
            <a:off x="3233437" y="3540536"/>
            <a:ext cx="4813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/>
          <p:cNvSpPr txBox="1"/>
          <p:nvPr/>
        </p:nvSpPr>
        <p:spPr>
          <a:xfrm>
            <a:off x="1204421" y="3790046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2649046" y="3780520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2912571" y="379004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3156741" y="3689002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6</a:t>
            </a:r>
          </a:p>
        </p:txBody>
      </p:sp>
      <p:sp>
        <p:nvSpPr>
          <p:cNvPr id="190" name="Rounded Rectangle 189"/>
          <p:cNvSpPr/>
          <p:nvPr/>
        </p:nvSpPr>
        <p:spPr>
          <a:xfrm>
            <a:off x="6399908" y="1348454"/>
            <a:ext cx="2006486" cy="39271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Lets assume it as </a:t>
            </a:r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5359379" y="1162050"/>
            <a:ext cx="2977862" cy="87240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Which are the two quantities that are varying ?</a:t>
            </a:r>
          </a:p>
          <a:p>
            <a:pPr algn="ctr"/>
            <a:endParaRPr lang="en-US" sz="1400" b="1" dirty="0">
              <a:solidFill>
                <a:srgbClr val="0000FF"/>
              </a:solidFill>
              <a:latin typeface="Bookman Old Style" pitchFamily="18" charset="0"/>
              <a:ea typeface="Cambria Math" panose="02040503050406030204" pitchFamily="18" charset="0"/>
            </a:endParaRPr>
          </a:p>
          <a:p>
            <a:pPr algn="ctr"/>
            <a:endParaRPr lang="en-US" sz="1400" b="1" dirty="0">
              <a:solidFill>
                <a:srgbClr val="0000FF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192" name="Group 191"/>
          <p:cNvGrpSpPr/>
          <p:nvPr/>
        </p:nvGrpSpPr>
        <p:grpSpPr>
          <a:xfrm>
            <a:off x="5403295" y="1754099"/>
            <a:ext cx="1318065" cy="317573"/>
            <a:chOff x="8807840" y="2786754"/>
            <a:chExt cx="1754331" cy="384264"/>
          </a:xfrm>
        </p:grpSpPr>
        <p:sp>
          <p:nvSpPr>
            <p:cNvPr id="193" name="Rounded Rectangle 192"/>
            <p:cNvSpPr/>
            <p:nvPr/>
          </p:nvSpPr>
          <p:spPr>
            <a:xfrm>
              <a:off x="8873003" y="2786754"/>
              <a:ext cx="1599530" cy="372460"/>
            </a:xfrm>
            <a:prstGeom prst="roundRect">
              <a:avLst/>
            </a:prstGeom>
            <a:solidFill>
              <a:srgbClr val="FFCC66"/>
            </a:solidFill>
            <a:ln w="19050">
              <a:solidFill>
                <a:srgbClr val="FF0066"/>
              </a:solidFill>
            </a:ln>
            <a:scene3d>
              <a:camera prst="orthographicFront">
                <a:rot lat="0" lon="0" rev="0"/>
              </a:camera>
              <a:lightRig rig="balanced" dir="tr"/>
            </a:scene3d>
            <a:sp3d prstMaterial="matte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endParaRPr lang="en-US" sz="1600" b="1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8807840" y="2798607"/>
              <a:ext cx="1754331" cy="3724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rPr>
                <a:t>Speed km/h</a:t>
              </a:r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7105022" y="1659509"/>
            <a:ext cx="1062427" cy="513648"/>
            <a:chOff x="9598052" y="2861650"/>
            <a:chExt cx="1414081" cy="621518"/>
          </a:xfrm>
        </p:grpSpPr>
        <p:sp>
          <p:nvSpPr>
            <p:cNvPr id="196" name="Rounded Rectangle 195"/>
            <p:cNvSpPr/>
            <p:nvPr/>
          </p:nvSpPr>
          <p:spPr>
            <a:xfrm>
              <a:off x="9686410" y="2903675"/>
              <a:ext cx="1200862" cy="538083"/>
            </a:xfrm>
            <a:prstGeom prst="roundRect">
              <a:avLst/>
            </a:prstGeom>
            <a:solidFill>
              <a:srgbClr val="FFCC66"/>
            </a:solidFill>
            <a:ln w="19050">
              <a:solidFill>
                <a:srgbClr val="FF0066"/>
              </a:solidFill>
            </a:ln>
            <a:scene3d>
              <a:camera prst="orthographicFront">
                <a:rot lat="0" lon="0" rev="0"/>
              </a:camera>
              <a:lightRig rig="balanced" dir="tr"/>
            </a:scene3d>
            <a:sp3d prstMaterial="matte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endParaRPr lang="en-US" sz="1600" b="1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9598052" y="2861650"/>
              <a:ext cx="1414081" cy="6215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rPr>
                <a:t>Number of hours</a:t>
              </a:r>
            </a:p>
          </p:txBody>
        </p:sp>
      </p:grpSp>
      <p:sp>
        <p:nvSpPr>
          <p:cNvPr id="210" name="Rectangle 209"/>
          <p:cNvSpPr/>
          <p:nvPr/>
        </p:nvSpPr>
        <p:spPr>
          <a:xfrm>
            <a:off x="6647790" y="1685925"/>
            <a:ext cx="5778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</a:rPr>
              <a:t>And</a:t>
            </a:r>
          </a:p>
        </p:txBody>
      </p:sp>
      <p:sp>
        <p:nvSpPr>
          <p:cNvPr id="211" name="TextBox 210"/>
          <p:cNvSpPr txBox="1"/>
          <p:nvPr/>
        </p:nvSpPr>
        <p:spPr>
          <a:xfrm>
            <a:off x="3280607" y="1816965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19" name="Rounded Rectangle 218"/>
          <p:cNvSpPr/>
          <p:nvPr/>
        </p:nvSpPr>
        <p:spPr>
          <a:xfrm>
            <a:off x="820551" y="805783"/>
            <a:ext cx="7992804" cy="320040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2300212" y="3018878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TextBox 221"/>
              <p:cNvSpPr txBox="1"/>
              <p:nvPr/>
            </p:nvSpPr>
            <p:spPr>
              <a:xfrm>
                <a:off x="2465299" y="3018878"/>
                <a:ext cx="265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222" name="TextBox 2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299" y="3018878"/>
                <a:ext cx="265201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7" name="Curved Up Arrow 226"/>
          <p:cNvSpPr/>
          <p:nvPr/>
        </p:nvSpPr>
        <p:spPr>
          <a:xfrm>
            <a:off x="2420431" y="3269800"/>
            <a:ext cx="1081670" cy="161507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16" name="Rounded Rectangle 215"/>
          <p:cNvSpPr/>
          <p:nvPr/>
        </p:nvSpPr>
        <p:spPr>
          <a:xfrm>
            <a:off x="854312" y="868648"/>
            <a:ext cx="1802353" cy="208805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18" name="Rounded Rectangle 217"/>
          <p:cNvSpPr/>
          <p:nvPr/>
        </p:nvSpPr>
        <p:spPr>
          <a:xfrm>
            <a:off x="586740" y="662685"/>
            <a:ext cx="1234440" cy="197731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54" name="Rounded Rectangle 153"/>
          <p:cNvSpPr/>
          <p:nvPr/>
        </p:nvSpPr>
        <p:spPr>
          <a:xfrm>
            <a:off x="5515295" y="870975"/>
            <a:ext cx="3236605" cy="208805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4325" y="616805"/>
            <a:ext cx="8572500" cy="49015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228600" algn="ctr"/>
              </a:tabLst>
            </a:pPr>
            <a:r>
              <a:rPr lang="en-US" sz="139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	 </a:t>
            </a:r>
            <a:r>
              <a:rPr lang="en-US" sz="139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Two persons could fit new windows in a house in 3 days</a:t>
            </a:r>
          </a:p>
          <a:p>
            <a:pPr>
              <a:tabLst>
                <a:tab pos="228600" algn="ctr"/>
              </a:tabLst>
            </a:pPr>
            <a:r>
              <a:rPr lang="en-US" sz="139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   (</a:t>
            </a:r>
            <a:r>
              <a:rPr lang="en-US" sz="1390" b="1" dirty="0" err="1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i</a:t>
            </a:r>
            <a:r>
              <a:rPr lang="en-US" sz="139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) One of the persons fell ill before the work started. How long would the job take now?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147215" y="3897864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1</a:t>
            </a:r>
          </a:p>
        </p:txBody>
      </p:sp>
      <p:cxnSp>
        <p:nvCxnSpPr>
          <p:cNvPr id="84" name="Straight Connector 83"/>
          <p:cNvCxnSpPr/>
          <p:nvPr/>
        </p:nvCxnSpPr>
        <p:spPr>
          <a:xfrm>
            <a:off x="3216416" y="3945201"/>
            <a:ext cx="1686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1204421" y="4115852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2649046" y="4115852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2912571" y="411585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3156741" y="4115852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47368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3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500"/>
                            </p:stCondLst>
                            <p:childTnLst>
                              <p:par>
                                <p:cTn id="2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500"/>
                            </p:stCondLst>
                            <p:childTnLst>
                              <p:par>
                                <p:cTn id="25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500"/>
                            </p:stCondLst>
                            <p:childTnLst>
                              <p:par>
                                <p:cTn id="29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0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1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  <p:bldP spid="9" grpId="0" animBg="1"/>
      <p:bldP spid="96" grpId="0" animBg="1"/>
      <p:bldP spid="96" grpId="1" animBg="1"/>
      <p:bldP spid="150" grpId="0"/>
      <p:bldP spid="151" grpId="0"/>
      <p:bldP spid="152" grpId="0" animBg="1"/>
      <p:bldP spid="152" grpId="1" animBg="1"/>
      <p:bldP spid="155" grpId="0"/>
      <p:bldP spid="156" grpId="0"/>
      <p:bldP spid="157" grpId="0" animBg="1"/>
      <p:bldP spid="157" grpId="1" animBg="1"/>
      <p:bldP spid="158" grpId="0" animBg="1"/>
      <p:bldP spid="158" grpId="1" animBg="1"/>
      <p:bldP spid="159" grpId="0"/>
      <p:bldP spid="160" grpId="0"/>
      <p:bldP spid="162" grpId="0"/>
      <p:bldP spid="163" grpId="0"/>
      <p:bldP spid="164" grpId="0"/>
      <p:bldP spid="166" grpId="0"/>
      <p:bldP spid="167" grpId="0" animBg="1"/>
      <p:bldP spid="167" grpId="1" animBg="1"/>
      <p:bldP spid="168" grpId="0"/>
      <p:bldP spid="169" grpId="0"/>
      <p:bldP spid="170" grpId="0"/>
      <p:bldP spid="172" grpId="0"/>
      <p:bldP spid="173" grpId="0"/>
      <p:bldP spid="174" grpId="0" animBg="1"/>
      <p:bldP spid="174" grpId="1" animBg="1"/>
      <p:bldP spid="175" grpId="0"/>
      <p:bldP spid="176" grpId="0"/>
      <p:bldP spid="177" grpId="0"/>
      <p:bldP spid="178" grpId="0"/>
      <p:bldP spid="179" grpId="0"/>
      <p:bldP spid="180" grpId="0"/>
      <p:bldP spid="181" grpId="0"/>
      <p:bldP spid="184" grpId="0"/>
      <p:bldP spid="185" grpId="0"/>
      <p:bldP spid="186" grpId="0"/>
      <p:bldP spid="187" grpId="0"/>
      <p:bldP spid="190" grpId="0" animBg="1"/>
      <p:bldP spid="190" grpId="1" animBg="1"/>
      <p:bldP spid="191" grpId="0" animBg="1"/>
      <p:bldP spid="191" grpId="1" animBg="1"/>
      <p:bldP spid="210" grpId="0"/>
      <p:bldP spid="210" grpId="1"/>
      <p:bldP spid="211" grpId="0"/>
      <p:bldP spid="219" grpId="0" animBg="1"/>
      <p:bldP spid="219" grpId="1" animBg="1"/>
      <p:bldP spid="221" grpId="0"/>
      <p:bldP spid="222" grpId="0"/>
      <p:bldP spid="227" grpId="0" animBg="1"/>
      <p:bldP spid="227" grpId="1" animBg="1"/>
      <p:bldP spid="216" grpId="0" animBg="1"/>
      <p:bldP spid="216" grpId="1" animBg="1"/>
      <p:bldP spid="218" grpId="0" animBg="1"/>
      <p:bldP spid="218" grpId="1" animBg="1"/>
      <p:bldP spid="154" grpId="0" animBg="1"/>
      <p:bldP spid="154" grpId="1" animBg="1"/>
      <p:bldP spid="5" grpId="0"/>
      <p:bldP spid="83" grpId="0"/>
      <p:bldP spid="91" grpId="0"/>
      <p:bldP spid="92" grpId="0"/>
      <p:bldP spid="93" grpId="0"/>
      <p:bldP spid="9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Single Corner Rectangle 1"/>
          <p:cNvSpPr/>
          <p:nvPr/>
        </p:nvSpPr>
        <p:spPr>
          <a:xfrm>
            <a:off x="533400" y="1065229"/>
            <a:ext cx="4953000" cy="3640121"/>
          </a:xfrm>
          <a:prstGeom prst="round1Rect">
            <a:avLst/>
          </a:prstGeom>
          <a:gradFill flip="none" rotWithShape="1">
            <a:gsLst>
              <a:gs pos="68000">
                <a:srgbClr val="C00000">
                  <a:alpha val="26000"/>
                  <a:lumMod val="51000"/>
                  <a:lumOff val="49000"/>
                </a:srgbClr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3320" y="1123947"/>
            <a:ext cx="588623" cy="542598"/>
            <a:chOff x="4024726" y="2315680"/>
            <a:chExt cx="861804" cy="595813"/>
          </a:xfrm>
        </p:grpSpPr>
        <p:pic>
          <p:nvPicPr>
            <p:cNvPr id="5" name="Picture 2" descr="http://openclipart.org/image/300px/svg_to_png/139003/price_tag.png"/>
            <p:cNvPicPr>
              <a:picLocks noChangeAspect="1" noChangeArrowheads="1"/>
            </p:cNvPicPr>
            <p:nvPr/>
          </p:nvPicPr>
          <p:blipFill>
            <a:blip r:embed="rId2" cstate="print">
              <a:lum bright="-20000" contrast="-40000"/>
            </a:blip>
            <a:srcRect/>
            <a:stretch>
              <a:fillRect/>
            </a:stretch>
          </p:blipFill>
          <p:spPr bwMode="auto">
            <a:xfrm>
              <a:off x="4027625" y="2315680"/>
              <a:ext cx="824413" cy="595813"/>
            </a:xfrm>
            <a:prstGeom prst="rect">
              <a:avLst/>
            </a:prstGeom>
            <a:noFill/>
          </p:spPr>
        </p:pic>
        <p:sp>
          <p:nvSpPr>
            <p:cNvPr id="6" name="TextBox 5"/>
            <p:cNvSpPr txBox="1"/>
            <p:nvPr/>
          </p:nvSpPr>
          <p:spPr>
            <a:xfrm>
              <a:off x="4024726" y="2408715"/>
              <a:ext cx="861804" cy="371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b="1" dirty="0">
                  <a:solidFill>
                    <a:srgbClr val="FFFF00"/>
                  </a:solidFill>
                  <a:latin typeface="Bookman Old Style" pitchFamily="18" charset="0"/>
                </a:rPr>
                <a:t>Sol.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070088" y="3371295"/>
                <a:ext cx="37863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=</m:t>
                      </m:r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088" y="3371295"/>
                <a:ext cx="378630" cy="33855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819802" y="3250923"/>
                <a:ext cx="461985" cy="5571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802" y="3250923"/>
                <a:ext cx="461985" cy="55714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08088" y="3400744"/>
                <a:ext cx="43152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solidFill>
                            <a:prstClr val="black"/>
                          </a:solidFill>
                          <a:latin typeface="Cambria Math"/>
                          <a:sym typeface="Symbol"/>
                        </a:rPr>
                        <m:t></m:t>
                      </m:r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088" y="3400744"/>
                <a:ext cx="431528" cy="33855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1019175" y="1140099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Let the number of persons be </a:t>
            </a:r>
            <a:r>
              <a:rPr lang="en-US" sz="16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034773" y="1570230"/>
            <a:ext cx="3461028" cy="994894"/>
            <a:chOff x="1448915" y="1381246"/>
            <a:chExt cx="4427601" cy="786756"/>
          </a:xfrm>
        </p:grpSpPr>
        <p:grpSp>
          <p:nvGrpSpPr>
            <p:cNvPr id="12" name="Group 37"/>
            <p:cNvGrpSpPr/>
            <p:nvPr/>
          </p:nvGrpSpPr>
          <p:grpSpPr>
            <a:xfrm>
              <a:off x="1449635" y="1383586"/>
              <a:ext cx="4426881" cy="784416"/>
              <a:chOff x="152400" y="1676400"/>
              <a:chExt cx="4567360" cy="1322055"/>
            </a:xfrm>
            <a:effectLst>
              <a:glow rad="38100">
                <a:schemeClr val="tx1"/>
              </a:glow>
            </a:effectLst>
          </p:grpSpPr>
          <p:sp>
            <p:nvSpPr>
              <p:cNvPr id="15" name="Rectangle 14"/>
              <p:cNvSpPr/>
              <p:nvPr/>
            </p:nvSpPr>
            <p:spPr>
              <a:xfrm>
                <a:off x="152400" y="1676400"/>
                <a:ext cx="4567360" cy="1322055"/>
              </a:xfrm>
              <a:prstGeom prst="rect">
                <a:avLst/>
              </a:prstGeom>
              <a:noFill/>
              <a:ln>
                <a:solidFill>
                  <a:srgbClr val="FFC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ln>
                    <a:solidFill>
                      <a:prstClr val="black"/>
                    </a:solidFill>
                  </a:ln>
                  <a:solidFill>
                    <a:srgbClr val="002060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160826" y="2158652"/>
                <a:ext cx="4558933" cy="0"/>
              </a:xfrm>
              <a:prstGeom prst="line">
                <a:avLst/>
              </a:prstGeom>
              <a:ln w="19050">
                <a:solidFill>
                  <a:srgbClr val="FFCC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rot="5400000">
                <a:off x="2016603" y="2332698"/>
                <a:ext cx="1263727" cy="794"/>
              </a:xfrm>
              <a:prstGeom prst="line">
                <a:avLst/>
              </a:prstGeom>
              <a:ln w="19050">
                <a:solidFill>
                  <a:srgbClr val="FFCC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160826" y="2575393"/>
                <a:ext cx="4558933" cy="0"/>
              </a:xfrm>
              <a:prstGeom prst="line">
                <a:avLst/>
              </a:prstGeom>
              <a:ln w="19050">
                <a:solidFill>
                  <a:srgbClr val="FFCC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1448915" y="1381246"/>
                  <a:ext cx="2427455" cy="243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sz="1600" b="1" i="1">
                      <a:solidFill>
                        <a:srgbClr val="0000FF"/>
                      </a:solidFill>
                      <a:latin typeface="Cambria Math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400" i="0" dirty="0">
                            <a:solidFill>
                              <a:srgbClr val="002060"/>
                            </a:solidFill>
                            <a:latin typeface="Bookman Old Style" pitchFamily="18" charset="0"/>
                          </a:rPr>
                          <m:t>Persons</m:t>
                        </m:r>
                      </m:oMath>
                    </m:oMathPara>
                  </a14:m>
                  <a:endParaRPr lang="en-US" sz="1400" dirty="0">
                    <a:solidFill>
                      <a:srgbClr val="002060"/>
                    </a:solidFill>
                    <a:latin typeface="Bookman Old Style" pitchFamily="18" charset="0"/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8915" y="1381246"/>
                  <a:ext cx="2427455" cy="243388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4185464" y="1381246"/>
                  <a:ext cx="886304" cy="243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600" b="1" i="1">
                      <a:solidFill>
                        <a:srgbClr val="0000FF"/>
                      </a:solidFill>
                      <a:latin typeface="Cambria Math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400" i="0" dirty="0">
                            <a:solidFill>
                              <a:srgbClr val="002060"/>
                            </a:solidFill>
                            <a:latin typeface="Bookman Old Style" pitchFamily="18" charset="0"/>
                          </a:rPr>
                          <m:t>Days</m:t>
                        </m:r>
                      </m:oMath>
                    </m:oMathPara>
                  </a14:m>
                  <a:endParaRPr lang="en-US" sz="1400" dirty="0">
                    <a:solidFill>
                      <a:srgbClr val="002060"/>
                    </a:solidFill>
                    <a:latin typeface="Bookman Old Style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5464" y="1381246"/>
                  <a:ext cx="886304" cy="243388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419058" y="1953650"/>
                <a:ext cx="3561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600" b="1" i="1">
                    <a:solidFill>
                      <a:srgbClr val="0000FF"/>
                    </a:solidFill>
                    <a:latin typeface="Cambria Math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dirty="0" smtClean="0">
                          <a:solidFill>
                            <a:srgbClr val="002060"/>
                          </a:solidFill>
                          <a:latin typeface="Bookman Old Style" pitchFamily="18" charset="0"/>
                        </a:rPr>
                        <m:t>x</m:t>
                      </m:r>
                    </m:oMath>
                  </m:oMathPara>
                </a14:m>
                <a:endParaRPr lang="en-US" sz="1400" dirty="0">
                  <a:solidFill>
                    <a:srgbClr val="002060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058" y="1953650"/>
                <a:ext cx="356187" cy="30777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662778" y="1955523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600" b="1" i="1">
                    <a:solidFill>
                      <a:srgbClr val="0000FF"/>
                    </a:solidFill>
                    <a:latin typeface="Cambria Math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0" dirty="0" smtClean="0">
                          <a:solidFill>
                            <a:srgbClr val="002060"/>
                          </a:solidFill>
                          <a:latin typeface="Bookman Old Style" pitchFamily="18" charset="0"/>
                        </a:rPr>
                        <m:t>2</m:t>
                      </m:r>
                    </m:oMath>
                  </m:oMathPara>
                </a14:m>
                <a:endParaRPr lang="en-US" sz="1400" dirty="0">
                  <a:solidFill>
                    <a:srgbClr val="002060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778" y="1955523"/>
                <a:ext cx="364202" cy="30777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679712" y="2291140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600" b="1" i="1">
                    <a:solidFill>
                      <a:srgbClr val="0000FF"/>
                    </a:solidFill>
                    <a:latin typeface="Cambria Math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0" dirty="0" smtClean="0">
                          <a:solidFill>
                            <a:srgbClr val="002060"/>
                          </a:solidFill>
                          <a:latin typeface="Bookman Old Style" pitchFamily="18" charset="0"/>
                        </a:rPr>
                        <m:t>3</m:t>
                      </m:r>
                    </m:oMath>
                  </m:oMathPara>
                </a14:m>
                <a:endParaRPr lang="en-US" sz="1400" dirty="0">
                  <a:solidFill>
                    <a:srgbClr val="002060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712" y="2291140"/>
                <a:ext cx="364202" cy="30777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419058" y="2287163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600" b="1" i="1">
                    <a:solidFill>
                      <a:srgbClr val="0000FF"/>
                    </a:solidFill>
                    <a:latin typeface="Cambria Math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0" dirty="0" smtClean="0">
                          <a:solidFill>
                            <a:srgbClr val="002060"/>
                          </a:solidFill>
                          <a:latin typeface="Bookman Old Style" pitchFamily="18" charset="0"/>
                        </a:rPr>
                        <m:t>1</m:t>
                      </m:r>
                    </m:oMath>
                  </m:oMathPara>
                </a14:m>
                <a:endParaRPr lang="en-US" sz="1400" dirty="0">
                  <a:solidFill>
                    <a:srgbClr val="002060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058" y="2287163"/>
                <a:ext cx="364202" cy="30777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443949" y="2590938"/>
            <a:ext cx="5181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Here, the number of persons and the number of days are in inverse proportion.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268901" y="3274113"/>
                <a:ext cx="497252" cy="522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600" b="1" i="1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901" y="3274113"/>
                <a:ext cx="497252" cy="522451"/>
              </a:xfrm>
              <a:prstGeom prst="rect">
                <a:avLst/>
              </a:prstGeom>
              <a:blipFill rotWithShape="1">
                <a:blip r:embed="rId12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324654" y="3781008"/>
                <a:ext cx="37863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=</m:t>
                      </m:r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654" y="3781008"/>
                <a:ext cx="378630" cy="338554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496134" y="3781008"/>
                <a:ext cx="78258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1" i="1" dirty="0" smtClean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1600" b="1" dirty="0" smtClean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 b="1" dirty="0" smtClean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sz="1600" b="1" dirty="0" smtClean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 1</m:t>
                      </m:r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134" y="3781008"/>
                <a:ext cx="782586" cy="338554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070088" y="3781008"/>
                <a:ext cx="37863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=</m:t>
                      </m:r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088" y="3781008"/>
                <a:ext cx="378630" cy="338554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268901" y="3781008"/>
                <a:ext cx="79220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1" dirty="0" smtClean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2 </m:t>
                      </m:r>
                      <m:r>
                        <m:rPr>
                          <m:nor/>
                        </m:rPr>
                        <a:rPr lang="en-US" sz="1600" b="1" dirty="0" smtClean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sz="1600" b="1" dirty="0" smtClean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 3</m:t>
                      </m:r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901" y="3781008"/>
                <a:ext cx="792204" cy="338554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461569" y="4202191"/>
                <a:ext cx="13580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1" dirty="0" smtClean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6 </m:t>
                      </m:r>
                      <m:r>
                        <m:rPr>
                          <m:nor/>
                        </m:rPr>
                        <a:rPr lang="en-US" sz="1600" b="1" dirty="0" smtClean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persons</m:t>
                      </m:r>
                      <m:r>
                        <m:rPr>
                          <m:nor/>
                        </m:rPr>
                        <a:rPr lang="en-US" sz="1600" b="1" dirty="0" smtClean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 </m:t>
                      </m:r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569" y="4202191"/>
                <a:ext cx="1358064" cy="338554"/>
              </a:xfrm>
              <a:prstGeom prst="rect">
                <a:avLst/>
              </a:prstGeom>
              <a:blipFill rotWithShape="1">
                <a:blip r:embed="rId17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2305885" y="4202191"/>
                <a:ext cx="37382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dirty="0">
                          <a:solidFill>
                            <a:prstClr val="black"/>
                          </a:solidFill>
                          <a:latin typeface="Cambria Math"/>
                        </a:rPr>
                        <m:t>𝒙</m:t>
                      </m:r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885" y="4202191"/>
                <a:ext cx="373820" cy="338554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454682" y="4209394"/>
                <a:ext cx="37863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=</m:t>
                      </m:r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682" y="4209394"/>
                <a:ext cx="378630" cy="338554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637341" y="4082496"/>
                <a:ext cx="792204" cy="5571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2 </m:t>
                          </m:r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 3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341" y="4082496"/>
                <a:ext cx="792204" cy="557140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276040" y="4210658"/>
                <a:ext cx="37863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1" dirty="0" smtClean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=</m:t>
                      </m:r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040" y="4210658"/>
                <a:ext cx="378630" cy="338554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2070088" y="4210778"/>
                <a:ext cx="37863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1" dirty="0" smtClean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=</m:t>
                      </m:r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088" y="4210778"/>
                <a:ext cx="378630" cy="338554"/>
              </a:xfrm>
              <a:prstGeom prst="rect">
                <a:avLst/>
              </a:prstGeom>
              <a:blipFill rotWithShape="1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762807" y="252132"/>
            <a:ext cx="6285694" cy="878835"/>
          </a:xfrm>
          <a:prstGeom prst="roundRect">
            <a:avLst>
              <a:gd name="adj" fmla="val 23749"/>
            </a:avLst>
          </a:prstGeom>
          <a:gradFill flip="none" rotWithShape="1">
            <a:gsLst>
              <a:gs pos="0">
                <a:srgbClr val="FF8021">
                  <a:lumMod val="60000"/>
                  <a:lumOff val="40000"/>
                  <a:tint val="66000"/>
                  <a:satMod val="160000"/>
                </a:srgbClr>
              </a:gs>
              <a:gs pos="50000">
                <a:srgbClr val="FF8021">
                  <a:lumMod val="60000"/>
                  <a:lumOff val="40000"/>
                  <a:tint val="44500"/>
                  <a:satMod val="160000"/>
                </a:srgbClr>
              </a:gs>
              <a:gs pos="100000">
                <a:srgbClr val="FF8021">
                  <a:lumMod val="60000"/>
                  <a:lumOff val="40000"/>
                  <a:tint val="23500"/>
                  <a:satMod val="160000"/>
                </a:srgbClr>
              </a:gs>
            </a:gsLst>
            <a:lin ang="5400000" scaled="1"/>
            <a:tileRect/>
          </a:gradFill>
          <a:ln w="15875" cap="flat" cmpd="sng" algn="ctr">
            <a:solidFill>
              <a:srgbClr val="FF802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457200" y="485414"/>
            <a:ext cx="479191" cy="444314"/>
            <a:chOff x="661691" y="-618785"/>
            <a:chExt cx="479191" cy="444314"/>
          </a:xfrm>
        </p:grpSpPr>
        <p:sp>
          <p:nvSpPr>
            <p:cNvPr id="43" name="Plaque 42"/>
            <p:cNvSpPr/>
            <p:nvPr/>
          </p:nvSpPr>
          <p:spPr>
            <a:xfrm>
              <a:off x="661691" y="-618785"/>
              <a:ext cx="479120" cy="444314"/>
            </a:xfrm>
            <a:prstGeom prst="plaque">
              <a:avLst>
                <a:gd name="adj" fmla="val 33894"/>
              </a:avLst>
            </a:prstGeom>
            <a:solidFill>
              <a:srgbClr val="FF8021">
                <a:lumMod val="50000"/>
              </a:srgbClr>
            </a:solidFill>
            <a:ln w="9525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93324" y="-609594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ookman Old Style" pitchFamily="18" charset="0"/>
                </a:rPr>
                <a:t>Q.</a:t>
              </a:r>
            </a:p>
          </p:txBody>
        </p:sp>
      </p:grpSp>
      <p:sp>
        <p:nvSpPr>
          <p:cNvPr id="45" name="Rectangle 44"/>
          <p:cNvSpPr/>
          <p:nvPr/>
        </p:nvSpPr>
        <p:spPr>
          <a:xfrm>
            <a:off x="936391" y="264832"/>
            <a:ext cx="6477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ysClr val="windowText" lastClr="000000"/>
                </a:solidFill>
                <a:latin typeface="Bookman Old Style" pitchFamily="18" charset="0"/>
              </a:rPr>
              <a:t>Two persons could fit new windows in a house in 3 days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27100" y="507997"/>
            <a:ext cx="57785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Bookman Old Style" pitchFamily="18" charset="0"/>
              </a:rPr>
              <a:t>(ii) How many persons would be needed to fit the                       windows in one day?</a:t>
            </a:r>
          </a:p>
        </p:txBody>
      </p:sp>
    </p:spTree>
    <p:extLst>
      <p:ext uri="{BB962C8B-B14F-4D97-AF65-F5344CB8AC3E}">
        <p14:creationId xmlns:p14="http://schemas.microsoft.com/office/powerpoint/2010/main" val="153933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8" grpId="0"/>
      <p:bldP spid="9" grpId="0"/>
      <p:bldP spid="10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832" y="-10488"/>
            <a:ext cx="9200379" cy="5164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440" y="-857250"/>
            <a:ext cx="9639300" cy="5422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-170055" y="4359841"/>
            <a:ext cx="9491731" cy="955109"/>
            <a:chOff x="-30480" y="2850921"/>
            <a:chExt cx="9212580" cy="955109"/>
          </a:xfrm>
          <a:scene3d>
            <a:camera prst="perspectiveRelaxed"/>
            <a:lightRig rig="threePt" dir="t"/>
          </a:scene3d>
        </p:grpSpPr>
        <p:grpSp>
          <p:nvGrpSpPr>
            <p:cNvPr id="17" name="Group 16"/>
            <p:cNvGrpSpPr/>
            <p:nvPr/>
          </p:nvGrpSpPr>
          <p:grpSpPr>
            <a:xfrm>
              <a:off x="-30480" y="2850921"/>
              <a:ext cx="3314700" cy="955109"/>
              <a:chOff x="0" y="3964100"/>
              <a:chExt cx="3314700" cy="1271250"/>
            </a:xfrm>
          </p:grpSpPr>
          <p:pic>
            <p:nvPicPr>
              <p:cNvPr id="1028" name="Picture 4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4476750"/>
                <a:ext cx="3314700" cy="758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3" name="Picture 4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9910"/>
              <a:stretch/>
            </p:blipFill>
            <p:spPr bwMode="auto">
              <a:xfrm>
                <a:off x="0" y="3964100"/>
                <a:ext cx="3314700" cy="531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3048000" y="2850921"/>
              <a:ext cx="3314700" cy="955109"/>
              <a:chOff x="0" y="3964100"/>
              <a:chExt cx="3314700" cy="1271250"/>
            </a:xfrm>
          </p:grpSpPr>
          <p:pic>
            <p:nvPicPr>
              <p:cNvPr id="26" name="Picture 4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4476750"/>
                <a:ext cx="3314700" cy="758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7" name="Picture 4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9910"/>
              <a:stretch/>
            </p:blipFill>
            <p:spPr bwMode="auto">
              <a:xfrm>
                <a:off x="0" y="3964100"/>
                <a:ext cx="3314700" cy="531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8" name="Group 27"/>
            <p:cNvGrpSpPr/>
            <p:nvPr/>
          </p:nvGrpSpPr>
          <p:grpSpPr>
            <a:xfrm>
              <a:off x="5867400" y="2850921"/>
              <a:ext cx="3314700" cy="955109"/>
              <a:chOff x="0" y="3964100"/>
              <a:chExt cx="3314700" cy="1271250"/>
            </a:xfrm>
          </p:grpSpPr>
          <p:pic>
            <p:nvPicPr>
              <p:cNvPr id="29" name="Picture 4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4476750"/>
                <a:ext cx="3314700" cy="758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0" name="Picture 4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9910"/>
              <a:stretch/>
            </p:blipFill>
            <p:spPr bwMode="auto">
              <a:xfrm>
                <a:off x="0" y="3964100"/>
                <a:ext cx="3314700" cy="531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37" name="Group 36"/>
          <p:cNvGrpSpPr/>
          <p:nvPr/>
        </p:nvGrpSpPr>
        <p:grpSpPr>
          <a:xfrm>
            <a:off x="28448" y="3350260"/>
            <a:ext cx="676402" cy="528384"/>
            <a:chOff x="10092" y="2343150"/>
            <a:chExt cx="523579" cy="409004"/>
          </a:xfrm>
        </p:grpSpPr>
        <p:grpSp>
          <p:nvGrpSpPr>
            <p:cNvPr id="33" name="Group 32"/>
            <p:cNvGrpSpPr/>
            <p:nvPr/>
          </p:nvGrpSpPr>
          <p:grpSpPr>
            <a:xfrm>
              <a:off x="10092" y="2343150"/>
              <a:ext cx="409008" cy="409004"/>
              <a:chOff x="2202628" y="-1338217"/>
              <a:chExt cx="511741" cy="511741"/>
            </a:xfrm>
          </p:grpSpPr>
          <p:sp>
            <p:nvSpPr>
              <p:cNvPr id="31" name="Teardrop 30"/>
              <p:cNvSpPr/>
              <p:nvPr/>
            </p:nvSpPr>
            <p:spPr>
              <a:xfrm rot="8057687">
                <a:off x="2202628" y="-1338217"/>
                <a:ext cx="511741" cy="511741"/>
              </a:xfrm>
              <a:prstGeom prst="teardrop">
                <a:avLst>
                  <a:gd name="adj" fmla="val 135091"/>
                </a:avLst>
              </a:prstGeom>
              <a:solidFill>
                <a:srgbClr val="FF0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2250633" y="-1293713"/>
                <a:ext cx="415730" cy="4157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15580" y="2435119"/>
              <a:ext cx="5180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Comic Sans MS" pitchFamily="66" charset="0"/>
                </a:rPr>
                <a:t>0 km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2692708" y="3350260"/>
            <a:ext cx="604653" cy="528384"/>
            <a:chOff x="-21835" y="2343150"/>
            <a:chExt cx="468041" cy="409004"/>
          </a:xfrm>
        </p:grpSpPr>
        <p:grpSp>
          <p:nvGrpSpPr>
            <p:cNvPr id="56" name="Group 55"/>
            <p:cNvGrpSpPr/>
            <p:nvPr/>
          </p:nvGrpSpPr>
          <p:grpSpPr>
            <a:xfrm>
              <a:off x="10092" y="2343150"/>
              <a:ext cx="409008" cy="409004"/>
              <a:chOff x="2202628" y="-1338217"/>
              <a:chExt cx="511741" cy="511741"/>
            </a:xfrm>
          </p:grpSpPr>
          <p:sp>
            <p:nvSpPr>
              <p:cNvPr id="58" name="Teardrop 57"/>
              <p:cNvSpPr/>
              <p:nvPr/>
            </p:nvSpPr>
            <p:spPr>
              <a:xfrm rot="8057687">
                <a:off x="2202628" y="-1338217"/>
                <a:ext cx="511741" cy="511741"/>
              </a:xfrm>
              <a:prstGeom prst="teardrop">
                <a:avLst>
                  <a:gd name="adj" fmla="val 135091"/>
                </a:avLst>
              </a:prstGeom>
              <a:solidFill>
                <a:srgbClr val="FF0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2250633" y="-1293713"/>
                <a:ext cx="415730" cy="4157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-21835" y="2435119"/>
              <a:ext cx="468041" cy="2025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Comic Sans MS" pitchFamily="66" charset="0"/>
                </a:rPr>
                <a:t>60 km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838200" y="438150"/>
            <a:ext cx="914400" cy="914400"/>
            <a:chOff x="3325093" y="1257208"/>
            <a:chExt cx="1884219" cy="1884220"/>
          </a:xfrm>
        </p:grpSpPr>
        <p:sp>
          <p:nvSpPr>
            <p:cNvPr id="61" name="Oval 60"/>
            <p:cNvSpPr/>
            <p:nvPr/>
          </p:nvSpPr>
          <p:spPr>
            <a:xfrm>
              <a:off x="3351847" y="1285875"/>
              <a:ext cx="1828800" cy="1828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pic>
          <p:nvPicPr>
            <p:cNvPr id="62" name="Picture 3" descr="C:\Users\ADMIN\Desktop\SA2 TAT\nTBBLrpkc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5093" y="1257208"/>
              <a:ext cx="1884219" cy="188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up 62"/>
          <p:cNvGrpSpPr/>
          <p:nvPr/>
        </p:nvGrpSpPr>
        <p:grpSpPr>
          <a:xfrm rot="12629245">
            <a:off x="1233266" y="644140"/>
            <a:ext cx="124268" cy="502421"/>
            <a:chOff x="1347139" y="2751742"/>
            <a:chExt cx="150129" cy="1182237"/>
          </a:xfrm>
        </p:grpSpPr>
        <p:cxnSp>
          <p:nvCxnSpPr>
            <p:cNvPr id="64" name="Straight Connector 63"/>
            <p:cNvCxnSpPr/>
            <p:nvPr/>
          </p:nvCxnSpPr>
          <p:spPr>
            <a:xfrm flipH="1">
              <a:off x="1418599" y="3366790"/>
              <a:ext cx="1" cy="56718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Picture 12" descr="C:\Users\ADMIN\Desktop\SA2 TAT\LcKrLyg7i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286" b="10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r="28735" b="12967"/>
            <a:stretch/>
          </p:blipFill>
          <p:spPr bwMode="auto">
            <a:xfrm>
              <a:off x="1347139" y="2751742"/>
              <a:ext cx="150129" cy="614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up 65"/>
          <p:cNvGrpSpPr/>
          <p:nvPr/>
        </p:nvGrpSpPr>
        <p:grpSpPr>
          <a:xfrm>
            <a:off x="1249757" y="567130"/>
            <a:ext cx="91286" cy="656441"/>
            <a:chOff x="1347136" y="2751738"/>
            <a:chExt cx="150129" cy="1278577"/>
          </a:xfrm>
        </p:grpSpPr>
        <p:cxnSp>
          <p:nvCxnSpPr>
            <p:cNvPr id="67" name="Straight Connector 66"/>
            <p:cNvCxnSpPr/>
            <p:nvPr/>
          </p:nvCxnSpPr>
          <p:spPr>
            <a:xfrm flipH="1">
              <a:off x="1417438" y="3397517"/>
              <a:ext cx="1" cy="6327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8" name="Picture 12" descr="C:\Users\ADMIN\Desktop\SA2 TAT\LcKrLyg7i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286" b="10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r="28735"/>
            <a:stretch/>
          </p:blipFill>
          <p:spPr bwMode="auto">
            <a:xfrm>
              <a:off x="1347136" y="2751738"/>
              <a:ext cx="150129" cy="705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/>
          <p:cNvGrpSpPr/>
          <p:nvPr/>
        </p:nvGrpSpPr>
        <p:grpSpPr>
          <a:xfrm>
            <a:off x="5105400" y="1269495"/>
            <a:ext cx="3127248" cy="805643"/>
            <a:chOff x="4191000" y="959428"/>
            <a:chExt cx="3127248" cy="805643"/>
          </a:xfrm>
        </p:grpSpPr>
        <p:sp>
          <p:nvSpPr>
            <p:cNvPr id="38" name="Rounded Rectangle 37"/>
            <p:cNvSpPr/>
            <p:nvPr/>
          </p:nvSpPr>
          <p:spPr>
            <a:xfrm>
              <a:off x="4191000" y="959840"/>
              <a:ext cx="3124200" cy="804819"/>
            </a:xfrm>
            <a:prstGeom prst="roundRect">
              <a:avLst/>
            </a:prstGeom>
            <a:solidFill>
              <a:schemeClr val="bg1">
                <a:alpha val="52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/>
            <p:cNvCxnSpPr/>
            <p:nvPr/>
          </p:nvCxnSpPr>
          <p:spPr>
            <a:xfrm>
              <a:off x="6743700" y="959428"/>
              <a:ext cx="0" cy="8056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6172200" y="959428"/>
              <a:ext cx="0" cy="8056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62600" y="959428"/>
              <a:ext cx="0" cy="8056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5400000" flipV="1">
              <a:off x="5754624" y="-201375"/>
              <a:ext cx="0" cy="31272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/>
          <p:cNvSpPr txBox="1"/>
          <p:nvPr/>
        </p:nvSpPr>
        <p:spPr>
          <a:xfrm>
            <a:off x="5162175" y="1340909"/>
            <a:ext cx="127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6600CC"/>
                </a:solidFill>
                <a:latin typeface="Comic Sans MS" pitchFamily="66" charset="0"/>
              </a:rPr>
              <a:t>Time (hours)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114886" y="1703993"/>
            <a:ext cx="1370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6600CC"/>
                </a:solidFill>
                <a:latin typeface="Comic Sans MS" pitchFamily="66" charset="0"/>
              </a:rPr>
              <a:t>Distance (km)</a:t>
            </a:r>
          </a:p>
        </p:txBody>
      </p:sp>
      <p:grpSp>
        <p:nvGrpSpPr>
          <p:cNvPr id="89" name="Group 88"/>
          <p:cNvGrpSpPr/>
          <p:nvPr/>
        </p:nvGrpSpPr>
        <p:grpSpPr>
          <a:xfrm>
            <a:off x="838200" y="438150"/>
            <a:ext cx="914400" cy="914400"/>
            <a:chOff x="3325093" y="1257208"/>
            <a:chExt cx="1884219" cy="1884220"/>
          </a:xfrm>
        </p:grpSpPr>
        <p:sp>
          <p:nvSpPr>
            <p:cNvPr id="90" name="Oval 89"/>
            <p:cNvSpPr/>
            <p:nvPr/>
          </p:nvSpPr>
          <p:spPr>
            <a:xfrm>
              <a:off x="3351847" y="1285875"/>
              <a:ext cx="1828800" cy="1828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pic>
          <p:nvPicPr>
            <p:cNvPr id="91" name="Picture 3" descr="C:\Users\ADMIN\Desktop\SA2 TAT\nTBBLrpkc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5093" y="1257208"/>
              <a:ext cx="1884219" cy="188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5" name="Group 94"/>
          <p:cNvGrpSpPr/>
          <p:nvPr/>
        </p:nvGrpSpPr>
        <p:grpSpPr>
          <a:xfrm>
            <a:off x="1249757" y="567130"/>
            <a:ext cx="91286" cy="656441"/>
            <a:chOff x="1347136" y="2751738"/>
            <a:chExt cx="150129" cy="1278577"/>
          </a:xfrm>
        </p:grpSpPr>
        <p:cxnSp>
          <p:nvCxnSpPr>
            <p:cNvPr id="96" name="Straight Connector 95"/>
            <p:cNvCxnSpPr/>
            <p:nvPr/>
          </p:nvCxnSpPr>
          <p:spPr>
            <a:xfrm flipH="1">
              <a:off x="1417438" y="3397517"/>
              <a:ext cx="1" cy="6327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7" name="Picture 12" descr="C:\Users\ADMIN\Desktop\SA2 TAT\LcKrLyg7i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286" b="10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r="28735"/>
            <a:stretch/>
          </p:blipFill>
          <p:spPr bwMode="auto">
            <a:xfrm>
              <a:off x="1347136" y="2751738"/>
              <a:ext cx="150129" cy="705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2" name="Group 91"/>
          <p:cNvGrpSpPr/>
          <p:nvPr/>
        </p:nvGrpSpPr>
        <p:grpSpPr>
          <a:xfrm rot="12629245">
            <a:off x="1230073" y="633913"/>
            <a:ext cx="125511" cy="531611"/>
            <a:chOff x="1347137" y="2751744"/>
            <a:chExt cx="150129" cy="1250919"/>
          </a:xfrm>
        </p:grpSpPr>
        <p:cxnSp>
          <p:nvCxnSpPr>
            <p:cNvPr id="93" name="Straight Connector 92"/>
            <p:cNvCxnSpPr/>
            <p:nvPr/>
          </p:nvCxnSpPr>
          <p:spPr>
            <a:xfrm flipH="1">
              <a:off x="1410258" y="3435476"/>
              <a:ext cx="1" cy="567187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4" name="Picture 12" descr="C:\Users\ADMIN\Desktop\SA2 TAT\LcKrLyg7i.pn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286" b="10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r="28735" b="12967"/>
            <a:stretch/>
          </p:blipFill>
          <p:spPr bwMode="auto">
            <a:xfrm>
              <a:off x="1347137" y="2751744"/>
              <a:ext cx="150129" cy="614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8" name="Group 97"/>
          <p:cNvGrpSpPr/>
          <p:nvPr/>
        </p:nvGrpSpPr>
        <p:grpSpPr>
          <a:xfrm>
            <a:off x="5441506" y="3350260"/>
            <a:ext cx="528390" cy="528384"/>
            <a:chOff x="10092" y="2343150"/>
            <a:chExt cx="409008" cy="409004"/>
          </a:xfrm>
        </p:grpSpPr>
        <p:grpSp>
          <p:nvGrpSpPr>
            <p:cNvPr id="99" name="Group 98"/>
            <p:cNvGrpSpPr/>
            <p:nvPr/>
          </p:nvGrpSpPr>
          <p:grpSpPr>
            <a:xfrm>
              <a:off x="10092" y="2343150"/>
              <a:ext cx="409008" cy="409004"/>
              <a:chOff x="2202628" y="-1338217"/>
              <a:chExt cx="511741" cy="511741"/>
            </a:xfrm>
          </p:grpSpPr>
          <p:sp>
            <p:nvSpPr>
              <p:cNvPr id="101" name="Teardrop 100"/>
              <p:cNvSpPr/>
              <p:nvPr/>
            </p:nvSpPr>
            <p:spPr>
              <a:xfrm rot="8057687">
                <a:off x="2202628" y="-1338217"/>
                <a:ext cx="511741" cy="511741"/>
              </a:xfrm>
              <a:prstGeom prst="teardrop">
                <a:avLst>
                  <a:gd name="adj" fmla="val 135091"/>
                </a:avLst>
              </a:prstGeom>
              <a:solidFill>
                <a:srgbClr val="FF0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2250633" y="-1293713"/>
                <a:ext cx="415730" cy="4157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0" name="TextBox 99"/>
            <p:cNvSpPr txBox="1"/>
            <p:nvPr/>
          </p:nvSpPr>
          <p:spPr>
            <a:xfrm>
              <a:off x="34735" y="2390881"/>
              <a:ext cx="343958" cy="3335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>
                  <a:latin typeface="Comic Sans MS" pitchFamily="66" charset="0"/>
                </a:rPr>
                <a:t>120</a:t>
              </a:r>
            </a:p>
            <a:p>
              <a:pPr algn="ctr"/>
              <a:r>
                <a:rPr lang="en-US" sz="1100" b="1" dirty="0">
                  <a:latin typeface="Comic Sans MS" pitchFamily="66" charset="0"/>
                </a:rPr>
                <a:t>km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838200" y="438150"/>
            <a:ext cx="914400" cy="914400"/>
            <a:chOff x="3325093" y="1257208"/>
            <a:chExt cx="1884219" cy="1884220"/>
          </a:xfrm>
        </p:grpSpPr>
        <p:sp>
          <p:nvSpPr>
            <p:cNvPr id="116" name="Oval 115"/>
            <p:cNvSpPr/>
            <p:nvPr/>
          </p:nvSpPr>
          <p:spPr>
            <a:xfrm>
              <a:off x="3351847" y="1285875"/>
              <a:ext cx="1828800" cy="1828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pic>
          <p:nvPicPr>
            <p:cNvPr id="117" name="Picture 3" descr="C:\Users\ADMIN\Desktop\SA2 TAT\nTBBLrpkc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5093" y="1257208"/>
              <a:ext cx="1884219" cy="188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8" name="Group 117"/>
          <p:cNvGrpSpPr/>
          <p:nvPr/>
        </p:nvGrpSpPr>
        <p:grpSpPr>
          <a:xfrm rot="12629245">
            <a:off x="1236547" y="629826"/>
            <a:ext cx="125511" cy="517796"/>
            <a:chOff x="1347139" y="2751742"/>
            <a:chExt cx="150129" cy="1218413"/>
          </a:xfrm>
        </p:grpSpPr>
        <p:cxnSp>
          <p:nvCxnSpPr>
            <p:cNvPr id="119" name="Straight Connector 118"/>
            <p:cNvCxnSpPr/>
            <p:nvPr/>
          </p:nvCxnSpPr>
          <p:spPr>
            <a:xfrm flipH="1">
              <a:off x="1408318" y="3402967"/>
              <a:ext cx="1" cy="567188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0" name="Picture 12" descr="C:\Users\ADMIN\Desktop\SA2 TAT\LcKrLyg7i.pn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286" b="10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r="28735" b="12967"/>
            <a:stretch/>
          </p:blipFill>
          <p:spPr bwMode="auto">
            <a:xfrm>
              <a:off x="1347139" y="2751742"/>
              <a:ext cx="150129" cy="614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1" name="Group 120"/>
          <p:cNvGrpSpPr/>
          <p:nvPr/>
        </p:nvGrpSpPr>
        <p:grpSpPr>
          <a:xfrm>
            <a:off x="1249757" y="567131"/>
            <a:ext cx="91286" cy="668346"/>
            <a:chOff x="1347136" y="2751738"/>
            <a:chExt cx="150129" cy="1301766"/>
          </a:xfrm>
        </p:grpSpPr>
        <p:cxnSp>
          <p:nvCxnSpPr>
            <p:cNvPr id="122" name="Straight Connector 121"/>
            <p:cNvCxnSpPr/>
            <p:nvPr/>
          </p:nvCxnSpPr>
          <p:spPr>
            <a:xfrm flipH="1">
              <a:off x="1417438" y="3420706"/>
              <a:ext cx="2" cy="6327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3" name="Picture 12" descr="C:\Users\ADMIN\Desktop\SA2 TAT\LcKrLyg7i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286" b="10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r="28735"/>
            <a:stretch/>
          </p:blipFill>
          <p:spPr bwMode="auto">
            <a:xfrm>
              <a:off x="1347136" y="2751738"/>
              <a:ext cx="150129" cy="705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4" name="Group 123"/>
          <p:cNvGrpSpPr/>
          <p:nvPr/>
        </p:nvGrpSpPr>
        <p:grpSpPr>
          <a:xfrm>
            <a:off x="8394700" y="3350260"/>
            <a:ext cx="528390" cy="528384"/>
            <a:chOff x="10092" y="2343150"/>
            <a:chExt cx="409008" cy="409004"/>
          </a:xfrm>
        </p:grpSpPr>
        <p:grpSp>
          <p:nvGrpSpPr>
            <p:cNvPr id="125" name="Group 124"/>
            <p:cNvGrpSpPr/>
            <p:nvPr/>
          </p:nvGrpSpPr>
          <p:grpSpPr>
            <a:xfrm>
              <a:off x="10092" y="2343150"/>
              <a:ext cx="409008" cy="409004"/>
              <a:chOff x="2202628" y="-1338217"/>
              <a:chExt cx="511741" cy="511741"/>
            </a:xfrm>
          </p:grpSpPr>
          <p:sp>
            <p:nvSpPr>
              <p:cNvPr id="127" name="Teardrop 126"/>
              <p:cNvSpPr/>
              <p:nvPr/>
            </p:nvSpPr>
            <p:spPr>
              <a:xfrm rot="8057687">
                <a:off x="2202628" y="-1338217"/>
                <a:ext cx="511741" cy="511741"/>
              </a:xfrm>
              <a:prstGeom prst="teardrop">
                <a:avLst>
                  <a:gd name="adj" fmla="val 135091"/>
                </a:avLst>
              </a:prstGeom>
              <a:solidFill>
                <a:srgbClr val="FF0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2250633" y="-1293713"/>
                <a:ext cx="415730" cy="41573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6" name="TextBox 125"/>
            <p:cNvSpPr txBox="1"/>
            <p:nvPr/>
          </p:nvSpPr>
          <p:spPr>
            <a:xfrm>
              <a:off x="34735" y="2390881"/>
              <a:ext cx="343958" cy="3335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 dirty="0">
                  <a:latin typeface="Comic Sans MS" pitchFamily="66" charset="0"/>
                </a:rPr>
                <a:t>120</a:t>
              </a:r>
            </a:p>
            <a:p>
              <a:pPr algn="ctr"/>
              <a:r>
                <a:rPr lang="en-US" sz="1100" b="1" dirty="0">
                  <a:latin typeface="Comic Sans MS" pitchFamily="66" charset="0"/>
                </a:rPr>
                <a:t>km</a:t>
              </a:r>
            </a:p>
          </p:txBody>
        </p:sp>
      </p:grpSp>
      <p:sp>
        <p:nvSpPr>
          <p:cNvPr id="44" name="Circular Arrow 43"/>
          <p:cNvSpPr/>
          <p:nvPr/>
        </p:nvSpPr>
        <p:spPr>
          <a:xfrm rot="194725">
            <a:off x="6708061" y="894804"/>
            <a:ext cx="763804" cy="654043"/>
          </a:xfrm>
          <a:prstGeom prst="circularArrow">
            <a:avLst>
              <a:gd name="adj1" fmla="val 2300"/>
              <a:gd name="adj2" fmla="val 721882"/>
              <a:gd name="adj3" fmla="val 20453892"/>
              <a:gd name="adj4" fmla="val 10800000"/>
              <a:gd name="adj5" fmla="val 8083"/>
            </a:avLst>
          </a:prstGeom>
          <a:solidFill>
            <a:srgbClr val="FF257D"/>
          </a:solidFill>
          <a:ln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0" name="Circular Arrow 129"/>
          <p:cNvSpPr/>
          <p:nvPr/>
        </p:nvSpPr>
        <p:spPr>
          <a:xfrm rot="194725">
            <a:off x="7363404" y="921621"/>
            <a:ext cx="662377" cy="558058"/>
          </a:xfrm>
          <a:prstGeom prst="circularArrow">
            <a:avLst>
              <a:gd name="adj1" fmla="val 2300"/>
              <a:gd name="adj2" fmla="val 721882"/>
              <a:gd name="adj3" fmla="val 20453892"/>
              <a:gd name="adj4" fmla="val 10800000"/>
              <a:gd name="adj5" fmla="val 8083"/>
            </a:avLst>
          </a:prstGeom>
          <a:solidFill>
            <a:srgbClr val="FF257D"/>
          </a:solidFill>
          <a:ln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3" name="Circular Arrow 132"/>
          <p:cNvSpPr/>
          <p:nvPr/>
        </p:nvSpPr>
        <p:spPr>
          <a:xfrm rot="21405275" flipV="1">
            <a:off x="6708061" y="1785893"/>
            <a:ext cx="763804" cy="654043"/>
          </a:xfrm>
          <a:prstGeom prst="circularArrow">
            <a:avLst>
              <a:gd name="adj1" fmla="val 2300"/>
              <a:gd name="adj2" fmla="val 721882"/>
              <a:gd name="adj3" fmla="val 20453892"/>
              <a:gd name="adj4" fmla="val 10800000"/>
              <a:gd name="adj5" fmla="val 8083"/>
            </a:avLst>
          </a:prstGeom>
          <a:solidFill>
            <a:srgbClr val="FF257D"/>
          </a:solidFill>
          <a:ln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4" name="Circular Arrow 133"/>
          <p:cNvSpPr/>
          <p:nvPr/>
        </p:nvSpPr>
        <p:spPr>
          <a:xfrm rot="21405275" flipV="1">
            <a:off x="7363404" y="1850810"/>
            <a:ext cx="662377" cy="558058"/>
          </a:xfrm>
          <a:prstGeom prst="circularArrow">
            <a:avLst>
              <a:gd name="adj1" fmla="val 2300"/>
              <a:gd name="adj2" fmla="val 721882"/>
              <a:gd name="adj3" fmla="val 20453892"/>
              <a:gd name="adj4" fmla="val 10800000"/>
              <a:gd name="adj5" fmla="val 8083"/>
            </a:avLst>
          </a:prstGeom>
          <a:solidFill>
            <a:srgbClr val="FF257D"/>
          </a:solidFill>
          <a:ln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4381782" y="3292242"/>
            <a:ext cx="3077091" cy="659032"/>
            <a:chOff x="4682228" y="3970118"/>
            <a:chExt cx="3077091" cy="659032"/>
          </a:xfrm>
        </p:grpSpPr>
        <p:grpSp>
          <p:nvGrpSpPr>
            <p:cNvPr id="138" name="Group 137"/>
            <p:cNvGrpSpPr/>
            <p:nvPr/>
          </p:nvGrpSpPr>
          <p:grpSpPr>
            <a:xfrm>
              <a:off x="4682228" y="3970118"/>
              <a:ext cx="3056144" cy="659032"/>
              <a:chOff x="1154430" y="605418"/>
              <a:chExt cx="1261346" cy="40307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0" name="Rounded Rectangle 139"/>
              <p:cNvSpPr/>
              <p:nvPr/>
            </p:nvSpPr>
            <p:spPr>
              <a:xfrm>
                <a:off x="1154430" y="605418"/>
                <a:ext cx="1261346" cy="403072"/>
              </a:xfrm>
              <a:prstGeom prst="round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ounded Rectangle 140"/>
              <p:cNvSpPr/>
              <p:nvPr/>
            </p:nvSpPr>
            <p:spPr>
              <a:xfrm>
                <a:off x="1196797" y="605418"/>
                <a:ext cx="1218979" cy="344915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9" name="TextBox 138"/>
            <p:cNvSpPr txBox="1"/>
            <p:nvPr/>
          </p:nvSpPr>
          <p:spPr>
            <a:xfrm>
              <a:off x="4869777" y="3987826"/>
              <a:ext cx="28895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Bookman Old Style" pitchFamily="18" charset="0"/>
                </a:rPr>
                <a:t>If one quantity increases and </a:t>
              </a:r>
            </a:p>
            <a:p>
              <a:r>
                <a:rPr lang="en-US" sz="1400" b="1" dirty="0">
                  <a:latin typeface="Bookman Old Style" pitchFamily="18" charset="0"/>
                </a:rPr>
                <a:t>other quantity also increases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580453" y="3397663"/>
            <a:ext cx="2026471" cy="448191"/>
            <a:chOff x="4677841" y="6462455"/>
            <a:chExt cx="2026471" cy="448191"/>
          </a:xfrm>
        </p:grpSpPr>
        <p:grpSp>
          <p:nvGrpSpPr>
            <p:cNvPr id="144" name="Group 143"/>
            <p:cNvGrpSpPr/>
            <p:nvPr/>
          </p:nvGrpSpPr>
          <p:grpSpPr>
            <a:xfrm>
              <a:off x="4677841" y="6462455"/>
              <a:ext cx="1949658" cy="448191"/>
              <a:chOff x="1154430" y="605418"/>
              <a:chExt cx="1261346" cy="40307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6" name="Rounded Rectangle 145"/>
              <p:cNvSpPr/>
              <p:nvPr/>
            </p:nvSpPr>
            <p:spPr>
              <a:xfrm>
                <a:off x="1154430" y="605418"/>
                <a:ext cx="1261346" cy="403072"/>
              </a:xfrm>
              <a:prstGeom prst="round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ounded Rectangle 146"/>
              <p:cNvSpPr/>
              <p:nvPr/>
            </p:nvSpPr>
            <p:spPr>
              <a:xfrm>
                <a:off x="1196797" y="605418"/>
                <a:ext cx="1218979" cy="344915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5" name="TextBox 144"/>
            <p:cNvSpPr txBox="1"/>
            <p:nvPr/>
          </p:nvSpPr>
          <p:spPr>
            <a:xfrm>
              <a:off x="4759549" y="6489700"/>
              <a:ext cx="1944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Bookman Old Style" pitchFamily="18" charset="0"/>
                </a:rPr>
                <a:t>This is the case of </a:t>
              </a:r>
            </a:p>
          </p:txBody>
        </p:sp>
      </p:grpSp>
      <p:sp>
        <p:nvSpPr>
          <p:cNvPr id="150" name="Rectangle 149"/>
          <p:cNvSpPr/>
          <p:nvPr/>
        </p:nvSpPr>
        <p:spPr>
          <a:xfrm>
            <a:off x="2657444" y="237923"/>
            <a:ext cx="3829112" cy="461665"/>
          </a:xfrm>
          <a:prstGeom prst="rect">
            <a:avLst/>
          </a:prstGeom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400" b="1" cap="all" dirty="0">
                <a:ln w="0"/>
                <a:solidFill>
                  <a:sysClr val="windowText" lastClr="000000"/>
                </a:solidFill>
                <a:effectLst>
                  <a:reflection blurRad="12700" stA="50000" endPos="50000" dist="5000" dir="5400000" sy="-100000" rotWithShape="0"/>
                </a:effectLst>
                <a:latin typeface="Comic Sans MS" pitchFamily="66" charset="0"/>
                <a:ea typeface="Cambria Math" panose="02040503050406030204" pitchFamily="18" charset="0"/>
              </a:rPr>
              <a:t>DIRECT VARIATIONS</a:t>
            </a:r>
          </a:p>
        </p:txBody>
      </p:sp>
      <p:grpSp>
        <p:nvGrpSpPr>
          <p:cNvPr id="69" name="Group 68"/>
          <p:cNvGrpSpPr/>
          <p:nvPr/>
        </p:nvGrpSpPr>
        <p:grpSpPr>
          <a:xfrm>
            <a:off x="5627189" y="3166430"/>
            <a:ext cx="1818687" cy="659032"/>
            <a:chOff x="4451751" y="4813984"/>
            <a:chExt cx="1818687" cy="659032"/>
          </a:xfrm>
        </p:grpSpPr>
        <p:grpSp>
          <p:nvGrpSpPr>
            <p:cNvPr id="152" name="Group 151"/>
            <p:cNvGrpSpPr/>
            <p:nvPr/>
          </p:nvGrpSpPr>
          <p:grpSpPr>
            <a:xfrm>
              <a:off x="4451751" y="4813984"/>
              <a:ext cx="1779199" cy="659032"/>
              <a:chOff x="1154430" y="605418"/>
              <a:chExt cx="1261346" cy="40307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54" name="Rounded Rectangle 153"/>
              <p:cNvSpPr/>
              <p:nvPr/>
            </p:nvSpPr>
            <p:spPr>
              <a:xfrm>
                <a:off x="1154430" y="605418"/>
                <a:ext cx="1261346" cy="403072"/>
              </a:xfrm>
              <a:prstGeom prst="round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ounded Rectangle 154"/>
              <p:cNvSpPr/>
              <p:nvPr/>
            </p:nvSpPr>
            <p:spPr>
              <a:xfrm>
                <a:off x="1196797" y="605418"/>
                <a:ext cx="1218979" cy="344915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3" name="TextBox 152"/>
            <p:cNvSpPr txBox="1"/>
            <p:nvPr/>
          </p:nvSpPr>
          <p:spPr>
            <a:xfrm>
              <a:off x="4569331" y="4831692"/>
              <a:ext cx="17011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Bookman Old Style" pitchFamily="18" charset="0"/>
                </a:rPr>
                <a:t>Lets check ratio</a:t>
              </a:r>
            </a:p>
            <a:p>
              <a:r>
                <a:rPr lang="en-US" sz="1400" b="1" dirty="0">
                  <a:latin typeface="Bookman Old Style" pitchFamily="18" charset="0"/>
                </a:rPr>
                <a:t>Distance : Time</a:t>
              </a:r>
            </a:p>
          </p:txBody>
        </p:sp>
      </p:grpSp>
      <p:sp>
        <p:nvSpPr>
          <p:cNvPr id="1024" name="Rounded Rectangle 1023"/>
          <p:cNvSpPr/>
          <p:nvPr/>
        </p:nvSpPr>
        <p:spPr>
          <a:xfrm>
            <a:off x="6631134" y="1391207"/>
            <a:ext cx="303385" cy="585439"/>
          </a:xfrm>
          <a:prstGeom prst="roundRect">
            <a:avLst/>
          </a:prstGeom>
          <a:solidFill>
            <a:srgbClr val="FDF4CF"/>
          </a:solidFill>
          <a:ln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6645802" y="1340909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6600CC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6591300" y="1718637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6600CC"/>
                </a:solidFill>
                <a:latin typeface="Comic Sans MS" pitchFamily="66" charset="0"/>
              </a:rPr>
              <a:t>60</a:t>
            </a:r>
          </a:p>
        </p:txBody>
      </p:sp>
      <p:sp>
        <p:nvSpPr>
          <p:cNvPr id="173" name="Rounded Rectangle 172"/>
          <p:cNvSpPr/>
          <p:nvPr/>
        </p:nvSpPr>
        <p:spPr>
          <a:xfrm>
            <a:off x="7198445" y="1393588"/>
            <a:ext cx="355744" cy="585439"/>
          </a:xfrm>
          <a:prstGeom prst="roundRect">
            <a:avLst/>
          </a:prstGeom>
          <a:solidFill>
            <a:srgbClr val="FDF4CF"/>
          </a:solidFill>
          <a:ln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7229387" y="1340909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6600CC"/>
                </a:solidFill>
                <a:latin typeface="Comic Sans MS" pitchFamily="66" charset="0"/>
              </a:rPr>
              <a:t>2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7120383" y="1718637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6600CC"/>
                </a:solidFill>
                <a:latin typeface="Comic Sans MS" pitchFamily="66" charset="0"/>
              </a:rPr>
              <a:t>120</a:t>
            </a:r>
          </a:p>
        </p:txBody>
      </p:sp>
      <p:sp>
        <p:nvSpPr>
          <p:cNvPr id="183" name="Rounded Rectangle 182"/>
          <p:cNvSpPr/>
          <p:nvPr/>
        </p:nvSpPr>
        <p:spPr>
          <a:xfrm>
            <a:off x="7767858" y="1393588"/>
            <a:ext cx="355744" cy="585439"/>
          </a:xfrm>
          <a:prstGeom prst="roundRect">
            <a:avLst/>
          </a:prstGeom>
          <a:solidFill>
            <a:srgbClr val="FDF4CF"/>
          </a:solidFill>
          <a:ln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7795679" y="1340909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6600CC"/>
                </a:solidFill>
                <a:latin typeface="Comic Sans MS" pitchFamily="66" charset="0"/>
              </a:rPr>
              <a:t>3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7686675" y="1718637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6600CC"/>
                </a:solidFill>
                <a:latin typeface="Comic Sans MS" pitchFamily="66" charset="0"/>
              </a:rPr>
              <a:t>180</a:t>
            </a:r>
          </a:p>
        </p:txBody>
      </p:sp>
      <p:grpSp>
        <p:nvGrpSpPr>
          <p:cNvPr id="193" name="Group 192"/>
          <p:cNvGrpSpPr/>
          <p:nvPr/>
        </p:nvGrpSpPr>
        <p:grpSpPr>
          <a:xfrm>
            <a:off x="4338827" y="3160232"/>
            <a:ext cx="2900172" cy="659032"/>
            <a:chOff x="4682228" y="3970118"/>
            <a:chExt cx="2900172" cy="659032"/>
          </a:xfrm>
        </p:grpSpPr>
        <p:grpSp>
          <p:nvGrpSpPr>
            <p:cNvPr id="194" name="Group 193"/>
            <p:cNvGrpSpPr/>
            <p:nvPr/>
          </p:nvGrpSpPr>
          <p:grpSpPr>
            <a:xfrm>
              <a:off x="4682228" y="3970118"/>
              <a:ext cx="2857217" cy="659032"/>
              <a:chOff x="1154430" y="605418"/>
              <a:chExt cx="1179244" cy="40307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96" name="Rounded Rectangle 195"/>
              <p:cNvSpPr/>
              <p:nvPr/>
            </p:nvSpPr>
            <p:spPr>
              <a:xfrm>
                <a:off x="1154430" y="605418"/>
                <a:ext cx="1176391" cy="403072"/>
              </a:xfrm>
              <a:prstGeom prst="round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ounded Rectangle 196"/>
              <p:cNvSpPr/>
              <p:nvPr/>
            </p:nvSpPr>
            <p:spPr>
              <a:xfrm>
                <a:off x="1196797" y="605418"/>
                <a:ext cx="1136877" cy="344915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5" name="TextBox 194"/>
            <p:cNvSpPr txBox="1"/>
            <p:nvPr/>
          </p:nvSpPr>
          <p:spPr>
            <a:xfrm>
              <a:off x="4815296" y="3987826"/>
              <a:ext cx="27671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Bookman Old Style" pitchFamily="18" charset="0"/>
                </a:rPr>
                <a:t>In direct Variation ratio of </a:t>
              </a:r>
            </a:p>
            <a:p>
              <a:r>
                <a:rPr lang="en-US" sz="1400" b="1" dirty="0">
                  <a:latin typeface="Bookman Old Style" pitchFamily="18" charset="0"/>
                </a:rPr>
                <a:t>Quantities remain constant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-67165" y="3682735"/>
            <a:ext cx="10702296" cy="891742"/>
            <a:chOff x="-67165" y="3682735"/>
            <a:chExt cx="10702296" cy="891742"/>
          </a:xfrm>
        </p:grpSpPr>
        <p:pic>
          <p:nvPicPr>
            <p:cNvPr id="143" name="Picture 2" descr="\\192.168.1.34\mt_school\2017_18\03_CBSE BOARD\TAT_17-18\X STD\Hindi\Course - A\2.Kshitij\Poem\7. Chhaya mat chhuna\5.png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8813" r="21492" b="14103"/>
            <a:stretch/>
          </p:blipFill>
          <p:spPr bwMode="auto">
            <a:xfrm>
              <a:off x="-67165" y="3682735"/>
              <a:ext cx="1668163" cy="891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8" name="Picture 2" descr="\\192.168.1.34\mt_school\2017_18\03_CBSE BOARD\TAT_17-18\X STD\Hindi\Course - A\2.Kshitij\Poem\7. Chhaya mat chhuna\5.png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8813" r="21492" b="14103"/>
            <a:stretch/>
          </p:blipFill>
          <p:spPr bwMode="auto">
            <a:xfrm>
              <a:off x="1443208" y="3682735"/>
              <a:ext cx="1668163" cy="891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9" name="Picture 2" descr="\\192.168.1.34\mt_school\2017_18\03_CBSE BOARD\TAT_17-18\X STD\Hindi\Course - A\2.Kshitij\Poem\7. Chhaya mat chhuna\5.png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8813" r="21492" b="14103"/>
            <a:stretch/>
          </p:blipFill>
          <p:spPr bwMode="auto">
            <a:xfrm>
              <a:off x="2936286" y="3682735"/>
              <a:ext cx="1668163" cy="891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1" name="Picture 2" descr="\\192.168.1.34\mt_school\2017_18\03_CBSE BOARD\TAT_17-18\X STD\Hindi\Course - A\2.Kshitij\Poem\7. Chhaya mat chhuna\5.png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8813" r="21492" b="14103"/>
            <a:stretch/>
          </p:blipFill>
          <p:spPr bwMode="auto">
            <a:xfrm>
              <a:off x="4423410" y="3682735"/>
              <a:ext cx="1668163" cy="891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Picture 2" descr="\\192.168.1.34\mt_school\2017_18\03_CBSE BOARD\TAT_17-18\X STD\Hindi\Course - A\2.Kshitij\Poem\7. Chhaya mat chhuna\5.png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8813" r="21492" b="14103"/>
            <a:stretch/>
          </p:blipFill>
          <p:spPr bwMode="auto">
            <a:xfrm>
              <a:off x="5936605" y="3682735"/>
              <a:ext cx="1668163" cy="891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9" name="Picture 2" descr="\\192.168.1.34\mt_school\2017_18\03_CBSE BOARD\TAT_17-18\X STD\Hindi\Course - A\2.Kshitij\Poem\7. Chhaya mat chhuna\5.png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8813" r="21492" b="14103"/>
            <a:stretch/>
          </p:blipFill>
          <p:spPr bwMode="auto">
            <a:xfrm>
              <a:off x="7442109" y="3682735"/>
              <a:ext cx="1668163" cy="891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0" name="Picture 2" descr="\\192.168.1.34\mt_school\2017_18\03_CBSE BOARD\TAT_17-18\X STD\Hindi\Course - A\2.Kshitij\Poem\7. Chhaya mat chhuna\5.png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8813" r="21492" b="14103"/>
            <a:stretch/>
          </p:blipFill>
          <p:spPr bwMode="auto">
            <a:xfrm>
              <a:off x="8966968" y="3682735"/>
              <a:ext cx="1668163" cy="891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00" y="4221557"/>
            <a:ext cx="1333314" cy="568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889" b="98444" l="889" r="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67" y="4504360"/>
            <a:ext cx="214626" cy="214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8"/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889" b="98444" l="889" r="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24" y="4505155"/>
            <a:ext cx="214626" cy="214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" name="Picture 7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00" y="4221557"/>
            <a:ext cx="1333314" cy="568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7" name="Picture 8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889" b="98444" l="889" r="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67" y="4504360"/>
            <a:ext cx="214626" cy="214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" name="Picture 8"/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889" b="98444" l="889" r="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24" y="4505155"/>
            <a:ext cx="214626" cy="214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7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00" y="4221557"/>
            <a:ext cx="1333314" cy="568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8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889" b="98444" l="889" r="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67" y="4504360"/>
            <a:ext cx="214626" cy="214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8"/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889" b="98444" l="889" r="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24" y="4505155"/>
            <a:ext cx="214626" cy="214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1" name="Rounded Rectangle 160"/>
          <p:cNvSpPr/>
          <p:nvPr/>
        </p:nvSpPr>
        <p:spPr>
          <a:xfrm>
            <a:off x="5539699" y="2338468"/>
            <a:ext cx="2460515" cy="540557"/>
          </a:xfrm>
          <a:prstGeom prst="roundRect">
            <a:avLst/>
          </a:prstGeom>
          <a:solidFill>
            <a:schemeClr val="accent2">
              <a:lumMod val="75000"/>
              <a:alpha val="52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TextBox 156"/>
          <p:cNvSpPr txBox="1"/>
          <p:nvPr/>
        </p:nvSpPr>
        <p:spPr>
          <a:xfrm>
            <a:off x="5498664" y="2419350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5709348" y="2318855"/>
            <a:ext cx="925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mic Sans MS" pitchFamily="66" charset="0"/>
              </a:rPr>
              <a:t>Distance</a:t>
            </a:r>
          </a:p>
        </p:txBody>
      </p:sp>
      <p:cxnSp>
        <p:nvCxnSpPr>
          <p:cNvPr id="85" name="Straight Connector 84"/>
          <p:cNvCxnSpPr/>
          <p:nvPr/>
        </p:nvCxnSpPr>
        <p:spPr>
          <a:xfrm rot="16200000">
            <a:off x="6147872" y="2248215"/>
            <a:ext cx="0" cy="73152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/>
          <p:cNvSpPr txBox="1"/>
          <p:nvPr/>
        </p:nvSpPr>
        <p:spPr>
          <a:xfrm>
            <a:off x="5872052" y="2566148"/>
            <a:ext cx="599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mic Sans MS" pitchFamily="66" charset="0"/>
              </a:rPr>
              <a:t>Time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6493331" y="2453339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Comic Sans MS" pitchFamily="66" charset="0"/>
              </a:rPr>
              <a:t>=</a:t>
            </a:r>
            <a:endParaRPr lang="en-US" sz="1400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1025" name="Rounded Rectangle 1024"/>
          <p:cNvSpPr/>
          <p:nvPr/>
        </p:nvSpPr>
        <p:spPr>
          <a:xfrm>
            <a:off x="4588305" y="2327092"/>
            <a:ext cx="797558" cy="409397"/>
          </a:xfrm>
          <a:prstGeom prst="roundRect">
            <a:avLst/>
          </a:prstGeom>
          <a:solidFill>
            <a:srgbClr val="CC66FF">
              <a:alpha val="82000"/>
            </a:srgb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4600407" y="2297401"/>
            <a:ext cx="38664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solidFill>
                  <a:sysClr val="windowText" lastClr="000000"/>
                </a:solidFill>
                <a:latin typeface="Comic Sans MS" pitchFamily="66" charset="0"/>
              </a:rPr>
              <a:t>60</a:t>
            </a:r>
          </a:p>
        </p:txBody>
      </p:sp>
      <p:cxnSp>
        <p:nvCxnSpPr>
          <p:cNvPr id="168" name="Straight Connector 167"/>
          <p:cNvCxnSpPr/>
          <p:nvPr/>
        </p:nvCxnSpPr>
        <p:spPr>
          <a:xfrm rot="16200000">
            <a:off x="4793682" y="2429333"/>
            <a:ext cx="0" cy="2252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/>
          <p:cNvSpPr txBox="1"/>
          <p:nvPr/>
        </p:nvSpPr>
        <p:spPr>
          <a:xfrm>
            <a:off x="4638936" y="2501768"/>
            <a:ext cx="28565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solidFill>
                  <a:sysClr val="windowText" lastClr="000000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4873824" y="2399497"/>
            <a:ext cx="28565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solidFill>
                  <a:sysClr val="windowText" lastClr="000000"/>
                </a:solidFill>
                <a:latin typeface="Comic Sans MS" pitchFamily="66" charset="0"/>
              </a:rPr>
              <a:t>=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5025950" y="2399497"/>
            <a:ext cx="38664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solidFill>
                  <a:sysClr val="windowText" lastClr="000000"/>
                </a:solidFill>
                <a:latin typeface="Comic Sans MS" pitchFamily="66" charset="0"/>
              </a:rPr>
              <a:t>60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6676992" y="2461033"/>
            <a:ext cx="38664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Comic Sans MS" pitchFamily="66" charset="0"/>
              </a:rPr>
              <a:t>60</a:t>
            </a:r>
          </a:p>
        </p:txBody>
      </p:sp>
      <p:sp>
        <p:nvSpPr>
          <p:cNvPr id="175" name="Rounded Rectangle 174"/>
          <p:cNvSpPr/>
          <p:nvPr/>
        </p:nvSpPr>
        <p:spPr>
          <a:xfrm>
            <a:off x="4588305" y="2327092"/>
            <a:ext cx="797558" cy="409397"/>
          </a:xfrm>
          <a:prstGeom prst="roundRect">
            <a:avLst/>
          </a:prstGeom>
          <a:solidFill>
            <a:srgbClr val="CC66FF">
              <a:alpha val="82000"/>
            </a:srgb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4555784" y="2302138"/>
            <a:ext cx="4876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solidFill>
                  <a:sysClr val="windowText" lastClr="000000"/>
                </a:solidFill>
                <a:latin typeface="Comic Sans MS" pitchFamily="66" charset="0"/>
              </a:rPr>
              <a:t>120</a:t>
            </a:r>
          </a:p>
        </p:txBody>
      </p:sp>
      <p:cxnSp>
        <p:nvCxnSpPr>
          <p:cNvPr id="177" name="Straight Connector 176"/>
          <p:cNvCxnSpPr/>
          <p:nvPr/>
        </p:nvCxnSpPr>
        <p:spPr>
          <a:xfrm rot="16200000">
            <a:off x="4800626" y="2419785"/>
            <a:ext cx="0" cy="2538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4656539" y="2506505"/>
            <a:ext cx="28565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solidFill>
                  <a:sysClr val="windowText" lastClr="000000"/>
                </a:solidFill>
                <a:latin typeface="Comic Sans MS" pitchFamily="66" charset="0"/>
              </a:rPr>
              <a:t>2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4876006" y="2404234"/>
            <a:ext cx="28565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solidFill>
                  <a:sysClr val="windowText" lastClr="000000"/>
                </a:solidFill>
                <a:latin typeface="Comic Sans MS" pitchFamily="66" charset="0"/>
              </a:rPr>
              <a:t>=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5028132" y="2404234"/>
            <a:ext cx="38664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solidFill>
                  <a:sysClr val="windowText" lastClr="000000"/>
                </a:solidFill>
                <a:latin typeface="Comic Sans MS" pitchFamily="66" charset="0"/>
              </a:rPr>
              <a:t>60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6981792" y="2453339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Comic Sans MS" pitchFamily="66" charset="0"/>
              </a:rPr>
              <a:t>=</a:t>
            </a:r>
            <a:endParaRPr lang="en-US" sz="1400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7165453" y="2461033"/>
            <a:ext cx="38664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Comic Sans MS" pitchFamily="66" charset="0"/>
              </a:rPr>
              <a:t>60</a:t>
            </a:r>
          </a:p>
        </p:txBody>
      </p:sp>
      <p:sp>
        <p:nvSpPr>
          <p:cNvPr id="184" name="Rounded Rectangle 183"/>
          <p:cNvSpPr/>
          <p:nvPr/>
        </p:nvSpPr>
        <p:spPr>
          <a:xfrm>
            <a:off x="4588305" y="2327092"/>
            <a:ext cx="797558" cy="409397"/>
          </a:xfrm>
          <a:prstGeom prst="roundRect">
            <a:avLst/>
          </a:prstGeom>
          <a:solidFill>
            <a:srgbClr val="CC66FF">
              <a:alpha val="82000"/>
            </a:srgb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4552186" y="2296315"/>
            <a:ext cx="4876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solidFill>
                  <a:sysClr val="windowText" lastClr="000000"/>
                </a:solidFill>
                <a:latin typeface="Comic Sans MS" pitchFamily="66" charset="0"/>
              </a:rPr>
              <a:t>180</a:t>
            </a:r>
          </a:p>
        </p:txBody>
      </p:sp>
      <p:cxnSp>
        <p:nvCxnSpPr>
          <p:cNvPr id="186" name="Straight Connector 185"/>
          <p:cNvCxnSpPr/>
          <p:nvPr/>
        </p:nvCxnSpPr>
        <p:spPr>
          <a:xfrm rot="16200000">
            <a:off x="4797028" y="2413962"/>
            <a:ext cx="0" cy="2538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/>
          <p:cNvSpPr txBox="1"/>
          <p:nvPr/>
        </p:nvSpPr>
        <p:spPr>
          <a:xfrm>
            <a:off x="4652941" y="2500682"/>
            <a:ext cx="28565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solidFill>
                  <a:sysClr val="windowText" lastClr="000000"/>
                </a:solidFill>
                <a:latin typeface="Comic Sans MS" pitchFamily="66" charset="0"/>
              </a:rPr>
              <a:t>3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4872408" y="2398411"/>
            <a:ext cx="28565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solidFill>
                  <a:sysClr val="windowText" lastClr="000000"/>
                </a:solidFill>
                <a:latin typeface="Comic Sans MS" pitchFamily="66" charset="0"/>
              </a:rPr>
              <a:t>=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5024534" y="2398411"/>
            <a:ext cx="38664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solidFill>
                  <a:sysClr val="windowText" lastClr="000000"/>
                </a:solidFill>
                <a:latin typeface="Comic Sans MS" pitchFamily="66" charset="0"/>
              </a:rPr>
              <a:t>60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7470742" y="2453339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Comic Sans MS" pitchFamily="66" charset="0"/>
              </a:rPr>
              <a:t>=</a:t>
            </a:r>
            <a:endParaRPr lang="en-US" sz="1400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7654403" y="2461033"/>
            <a:ext cx="38664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Comic Sans MS" pitchFamily="66" charset="0"/>
              </a:rPr>
              <a:t>60</a:t>
            </a:r>
          </a:p>
        </p:txBody>
      </p:sp>
    </p:spTree>
    <p:extLst>
      <p:ext uri="{BB962C8B-B14F-4D97-AF65-F5344CB8AC3E}">
        <p14:creationId xmlns:p14="http://schemas.microsoft.com/office/powerpoint/2010/main" val="198981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8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0" dur="2000" fill="hold"/>
                                            <p:tgtEl>
                                              <p:spTgt spid="103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2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4" dur="18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800000">
                                          <p:cBhvr>
                                            <p:cTn id="36" dur="18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5E-6 1.11111E-6 L 0.19722 0.00401 " pathEditMode="relative" rAng="0" ptsTypes="AA">
                                          <p:cBhvr>
                                            <p:cTn id="38" dur="2000" fill="hold"/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861" y="1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2.09877E-6 L 0.19757 0.00278 " pathEditMode="relative" rAng="0" ptsTypes="AA">
                                          <p:cBhvr>
                                            <p:cTn id="40" dur="2000" fill="hold"/>
                                            <p:tgtEl>
                                              <p:spTgt spid="10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878" y="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16667E-6 2.09877E-6 L 0.19791 0.00339 " pathEditMode="relative" rAng="0" ptsTypes="AA">
                                          <p:cBhvr>
                                            <p:cTn id="42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896" y="15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1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48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" fill="hold">
                          <p:stCondLst>
                            <p:cond delay="indefinite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2" presetClass="entr" presetSubtype="8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3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4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8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7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8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3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4" fill="hold">
                          <p:stCondLst>
                            <p:cond delay="indefinite"/>
                          </p:stCondLst>
                          <p:childTnLst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4" fill="hold">
                          <p:stCondLst>
                            <p:cond delay="indefinite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0" fill="hold">
                          <p:stCondLst>
                            <p:cond delay="indefinite"/>
                          </p:stCondLst>
                          <p:childTnLst>
                            <p:par>
                              <p:cTn id="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2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4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8" fill="hold">
                          <p:stCondLst>
                            <p:cond delay="indefinite"/>
                          </p:stCondLst>
                          <p:childTnLst>
                            <p:par>
                              <p:cTn id="9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0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5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8" fill="hold">
                          <p:stCondLst>
                            <p:cond delay="indefinite"/>
                          </p:stCondLst>
                          <p:childTnLst>
                            <p:par>
                              <p:cTn id="10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0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11" dur="4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2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13" dur="4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4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43200000">
                                          <p:cBhvr>
                                            <p:cTn id="115" dur="4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6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>
                                          <p:cBhvr>
                                            <p:cTn id="117" dur="4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8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44444E-6 6.48548E-7 L 0.51388 -0.00556 " pathEditMode="relative" rAng="0" ptsTypes="AA">
                                          <p:cBhvr>
                                            <p:cTn id="119" dur="44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5694" y="-27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0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11111E-6 4.93827E-7 L 0.51406 -0.00278 " pathEditMode="relative" rAng="0" ptsTypes="AA">
                                          <p:cBhvr>
                                            <p:cTn id="121" dur="44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5694" y="-15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2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21 1.85185E-6 L 0.51337 -0.00185 " pathEditMode="relative" rAng="0" ptsTypes="AA">
                                          <p:cBhvr>
                                            <p:cTn id="123" dur="44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5729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4" fill="hold">
                          <p:stCondLst>
                            <p:cond delay="indefinite"/>
                          </p:stCondLst>
                          <p:childTnLst>
                            <p:par>
                              <p:cTn id="1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6" presetID="1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8" dur="500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29" dur="5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0" fill="hold">
                          <p:stCondLst>
                            <p:cond delay="indefinite"/>
                          </p:stCondLst>
                          <p:childTnLst>
                            <p:par>
                              <p:cTn id="1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4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5" fill="hold">
                          <p:stCondLst>
                            <p:cond delay="indefinite"/>
                          </p:stCondLst>
                          <p:childTnLst>
                            <p:par>
                              <p:cTn id="1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9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0" fill="hold">
                          <p:stCondLst>
                            <p:cond delay="indefinite"/>
                          </p:stCondLst>
                          <p:childTnLst>
                            <p:par>
                              <p:cTn id="1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2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6" fill="hold">
                          <p:stCondLst>
                            <p:cond delay="indefinite"/>
                          </p:stCondLst>
                          <p:childTnLst>
                            <p:par>
                              <p:cTn id="1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8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0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2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4" fill="hold">
                          <p:stCondLst>
                            <p:cond delay="indefinite"/>
                          </p:stCondLst>
                          <p:childTnLst>
                            <p:par>
                              <p:cTn id="1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6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0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3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4" fill="hold">
                          <p:stCondLst>
                            <p:cond delay="indefinite"/>
                          </p:stCondLst>
                          <p:childTnLst>
                            <p:par>
                              <p:cTn id="1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6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77" dur="60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8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79" dur="60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80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4800000">
                                          <p:cBhvr>
                                            <p:cTn id="181" dur="50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82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183" dur="50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8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44444E-6 -2.46914E-6 L 0.83055 -0.00555 " pathEditMode="relative" rAng="0" ptsTypes="AA">
                                          <p:cBhvr>
                                            <p:cTn id="185" dur="62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528" y="-27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6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11111E-6 -2.83951E-6 L 0.83073 -0.00524 " pathEditMode="relative" rAng="0" ptsTypes="AA">
                                          <p:cBhvr>
                                            <p:cTn id="187" dur="62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528" y="-27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8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5E-6 -1.48148E-6 L 0.83021 -0.00555 " pathEditMode="relative" rAng="0" ptsTypes="AA">
                                          <p:cBhvr>
                                            <p:cTn id="189" dur="62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510" y="-27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0" fill="hold">
                          <p:stCondLst>
                            <p:cond delay="indefinite"/>
                          </p:stCondLst>
                          <p:childTnLst>
                            <p:par>
                              <p:cTn id="1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2" presetID="1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4" dur="500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95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6" fill="hold">
                          <p:stCondLst>
                            <p:cond delay="indefinite"/>
                          </p:stCondLst>
                          <p:childTnLst>
                            <p:par>
                              <p:cTn id="19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0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1" fill="hold">
                          <p:stCondLst>
                            <p:cond delay="indefinite"/>
                          </p:stCondLst>
                          <p:childTnLst>
                            <p:par>
                              <p:cTn id="2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5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6" fill="hold">
                          <p:stCondLst>
                            <p:cond delay="indefinite"/>
                          </p:stCondLst>
                          <p:childTnLst>
                            <p:par>
                              <p:cTn id="20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8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4" fill="hold">
                          <p:stCondLst>
                            <p:cond delay="indefinite"/>
                          </p:stCondLst>
                          <p:childTnLst>
                            <p:par>
                              <p:cTn id="2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8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9" fill="hold">
                          <p:stCondLst>
                            <p:cond delay="indefinite"/>
                          </p:stCondLst>
                          <p:childTnLst>
                            <p:par>
                              <p:cTn id="2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3" dur="5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4" fill="hold">
                          <p:stCondLst>
                            <p:cond delay="indefinite"/>
                          </p:stCondLst>
                          <p:childTnLst>
                            <p:par>
                              <p:cTn id="2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8" dur="5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9" fill="hold">
                          <p:stCondLst>
                            <p:cond delay="indefinite"/>
                          </p:stCondLst>
                          <p:childTnLst>
                            <p:par>
                              <p:cTn id="2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3" dur="5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4" fill="hold">
                          <p:stCondLst>
                            <p:cond delay="indefinite"/>
                          </p:stCondLst>
                          <p:childTnLst>
                            <p:par>
                              <p:cTn id="2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6" presetID="2" presetClass="entr" presetSubtype="2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8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39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0" fill="hold">
                          <p:stCondLst>
                            <p:cond delay="indefinite"/>
                          </p:stCondLst>
                          <p:childTnLst>
                            <p:par>
                              <p:cTn id="2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2" presetID="2" presetClass="entr" presetSubtype="8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44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5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6" fill="hold">
                          <p:stCondLst>
                            <p:cond delay="indefinite"/>
                          </p:stCondLst>
                          <p:childTnLst>
                            <p:par>
                              <p:cTn id="2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8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0" dur="1000"/>
                                            <p:tgtEl>
                                              <p:spTgt spid="1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1" dur="1000" fill="hold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2" dur="1000" fill="hold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3" fill="hold">
                          <p:stCondLst>
                            <p:cond delay="indefinite"/>
                          </p:stCondLst>
                          <p:childTnLst>
                            <p:par>
                              <p:cTn id="2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5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9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60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2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63" dur="5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5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66" dur="5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8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69" dur="5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7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1" fill="hold">
                          <p:stCondLst>
                            <p:cond delay="indefinite"/>
                          </p:stCondLst>
                          <p:childTnLst>
                            <p:par>
                              <p:cTn id="2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3" presetID="2" presetClass="entr" presetSubtype="2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5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76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7" fill="hold">
                          <p:stCondLst>
                            <p:cond delay="indefinite"/>
                          </p:stCondLst>
                          <p:childTnLst>
                            <p:par>
                              <p:cTn id="2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9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1" fill="hold">
                          <p:stCondLst>
                            <p:cond delay="indefinite"/>
                          </p:stCondLst>
                          <p:childTnLst>
                            <p:par>
                              <p:cTn id="2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7" dur="500"/>
                                            <p:tgtEl>
                                              <p:spTgt spid="1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8" fill="hold">
                          <p:stCondLst>
                            <p:cond delay="indefinite"/>
                          </p:stCondLst>
                          <p:childTnLst>
                            <p:par>
                              <p:cTn id="28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2" dur="500"/>
                                            <p:tgtEl>
                                              <p:spTgt spid="1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3" fill="hold">
                          <p:stCondLst>
                            <p:cond delay="indefinite"/>
                          </p:stCondLst>
                          <p:childTnLst>
                            <p:par>
                              <p:cTn id="2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7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0" dur="500"/>
                                            <p:tgtEl>
                                              <p:spTgt spid="1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1" fill="hold">
                          <p:stCondLst>
                            <p:cond delay="indefinite"/>
                          </p:stCondLst>
                          <p:childTnLst>
                            <p:par>
                              <p:cTn id="3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5" dur="50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6" fill="hold">
                          <p:stCondLst>
                            <p:cond delay="indefinite"/>
                          </p:stCondLst>
                          <p:childTnLst>
                            <p:par>
                              <p:cTn id="30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8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0" dur="500"/>
                                            <p:tgtEl>
                                              <p:spTgt spid="10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1" fill="hold">
                          <p:stCondLst>
                            <p:cond delay="indefinite"/>
                          </p:stCondLst>
                          <p:childTnLst>
                            <p:par>
                              <p:cTn id="3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5" dur="500"/>
                                            <p:tgtEl>
                                              <p:spTgt spid="10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8" dur="500"/>
                                            <p:tgtEl>
                                              <p:spTgt spid="1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9" fill="hold">
                          <p:stCondLst>
                            <p:cond delay="indefinite"/>
                          </p:stCondLst>
                          <p:childTnLst>
                            <p:par>
                              <p:cTn id="3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1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3" dur="500"/>
                                            <p:tgtEl>
                                              <p:spTgt spid="1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6" dur="500"/>
                                            <p:tgtEl>
                                              <p:spTgt spid="1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7" fill="hold">
                          <p:stCondLst>
                            <p:cond delay="indefinite"/>
                          </p:stCondLst>
                          <p:childTnLst>
                            <p:par>
                              <p:cTn id="3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1" dur="500"/>
                                            <p:tgtEl>
                                              <p:spTgt spid="1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2" fill="hold">
                          <p:stCondLst>
                            <p:cond delay="indefinite"/>
                          </p:stCondLst>
                          <p:childTnLst>
                            <p:par>
                              <p:cTn id="3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6" dur="500"/>
                                            <p:tgtEl>
                                              <p:spTgt spid="1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7" fill="hold">
                          <p:stCondLst>
                            <p:cond delay="indefinite"/>
                          </p:stCondLst>
                          <p:childTnLst>
                            <p:par>
                              <p:cTn id="3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1" dur="500"/>
                                            <p:tgtEl>
                                              <p:spTgt spid="1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2" fill="hold">
                          <p:stCondLst>
                            <p:cond delay="indefinite"/>
                          </p:stCondLst>
                          <p:childTnLst>
                            <p:par>
                              <p:cTn id="3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4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45" dur="500"/>
                                            <p:tgtEl>
                                              <p:spTgt spid="10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7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48" dur="500"/>
                                            <p:tgtEl>
                                              <p:spTgt spid="16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4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0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51" dur="500"/>
                                            <p:tgtEl>
                                              <p:spTgt spid="16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5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3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54" dur="500"/>
                                            <p:tgtEl>
                                              <p:spTgt spid="16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5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6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57" dur="500"/>
                                            <p:tgtEl>
                                              <p:spTgt spid="17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5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9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60" dur="500"/>
                                            <p:tgtEl>
                                              <p:spTgt spid="17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6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2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63" dur="500"/>
                                            <p:tgtEl>
                                              <p:spTgt spid="10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6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5" fill="hold">
                          <p:stCondLst>
                            <p:cond delay="indefinite"/>
                          </p:stCondLst>
                          <p:childTnLst>
                            <p:par>
                              <p:cTn id="3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9" dur="500"/>
                                            <p:tgtEl>
                                              <p:spTgt spid="1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0" fill="hold">
                          <p:stCondLst>
                            <p:cond delay="indefinite"/>
                          </p:stCondLst>
                          <p:childTnLst>
                            <p:par>
                              <p:cTn id="3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4" dur="500"/>
                                            <p:tgtEl>
                                              <p:spTgt spid="1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7" dur="500"/>
                                            <p:tgtEl>
                                              <p:spTgt spid="1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8" fill="hold">
                          <p:stCondLst>
                            <p:cond delay="indefinite"/>
                          </p:stCondLst>
                          <p:childTnLst>
                            <p:par>
                              <p:cTn id="3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2" dur="500"/>
                                            <p:tgtEl>
                                              <p:spTgt spid="1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5" dur="500"/>
                                            <p:tgtEl>
                                              <p:spTgt spid="1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6" fill="hold">
                          <p:stCondLst>
                            <p:cond delay="indefinite"/>
                          </p:stCondLst>
                          <p:childTnLst>
                            <p:par>
                              <p:cTn id="38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0" dur="500"/>
                                            <p:tgtEl>
                                              <p:spTgt spid="1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1" fill="hold">
                          <p:stCondLst>
                            <p:cond delay="indefinite"/>
                          </p:stCondLst>
                          <p:childTnLst>
                            <p:par>
                              <p:cTn id="3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5" dur="500"/>
                                            <p:tgtEl>
                                              <p:spTgt spid="1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6" fill="hold">
                          <p:stCondLst>
                            <p:cond delay="indefinite"/>
                          </p:stCondLst>
                          <p:childTnLst>
                            <p:par>
                              <p:cTn id="39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0" dur="500"/>
                                            <p:tgtEl>
                                              <p:spTgt spid="1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1" fill="hold">
                          <p:stCondLst>
                            <p:cond delay="indefinite"/>
                          </p:stCondLst>
                          <p:childTnLst>
                            <p:par>
                              <p:cTn id="4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5" dur="500"/>
                                            <p:tgtEl>
                                              <p:spTgt spid="1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6" fill="hold">
                          <p:stCondLst>
                            <p:cond delay="indefinite"/>
                          </p:stCondLst>
                          <p:childTnLst>
                            <p:par>
                              <p:cTn id="40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8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09" dur="500"/>
                                            <p:tgtEl>
                                              <p:spTgt spid="17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1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12" dur="500"/>
                                            <p:tgtEl>
                                              <p:spTgt spid="17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15" dur="500"/>
                                            <p:tgtEl>
                                              <p:spTgt spid="17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7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18" dur="500"/>
                                            <p:tgtEl>
                                              <p:spTgt spid="17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0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21" dur="500"/>
                                            <p:tgtEl>
                                              <p:spTgt spid="17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3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24" dur="500"/>
                                            <p:tgtEl>
                                              <p:spTgt spid="18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2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6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27" dur="500"/>
                                            <p:tgtEl>
                                              <p:spTgt spid="17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9" fill="hold">
                          <p:stCondLst>
                            <p:cond delay="indefinite"/>
                          </p:stCondLst>
                          <p:childTnLst>
                            <p:par>
                              <p:cTn id="4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3" dur="500"/>
                                            <p:tgtEl>
                                              <p:spTgt spid="1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4" fill="hold">
                          <p:stCondLst>
                            <p:cond delay="indefinite"/>
                          </p:stCondLst>
                          <p:childTnLst>
                            <p:par>
                              <p:cTn id="4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8" dur="500"/>
                                            <p:tgtEl>
                                              <p:spTgt spid="1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1" dur="500"/>
                                            <p:tgtEl>
                                              <p:spTgt spid="1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2" fill="hold">
                          <p:stCondLst>
                            <p:cond delay="indefinite"/>
                          </p:stCondLst>
                          <p:childTnLst>
                            <p:par>
                              <p:cTn id="4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4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6" dur="500"/>
                                            <p:tgtEl>
                                              <p:spTgt spid="1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9" dur="500"/>
                                            <p:tgtEl>
                                              <p:spTgt spid="1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0" fill="hold">
                          <p:stCondLst>
                            <p:cond delay="indefinite"/>
                          </p:stCondLst>
                          <p:childTnLst>
                            <p:par>
                              <p:cTn id="4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4" dur="500"/>
                                            <p:tgtEl>
                                              <p:spTgt spid="1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5" fill="hold">
                          <p:stCondLst>
                            <p:cond delay="indefinite"/>
                          </p:stCondLst>
                          <p:childTnLst>
                            <p:par>
                              <p:cTn id="4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9" dur="500"/>
                                            <p:tgtEl>
                                              <p:spTgt spid="1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0" fill="hold">
                          <p:stCondLst>
                            <p:cond delay="indefinite"/>
                          </p:stCondLst>
                          <p:childTnLst>
                            <p:par>
                              <p:cTn id="4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4" dur="500"/>
                                            <p:tgtEl>
                                              <p:spTgt spid="1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5" fill="hold">
                          <p:stCondLst>
                            <p:cond delay="indefinite"/>
                          </p:stCondLst>
                          <p:childTnLst>
                            <p:par>
                              <p:cTn id="4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9" dur="500"/>
                                            <p:tgtEl>
                                              <p:spTgt spid="1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0" fill="hold">
                          <p:stCondLst>
                            <p:cond delay="indefinite"/>
                          </p:stCondLst>
                          <p:childTnLst>
                            <p:par>
                              <p:cTn id="4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2" presetID="2" presetClass="entr" presetSubtype="2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74" dur="50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75" dur="50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6" fill="hold">
                          <p:stCondLst>
                            <p:cond delay="indefinite"/>
                          </p:stCondLst>
                          <p:childTnLst>
                            <p:par>
                              <p:cTn id="4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8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9" dur="500"/>
                                            <p:tgtEl>
                                              <p:spTgt spid="18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1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2" dur="500"/>
                                            <p:tgtEl>
                                              <p:spTgt spid="18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5" dur="500"/>
                                            <p:tgtEl>
                                              <p:spTgt spid="18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7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8" dur="500"/>
                                            <p:tgtEl>
                                              <p:spTgt spid="18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0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1" dur="500"/>
                                            <p:tgtEl>
                                              <p:spTgt spid="18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3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4" dur="500"/>
                                            <p:tgtEl>
                                              <p:spTgt spid="18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6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7" dur="500"/>
                                            <p:tgtEl>
                                              <p:spTgt spid="18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9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00" dur="500"/>
                                            <p:tgtEl>
                                              <p:spTgt spid="19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7" grpId="0"/>
          <p:bldP spid="78" grpId="0"/>
          <p:bldP spid="44" grpId="0" animBg="1"/>
          <p:bldP spid="44" grpId="1" animBg="1"/>
          <p:bldP spid="130" grpId="0" animBg="1"/>
          <p:bldP spid="130" grpId="1" animBg="1"/>
          <p:bldP spid="133" grpId="0" animBg="1"/>
          <p:bldP spid="133" grpId="1" animBg="1"/>
          <p:bldP spid="134" grpId="0" animBg="1"/>
          <p:bldP spid="134" grpId="1" animBg="1"/>
          <p:bldP spid="150" grpId="0"/>
          <p:bldP spid="1024" grpId="0" animBg="1"/>
          <p:bldP spid="1024" grpId="1" animBg="1"/>
          <p:bldP spid="79" grpId="0"/>
          <p:bldP spid="80" grpId="0"/>
          <p:bldP spid="173" grpId="0" animBg="1"/>
          <p:bldP spid="173" grpId="1" animBg="1"/>
          <p:bldP spid="81" grpId="0"/>
          <p:bldP spid="82" grpId="0"/>
          <p:bldP spid="183" grpId="0" animBg="1"/>
          <p:bldP spid="183" grpId="1" animBg="1"/>
          <p:bldP spid="83" grpId="0"/>
          <p:bldP spid="84" grpId="0"/>
          <p:bldP spid="161" grpId="0" animBg="1"/>
          <p:bldP spid="157" grpId="0"/>
          <p:bldP spid="158" grpId="0"/>
          <p:bldP spid="163" grpId="0"/>
          <p:bldP spid="164" grpId="0"/>
          <p:bldP spid="1025" grpId="0" animBg="1"/>
          <p:bldP spid="1025" grpId="1" animBg="1"/>
          <p:bldP spid="167" grpId="0"/>
          <p:bldP spid="167" grpId="1"/>
          <p:bldP spid="169" grpId="0"/>
          <p:bldP spid="169" grpId="1"/>
          <p:bldP spid="170" grpId="0"/>
          <p:bldP spid="170" grpId="1"/>
          <p:bldP spid="171" grpId="0"/>
          <p:bldP spid="171" grpId="1"/>
          <p:bldP spid="172" grpId="0"/>
          <p:bldP spid="175" grpId="0" animBg="1"/>
          <p:bldP spid="175" grpId="1" animBg="1"/>
          <p:bldP spid="176" grpId="0"/>
          <p:bldP spid="176" grpId="1"/>
          <p:bldP spid="178" grpId="0"/>
          <p:bldP spid="178" grpId="1"/>
          <p:bldP spid="179" grpId="0"/>
          <p:bldP spid="179" grpId="1"/>
          <p:bldP spid="180" grpId="0"/>
          <p:bldP spid="180" grpId="1"/>
          <p:bldP spid="181" grpId="0"/>
          <p:bldP spid="182" grpId="0"/>
          <p:bldP spid="184" grpId="0" animBg="1"/>
          <p:bldP spid="184" grpId="1" animBg="1"/>
          <p:bldP spid="185" grpId="0"/>
          <p:bldP spid="185" grpId="1"/>
          <p:bldP spid="187" grpId="0"/>
          <p:bldP spid="187" grpId="1"/>
          <p:bldP spid="188" grpId="0"/>
          <p:bldP spid="188" grpId="1"/>
          <p:bldP spid="189" grpId="0"/>
          <p:bldP spid="189" grpId="1"/>
          <p:bldP spid="190" grpId="0"/>
          <p:bldP spid="19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8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0" dur="2000" fill="hold"/>
                                            <p:tgtEl>
                                              <p:spTgt spid="103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2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4" dur="18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800000">
                                          <p:cBhvr>
                                            <p:cTn id="36" dur="18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5E-6 1.11111E-6 L 0.19722 0.00401 " pathEditMode="relative" rAng="0" ptsTypes="AA">
                                          <p:cBhvr>
                                            <p:cTn id="38" dur="2000" fill="hold"/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861" y="1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2.09877E-6 L 0.19757 0.00278 " pathEditMode="relative" rAng="0" ptsTypes="AA">
                                          <p:cBhvr>
                                            <p:cTn id="40" dur="2000" fill="hold"/>
                                            <p:tgtEl>
                                              <p:spTgt spid="10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878" y="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16667E-6 2.09877E-6 L 0.19791 0.00339 " pathEditMode="relative" rAng="0" ptsTypes="AA">
                                          <p:cBhvr>
                                            <p:cTn id="42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896" y="15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1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48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" fill="hold">
                          <p:stCondLst>
                            <p:cond delay="indefinite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3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4" fill="hold">
                          <p:stCondLst>
                            <p:cond delay="indefinite"/>
                          </p:stCondLst>
                          <p:childTnLst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4" fill="hold">
                          <p:stCondLst>
                            <p:cond delay="indefinite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0" fill="hold">
                          <p:stCondLst>
                            <p:cond delay="indefinite"/>
                          </p:stCondLst>
                          <p:childTnLst>
                            <p:par>
                              <p:cTn id="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2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4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8" fill="hold">
                          <p:stCondLst>
                            <p:cond delay="indefinite"/>
                          </p:stCondLst>
                          <p:childTnLst>
                            <p:par>
                              <p:cTn id="9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0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5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8" fill="hold">
                          <p:stCondLst>
                            <p:cond delay="indefinite"/>
                          </p:stCondLst>
                          <p:childTnLst>
                            <p:par>
                              <p:cTn id="10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0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11" dur="4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2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13" dur="4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4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43200000">
                                          <p:cBhvr>
                                            <p:cTn id="115" dur="40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6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600000">
                                          <p:cBhvr>
                                            <p:cTn id="117" dur="40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8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44444E-6 6.48548E-7 L 0.51388 -0.00556 " pathEditMode="relative" rAng="0" ptsTypes="AA">
                                          <p:cBhvr>
                                            <p:cTn id="119" dur="44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5694" y="-27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0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11111E-6 4.93827E-7 L 0.51406 -0.00278 " pathEditMode="relative" rAng="0" ptsTypes="AA">
                                          <p:cBhvr>
                                            <p:cTn id="121" dur="44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5694" y="-15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2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21 1.85185E-6 L 0.51337 -0.00185 " pathEditMode="relative" rAng="0" ptsTypes="AA">
                                          <p:cBhvr>
                                            <p:cTn id="123" dur="44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5729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4" fill="hold">
                          <p:stCondLst>
                            <p:cond delay="indefinite"/>
                          </p:stCondLst>
                          <p:childTnLst>
                            <p:par>
                              <p:cTn id="1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6" presetID="1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8" dur="500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29" dur="5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0" fill="hold">
                          <p:stCondLst>
                            <p:cond delay="indefinite"/>
                          </p:stCondLst>
                          <p:childTnLst>
                            <p:par>
                              <p:cTn id="1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4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5" fill="hold">
                          <p:stCondLst>
                            <p:cond delay="indefinite"/>
                          </p:stCondLst>
                          <p:childTnLst>
                            <p:par>
                              <p:cTn id="1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9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0" fill="hold">
                          <p:stCondLst>
                            <p:cond delay="indefinite"/>
                          </p:stCondLst>
                          <p:childTnLst>
                            <p:par>
                              <p:cTn id="1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2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6" fill="hold">
                          <p:stCondLst>
                            <p:cond delay="indefinite"/>
                          </p:stCondLst>
                          <p:childTnLst>
                            <p:par>
                              <p:cTn id="1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8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0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2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4" fill="hold">
                          <p:stCondLst>
                            <p:cond delay="indefinite"/>
                          </p:stCondLst>
                          <p:childTnLst>
                            <p:par>
                              <p:cTn id="1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6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0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3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4" fill="hold">
                          <p:stCondLst>
                            <p:cond delay="indefinite"/>
                          </p:stCondLst>
                          <p:childTnLst>
                            <p:par>
                              <p:cTn id="1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6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77" dur="60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8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79" dur="60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80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4800000">
                                          <p:cBhvr>
                                            <p:cTn id="181" dur="50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82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183" dur="50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8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44444E-6 -2.46914E-6 L 0.83055 -0.00555 " pathEditMode="relative" rAng="0" ptsTypes="AA">
                                          <p:cBhvr>
                                            <p:cTn id="185" dur="62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528" y="-27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6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11111E-6 -2.83951E-6 L 0.83073 -0.00524 " pathEditMode="relative" rAng="0" ptsTypes="AA">
                                          <p:cBhvr>
                                            <p:cTn id="187" dur="62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528" y="-27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8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5E-6 -1.48148E-6 L 0.83021 -0.00555 " pathEditMode="relative" rAng="0" ptsTypes="AA">
                                          <p:cBhvr>
                                            <p:cTn id="189" dur="62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510" y="-27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0" fill="hold">
                          <p:stCondLst>
                            <p:cond delay="indefinite"/>
                          </p:stCondLst>
                          <p:childTnLst>
                            <p:par>
                              <p:cTn id="1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2" presetID="1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4" dur="500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95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6" fill="hold">
                          <p:stCondLst>
                            <p:cond delay="indefinite"/>
                          </p:stCondLst>
                          <p:childTnLst>
                            <p:par>
                              <p:cTn id="19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0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1" fill="hold">
                          <p:stCondLst>
                            <p:cond delay="indefinite"/>
                          </p:stCondLst>
                          <p:childTnLst>
                            <p:par>
                              <p:cTn id="2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5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6" fill="hold">
                          <p:stCondLst>
                            <p:cond delay="indefinite"/>
                          </p:stCondLst>
                          <p:childTnLst>
                            <p:par>
                              <p:cTn id="20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8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4" fill="hold">
                          <p:stCondLst>
                            <p:cond delay="indefinite"/>
                          </p:stCondLst>
                          <p:childTnLst>
                            <p:par>
                              <p:cTn id="2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8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9" fill="hold">
                          <p:stCondLst>
                            <p:cond delay="indefinite"/>
                          </p:stCondLst>
                          <p:childTnLst>
                            <p:par>
                              <p:cTn id="2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3" dur="5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4" fill="hold">
                          <p:stCondLst>
                            <p:cond delay="indefinite"/>
                          </p:stCondLst>
                          <p:childTnLst>
                            <p:par>
                              <p:cTn id="2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8" dur="5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9" fill="hold">
                          <p:stCondLst>
                            <p:cond delay="indefinite"/>
                          </p:stCondLst>
                          <p:childTnLst>
                            <p:par>
                              <p:cTn id="2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3" dur="5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4" fill="hold">
                          <p:stCondLst>
                            <p:cond delay="indefinite"/>
                          </p:stCondLst>
                          <p:childTnLst>
                            <p:par>
                              <p:cTn id="2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6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8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9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0" fill="hold">
                          <p:stCondLst>
                            <p:cond delay="indefinite"/>
                          </p:stCondLst>
                          <p:childTnLst>
                            <p:par>
                              <p:cTn id="2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2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4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5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6" fill="hold">
                          <p:stCondLst>
                            <p:cond delay="indefinite"/>
                          </p:stCondLst>
                          <p:childTnLst>
                            <p:par>
                              <p:cTn id="2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8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0" dur="1000"/>
                                            <p:tgtEl>
                                              <p:spTgt spid="1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1" dur="1000" fill="hold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2" dur="1000" fill="hold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3" fill="hold">
                          <p:stCondLst>
                            <p:cond delay="indefinite"/>
                          </p:stCondLst>
                          <p:childTnLst>
                            <p:par>
                              <p:cTn id="2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5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9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60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2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63" dur="5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5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66" dur="5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8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69" dur="5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7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1" fill="hold">
                          <p:stCondLst>
                            <p:cond delay="indefinite"/>
                          </p:stCondLst>
                          <p:childTnLst>
                            <p:par>
                              <p:cTn id="2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3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5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6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7" fill="hold">
                          <p:stCondLst>
                            <p:cond delay="indefinite"/>
                          </p:stCondLst>
                          <p:childTnLst>
                            <p:par>
                              <p:cTn id="2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9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1" fill="hold">
                          <p:stCondLst>
                            <p:cond delay="indefinite"/>
                          </p:stCondLst>
                          <p:childTnLst>
                            <p:par>
                              <p:cTn id="2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7" dur="500"/>
                                            <p:tgtEl>
                                              <p:spTgt spid="1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8" fill="hold">
                          <p:stCondLst>
                            <p:cond delay="indefinite"/>
                          </p:stCondLst>
                          <p:childTnLst>
                            <p:par>
                              <p:cTn id="28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2" dur="500"/>
                                            <p:tgtEl>
                                              <p:spTgt spid="1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3" fill="hold">
                          <p:stCondLst>
                            <p:cond delay="indefinite"/>
                          </p:stCondLst>
                          <p:childTnLst>
                            <p:par>
                              <p:cTn id="2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7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0" dur="500"/>
                                            <p:tgtEl>
                                              <p:spTgt spid="1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1" fill="hold">
                          <p:stCondLst>
                            <p:cond delay="indefinite"/>
                          </p:stCondLst>
                          <p:childTnLst>
                            <p:par>
                              <p:cTn id="3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5" dur="50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6" fill="hold">
                          <p:stCondLst>
                            <p:cond delay="indefinite"/>
                          </p:stCondLst>
                          <p:childTnLst>
                            <p:par>
                              <p:cTn id="30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8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0" dur="500"/>
                                            <p:tgtEl>
                                              <p:spTgt spid="10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1" fill="hold">
                          <p:stCondLst>
                            <p:cond delay="indefinite"/>
                          </p:stCondLst>
                          <p:childTnLst>
                            <p:par>
                              <p:cTn id="3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5" dur="500"/>
                                            <p:tgtEl>
                                              <p:spTgt spid="10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8" dur="500"/>
                                            <p:tgtEl>
                                              <p:spTgt spid="1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9" fill="hold">
                          <p:stCondLst>
                            <p:cond delay="indefinite"/>
                          </p:stCondLst>
                          <p:childTnLst>
                            <p:par>
                              <p:cTn id="3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1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3" dur="500"/>
                                            <p:tgtEl>
                                              <p:spTgt spid="1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6" dur="500"/>
                                            <p:tgtEl>
                                              <p:spTgt spid="1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7" fill="hold">
                          <p:stCondLst>
                            <p:cond delay="indefinite"/>
                          </p:stCondLst>
                          <p:childTnLst>
                            <p:par>
                              <p:cTn id="3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1" dur="500"/>
                                            <p:tgtEl>
                                              <p:spTgt spid="1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2" fill="hold">
                          <p:stCondLst>
                            <p:cond delay="indefinite"/>
                          </p:stCondLst>
                          <p:childTnLst>
                            <p:par>
                              <p:cTn id="3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6" dur="500"/>
                                            <p:tgtEl>
                                              <p:spTgt spid="1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7" fill="hold">
                          <p:stCondLst>
                            <p:cond delay="indefinite"/>
                          </p:stCondLst>
                          <p:childTnLst>
                            <p:par>
                              <p:cTn id="3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1" dur="500"/>
                                            <p:tgtEl>
                                              <p:spTgt spid="1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2" fill="hold">
                          <p:stCondLst>
                            <p:cond delay="indefinite"/>
                          </p:stCondLst>
                          <p:childTnLst>
                            <p:par>
                              <p:cTn id="3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4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45" dur="500"/>
                                            <p:tgtEl>
                                              <p:spTgt spid="10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7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48" dur="500"/>
                                            <p:tgtEl>
                                              <p:spTgt spid="16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4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0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51" dur="500"/>
                                            <p:tgtEl>
                                              <p:spTgt spid="16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5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3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54" dur="500"/>
                                            <p:tgtEl>
                                              <p:spTgt spid="16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5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6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57" dur="500"/>
                                            <p:tgtEl>
                                              <p:spTgt spid="17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5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9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60" dur="500"/>
                                            <p:tgtEl>
                                              <p:spTgt spid="17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6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2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63" dur="500"/>
                                            <p:tgtEl>
                                              <p:spTgt spid="10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6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5" fill="hold">
                          <p:stCondLst>
                            <p:cond delay="indefinite"/>
                          </p:stCondLst>
                          <p:childTnLst>
                            <p:par>
                              <p:cTn id="3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9" dur="500"/>
                                            <p:tgtEl>
                                              <p:spTgt spid="1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0" fill="hold">
                          <p:stCondLst>
                            <p:cond delay="indefinite"/>
                          </p:stCondLst>
                          <p:childTnLst>
                            <p:par>
                              <p:cTn id="3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4" dur="500"/>
                                            <p:tgtEl>
                                              <p:spTgt spid="1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7" dur="500"/>
                                            <p:tgtEl>
                                              <p:spTgt spid="1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8" fill="hold">
                          <p:stCondLst>
                            <p:cond delay="indefinite"/>
                          </p:stCondLst>
                          <p:childTnLst>
                            <p:par>
                              <p:cTn id="3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2" dur="500"/>
                                            <p:tgtEl>
                                              <p:spTgt spid="1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5" dur="500"/>
                                            <p:tgtEl>
                                              <p:spTgt spid="1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6" fill="hold">
                          <p:stCondLst>
                            <p:cond delay="indefinite"/>
                          </p:stCondLst>
                          <p:childTnLst>
                            <p:par>
                              <p:cTn id="38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0" dur="500"/>
                                            <p:tgtEl>
                                              <p:spTgt spid="1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1" fill="hold">
                          <p:stCondLst>
                            <p:cond delay="indefinite"/>
                          </p:stCondLst>
                          <p:childTnLst>
                            <p:par>
                              <p:cTn id="3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5" dur="500"/>
                                            <p:tgtEl>
                                              <p:spTgt spid="1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6" fill="hold">
                          <p:stCondLst>
                            <p:cond delay="indefinite"/>
                          </p:stCondLst>
                          <p:childTnLst>
                            <p:par>
                              <p:cTn id="39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0" dur="500"/>
                                            <p:tgtEl>
                                              <p:spTgt spid="1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1" fill="hold">
                          <p:stCondLst>
                            <p:cond delay="indefinite"/>
                          </p:stCondLst>
                          <p:childTnLst>
                            <p:par>
                              <p:cTn id="4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5" dur="500"/>
                                            <p:tgtEl>
                                              <p:spTgt spid="1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6" fill="hold">
                          <p:stCondLst>
                            <p:cond delay="indefinite"/>
                          </p:stCondLst>
                          <p:childTnLst>
                            <p:par>
                              <p:cTn id="40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8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09" dur="500"/>
                                            <p:tgtEl>
                                              <p:spTgt spid="17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1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12" dur="500"/>
                                            <p:tgtEl>
                                              <p:spTgt spid="17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15" dur="500"/>
                                            <p:tgtEl>
                                              <p:spTgt spid="17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7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18" dur="500"/>
                                            <p:tgtEl>
                                              <p:spTgt spid="17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0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21" dur="500"/>
                                            <p:tgtEl>
                                              <p:spTgt spid="17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3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24" dur="500"/>
                                            <p:tgtEl>
                                              <p:spTgt spid="18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2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6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27" dur="500"/>
                                            <p:tgtEl>
                                              <p:spTgt spid="17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9" fill="hold">
                          <p:stCondLst>
                            <p:cond delay="indefinite"/>
                          </p:stCondLst>
                          <p:childTnLst>
                            <p:par>
                              <p:cTn id="4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3" dur="500"/>
                                            <p:tgtEl>
                                              <p:spTgt spid="1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4" fill="hold">
                          <p:stCondLst>
                            <p:cond delay="indefinite"/>
                          </p:stCondLst>
                          <p:childTnLst>
                            <p:par>
                              <p:cTn id="4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8" dur="500"/>
                                            <p:tgtEl>
                                              <p:spTgt spid="1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1" dur="500"/>
                                            <p:tgtEl>
                                              <p:spTgt spid="1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2" fill="hold">
                          <p:stCondLst>
                            <p:cond delay="indefinite"/>
                          </p:stCondLst>
                          <p:childTnLst>
                            <p:par>
                              <p:cTn id="4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4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6" dur="500"/>
                                            <p:tgtEl>
                                              <p:spTgt spid="1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9" dur="500"/>
                                            <p:tgtEl>
                                              <p:spTgt spid="1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0" fill="hold">
                          <p:stCondLst>
                            <p:cond delay="indefinite"/>
                          </p:stCondLst>
                          <p:childTnLst>
                            <p:par>
                              <p:cTn id="4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4" dur="500"/>
                                            <p:tgtEl>
                                              <p:spTgt spid="1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5" fill="hold">
                          <p:stCondLst>
                            <p:cond delay="indefinite"/>
                          </p:stCondLst>
                          <p:childTnLst>
                            <p:par>
                              <p:cTn id="4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9" dur="500"/>
                                            <p:tgtEl>
                                              <p:spTgt spid="1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0" fill="hold">
                          <p:stCondLst>
                            <p:cond delay="indefinite"/>
                          </p:stCondLst>
                          <p:childTnLst>
                            <p:par>
                              <p:cTn id="4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4" dur="500"/>
                                            <p:tgtEl>
                                              <p:spTgt spid="1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5" fill="hold">
                          <p:stCondLst>
                            <p:cond delay="indefinite"/>
                          </p:stCondLst>
                          <p:childTnLst>
                            <p:par>
                              <p:cTn id="4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9" dur="500"/>
                                            <p:tgtEl>
                                              <p:spTgt spid="1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0" fill="hold">
                          <p:stCondLst>
                            <p:cond delay="indefinite"/>
                          </p:stCondLst>
                          <p:childTnLst>
                            <p:par>
                              <p:cTn id="4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2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4" dur="50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5" dur="50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6" fill="hold">
                          <p:stCondLst>
                            <p:cond delay="indefinite"/>
                          </p:stCondLst>
                          <p:childTnLst>
                            <p:par>
                              <p:cTn id="4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8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9" dur="500"/>
                                            <p:tgtEl>
                                              <p:spTgt spid="18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1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2" dur="500"/>
                                            <p:tgtEl>
                                              <p:spTgt spid="18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5" dur="500"/>
                                            <p:tgtEl>
                                              <p:spTgt spid="18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7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8" dur="500"/>
                                            <p:tgtEl>
                                              <p:spTgt spid="18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0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1" dur="500"/>
                                            <p:tgtEl>
                                              <p:spTgt spid="18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3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4" dur="500"/>
                                            <p:tgtEl>
                                              <p:spTgt spid="18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6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7" dur="500"/>
                                            <p:tgtEl>
                                              <p:spTgt spid="18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9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00" dur="500"/>
                                            <p:tgtEl>
                                              <p:spTgt spid="19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7" grpId="0"/>
          <p:bldP spid="78" grpId="0"/>
          <p:bldP spid="44" grpId="0" animBg="1"/>
          <p:bldP spid="44" grpId="1" animBg="1"/>
          <p:bldP spid="130" grpId="0" animBg="1"/>
          <p:bldP spid="130" grpId="1" animBg="1"/>
          <p:bldP spid="133" grpId="0" animBg="1"/>
          <p:bldP spid="133" grpId="1" animBg="1"/>
          <p:bldP spid="134" grpId="0" animBg="1"/>
          <p:bldP spid="134" grpId="1" animBg="1"/>
          <p:bldP spid="150" grpId="0"/>
          <p:bldP spid="1024" grpId="0" animBg="1"/>
          <p:bldP spid="1024" grpId="1" animBg="1"/>
          <p:bldP spid="79" grpId="0"/>
          <p:bldP spid="80" grpId="0"/>
          <p:bldP spid="173" grpId="0" animBg="1"/>
          <p:bldP spid="173" grpId="1" animBg="1"/>
          <p:bldP spid="81" grpId="0"/>
          <p:bldP spid="82" grpId="0"/>
          <p:bldP spid="183" grpId="0" animBg="1"/>
          <p:bldP spid="183" grpId="1" animBg="1"/>
          <p:bldP spid="83" grpId="0"/>
          <p:bldP spid="84" grpId="0"/>
          <p:bldP spid="161" grpId="0" animBg="1"/>
          <p:bldP spid="157" grpId="0"/>
          <p:bldP spid="158" grpId="0"/>
          <p:bldP spid="163" grpId="0"/>
          <p:bldP spid="164" grpId="0"/>
          <p:bldP spid="1025" grpId="0" animBg="1"/>
          <p:bldP spid="1025" grpId="1" animBg="1"/>
          <p:bldP spid="167" grpId="0"/>
          <p:bldP spid="167" grpId="1"/>
          <p:bldP spid="169" grpId="0"/>
          <p:bldP spid="169" grpId="1"/>
          <p:bldP spid="170" grpId="0"/>
          <p:bldP spid="170" grpId="1"/>
          <p:bldP spid="171" grpId="0"/>
          <p:bldP spid="171" grpId="1"/>
          <p:bldP spid="172" grpId="0"/>
          <p:bldP spid="175" grpId="0" animBg="1"/>
          <p:bldP spid="175" grpId="1" animBg="1"/>
          <p:bldP spid="176" grpId="0"/>
          <p:bldP spid="176" grpId="1"/>
          <p:bldP spid="178" grpId="0"/>
          <p:bldP spid="178" grpId="1"/>
          <p:bldP spid="179" grpId="0"/>
          <p:bldP spid="179" grpId="1"/>
          <p:bldP spid="180" grpId="0"/>
          <p:bldP spid="180" grpId="1"/>
          <p:bldP spid="181" grpId="0"/>
          <p:bldP spid="182" grpId="0"/>
          <p:bldP spid="184" grpId="0" animBg="1"/>
          <p:bldP spid="184" grpId="1" animBg="1"/>
          <p:bldP spid="185" grpId="0"/>
          <p:bldP spid="185" grpId="1"/>
          <p:bldP spid="187" grpId="0"/>
          <p:bldP spid="187" grpId="1"/>
          <p:bldP spid="188" grpId="0"/>
          <p:bldP spid="188" grpId="1"/>
          <p:bldP spid="189" grpId="0"/>
          <p:bldP spid="189" grpId="1"/>
          <p:bldP spid="190" grpId="0"/>
          <p:bldP spid="191" grpId="0"/>
        </p:bldLst>
      </p:timing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Single Corner Rectangle 1"/>
          <p:cNvSpPr/>
          <p:nvPr/>
        </p:nvSpPr>
        <p:spPr>
          <a:xfrm>
            <a:off x="533400" y="1076466"/>
            <a:ext cx="6172200" cy="3681892"/>
          </a:xfrm>
          <a:prstGeom prst="round1Rect">
            <a:avLst/>
          </a:prstGeom>
          <a:gradFill flip="none" rotWithShape="1">
            <a:gsLst>
              <a:gs pos="68000">
                <a:srgbClr val="C00000">
                  <a:alpha val="26000"/>
                  <a:lumMod val="51000"/>
                  <a:lumOff val="49000"/>
                </a:srgbClr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3320" y="1054374"/>
            <a:ext cx="588623" cy="542598"/>
            <a:chOff x="4024726" y="2315680"/>
            <a:chExt cx="861804" cy="595813"/>
          </a:xfrm>
        </p:grpSpPr>
        <p:pic>
          <p:nvPicPr>
            <p:cNvPr id="5" name="Picture 2" descr="http://openclipart.org/image/300px/svg_to_png/139003/price_tag.png"/>
            <p:cNvPicPr>
              <a:picLocks noChangeAspect="1" noChangeArrowheads="1"/>
            </p:cNvPicPr>
            <p:nvPr/>
          </p:nvPicPr>
          <p:blipFill>
            <a:blip r:embed="rId2" cstate="print">
              <a:lum bright="-20000" contrast="-40000"/>
            </a:blip>
            <a:srcRect/>
            <a:stretch>
              <a:fillRect/>
            </a:stretch>
          </p:blipFill>
          <p:spPr bwMode="auto">
            <a:xfrm>
              <a:off x="4027625" y="2315680"/>
              <a:ext cx="824413" cy="595813"/>
            </a:xfrm>
            <a:prstGeom prst="rect">
              <a:avLst/>
            </a:prstGeom>
            <a:noFill/>
          </p:spPr>
        </p:pic>
        <p:sp>
          <p:nvSpPr>
            <p:cNvPr id="6" name="TextBox 5"/>
            <p:cNvSpPr txBox="1"/>
            <p:nvPr/>
          </p:nvSpPr>
          <p:spPr>
            <a:xfrm>
              <a:off x="4024726" y="2408715"/>
              <a:ext cx="861804" cy="371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b="1" dirty="0">
                  <a:solidFill>
                    <a:srgbClr val="FFFF00"/>
                  </a:solidFill>
                  <a:latin typeface="Bookman Old Style" pitchFamily="18" charset="0"/>
                </a:rPr>
                <a:t>Sol.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23262" y="3301722"/>
                <a:ext cx="40908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1" dirty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62" y="3301722"/>
                <a:ext cx="409086" cy="33855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550846" y="3181350"/>
                <a:ext cx="461985" cy="5595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8</m:t>
                          </m:r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846" y="3181350"/>
                <a:ext cx="461985" cy="5595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08088" y="3331171"/>
                <a:ext cx="43152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solidFill>
                            <a:prstClr val="black"/>
                          </a:solidFill>
                          <a:latin typeface="Cambria Math"/>
                          <a:sym typeface="Symbol"/>
                        </a:rPr>
                        <m:t></m:t>
                      </m:r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088" y="3331171"/>
                <a:ext cx="431528" cy="33855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1019175" y="112829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Let the duration of each period be </a:t>
            </a:r>
            <a:r>
              <a:rPr lang="en-US" sz="16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034772" y="1500389"/>
            <a:ext cx="4146828" cy="1147558"/>
            <a:chOff x="1448915" y="1378108"/>
            <a:chExt cx="4895536" cy="789894"/>
          </a:xfrm>
        </p:grpSpPr>
        <p:grpSp>
          <p:nvGrpSpPr>
            <p:cNvPr id="12" name="Group 37"/>
            <p:cNvGrpSpPr/>
            <p:nvPr/>
          </p:nvGrpSpPr>
          <p:grpSpPr>
            <a:xfrm>
              <a:off x="1449635" y="1383586"/>
              <a:ext cx="4804858" cy="784416"/>
              <a:chOff x="152400" y="1676400"/>
              <a:chExt cx="4567360" cy="1322055"/>
            </a:xfrm>
            <a:effectLst>
              <a:glow rad="38100">
                <a:schemeClr val="tx1"/>
              </a:glow>
            </a:effectLst>
          </p:grpSpPr>
          <p:sp>
            <p:nvSpPr>
              <p:cNvPr id="15" name="Rectangle 14"/>
              <p:cNvSpPr/>
              <p:nvPr/>
            </p:nvSpPr>
            <p:spPr>
              <a:xfrm>
                <a:off x="152400" y="1676400"/>
                <a:ext cx="4567360" cy="1322055"/>
              </a:xfrm>
              <a:prstGeom prst="rect">
                <a:avLst/>
              </a:prstGeom>
              <a:noFill/>
              <a:ln>
                <a:solidFill>
                  <a:srgbClr val="FFC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ln>
                    <a:solidFill>
                      <a:prstClr val="black"/>
                    </a:solidFill>
                  </a:ln>
                  <a:solidFill>
                    <a:srgbClr val="002060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160825" y="2280209"/>
                <a:ext cx="4558933" cy="0"/>
              </a:xfrm>
              <a:prstGeom prst="line">
                <a:avLst/>
              </a:prstGeom>
              <a:ln w="19050">
                <a:solidFill>
                  <a:srgbClr val="FFCC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rot="5400000">
                <a:off x="2016603" y="2332698"/>
                <a:ext cx="1263727" cy="794"/>
              </a:xfrm>
              <a:prstGeom prst="line">
                <a:avLst/>
              </a:prstGeom>
              <a:ln w="19050">
                <a:solidFill>
                  <a:srgbClr val="FFCC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160825" y="2619593"/>
                <a:ext cx="4558933" cy="0"/>
              </a:xfrm>
              <a:prstGeom prst="line">
                <a:avLst/>
              </a:prstGeom>
              <a:ln w="19050">
                <a:solidFill>
                  <a:srgbClr val="FFCC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1448915" y="1378108"/>
                  <a:ext cx="2427455" cy="2118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sz="1600" b="1" i="1">
                      <a:solidFill>
                        <a:srgbClr val="0000FF"/>
                      </a:solidFill>
                      <a:latin typeface="Cambria Math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400" i="0" dirty="0">
                            <a:solidFill>
                              <a:srgbClr val="002060"/>
                            </a:solidFill>
                            <a:latin typeface="Bookman Old Style" pitchFamily="18" charset="0"/>
                          </a:rPr>
                          <m:t>Period</m:t>
                        </m:r>
                      </m:oMath>
                    </m:oMathPara>
                  </a14:m>
                  <a:endParaRPr lang="en-US" sz="1400" dirty="0">
                    <a:solidFill>
                      <a:srgbClr val="002060"/>
                    </a:solidFill>
                    <a:latin typeface="Bookman Old Style" pitchFamily="18" charset="0"/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8915" y="1378108"/>
                  <a:ext cx="2427455" cy="211851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3972700" y="1378108"/>
                  <a:ext cx="2371751" cy="3601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sz="1600" b="1" i="1">
                      <a:solidFill>
                        <a:srgbClr val="0000FF"/>
                      </a:solidFill>
                      <a:latin typeface="Cambria Math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400" i="0" dirty="0" smtClean="0">
                            <a:solidFill>
                              <a:srgbClr val="002060"/>
                            </a:solidFill>
                            <a:latin typeface="Bookman Old Style" pitchFamily="18" charset="0"/>
                          </a:rPr>
                          <m:t>Duration</m:t>
                        </m:r>
                        <m:r>
                          <m:rPr>
                            <m:nor/>
                          </m:rPr>
                          <a:rPr lang="en-US" sz="1400" i="0" dirty="0" smtClean="0">
                            <a:solidFill>
                              <a:srgbClr val="002060"/>
                            </a:solidFill>
                            <a:latin typeface="Bookman Old Style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400" i="0" dirty="0" smtClean="0">
                            <a:solidFill>
                              <a:srgbClr val="002060"/>
                            </a:solidFill>
                            <a:latin typeface="Bookman Old Style" pitchFamily="18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sz="1400" i="0" dirty="0" smtClean="0">
                            <a:solidFill>
                              <a:srgbClr val="002060"/>
                            </a:solidFill>
                            <a:latin typeface="Bookman Old Style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400" i="0" dirty="0" smtClean="0">
                            <a:solidFill>
                              <a:srgbClr val="002060"/>
                            </a:solidFill>
                            <a:latin typeface="Bookman Old Style" pitchFamily="18" charset="0"/>
                          </a:rPr>
                          <m:t>period</m:t>
                        </m:r>
                      </m:oMath>
                    </m:oMathPara>
                  </a14:m>
                  <a:endParaRPr lang="en-US" sz="1400" i="0" dirty="0">
                    <a:solidFill>
                      <a:srgbClr val="002060"/>
                    </a:solidFill>
                    <a:latin typeface="Bookman Old Style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400" b="1" i="1" dirty="0" smtClean="0">
                            <a:solidFill>
                              <a:srgbClr val="002060"/>
                            </a:solidFill>
                            <a:latin typeface="Bookman Old Style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400" i="0" dirty="0">
                            <a:solidFill>
                              <a:srgbClr val="002060"/>
                            </a:solidFill>
                            <a:latin typeface="Bookman Old Style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1400" i="0" dirty="0">
                            <a:solidFill>
                              <a:srgbClr val="002060"/>
                            </a:solidFill>
                            <a:latin typeface="Bookman Old Style" pitchFamily="18" charset="0"/>
                          </a:rPr>
                          <m:t>in</m:t>
                        </m:r>
                        <m:r>
                          <m:rPr>
                            <m:nor/>
                          </m:rPr>
                          <a:rPr lang="en-US" sz="1400" i="0" dirty="0">
                            <a:solidFill>
                              <a:srgbClr val="002060"/>
                            </a:solidFill>
                            <a:latin typeface="Bookman Old Style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400" i="0" dirty="0">
                            <a:solidFill>
                              <a:srgbClr val="002060"/>
                            </a:solidFill>
                            <a:latin typeface="Bookman Old Style" pitchFamily="18" charset="0"/>
                          </a:rPr>
                          <m:t>minutes</m:t>
                        </m:r>
                        <m:r>
                          <m:rPr>
                            <m:nor/>
                          </m:rPr>
                          <a:rPr lang="en-US" sz="1400" i="0" dirty="0">
                            <a:solidFill>
                              <a:srgbClr val="002060"/>
                            </a:solidFill>
                            <a:latin typeface="Bookman Old Style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>
                    <a:solidFill>
                      <a:srgbClr val="002060"/>
                    </a:solidFill>
                    <a:latin typeface="Bookman Old Style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2700" y="1378108"/>
                  <a:ext cx="2371751" cy="360146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419058" y="2011431"/>
                <a:ext cx="482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600" b="1" i="1">
                    <a:solidFill>
                      <a:srgbClr val="0000FF"/>
                    </a:solidFill>
                    <a:latin typeface="Cambria Math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0" dirty="0" smtClean="0">
                          <a:solidFill>
                            <a:srgbClr val="002060"/>
                          </a:solidFill>
                          <a:latin typeface="Bookman Old Style" pitchFamily="18" charset="0"/>
                        </a:rPr>
                        <m:t>45</m:t>
                      </m:r>
                    </m:oMath>
                  </m:oMathPara>
                </a14:m>
                <a:endParaRPr lang="en-US" sz="1400" dirty="0">
                  <a:solidFill>
                    <a:srgbClr val="002060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058" y="2011431"/>
                <a:ext cx="482824" cy="30777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652839" y="2011431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600" b="1" i="1">
                    <a:solidFill>
                      <a:srgbClr val="0000FF"/>
                    </a:solidFill>
                    <a:latin typeface="Cambria Math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0" dirty="0" smtClean="0">
                          <a:solidFill>
                            <a:srgbClr val="002060"/>
                          </a:solidFill>
                          <a:latin typeface="Bookman Old Style" pitchFamily="18" charset="0"/>
                        </a:rPr>
                        <m:t>8</m:t>
                      </m:r>
                    </m:oMath>
                  </m:oMathPara>
                </a14:m>
                <a:endParaRPr lang="en-US" sz="1400" dirty="0">
                  <a:solidFill>
                    <a:srgbClr val="002060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839" y="2011431"/>
                <a:ext cx="364202" cy="30777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679712" y="2351272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600" b="1" i="1">
                    <a:solidFill>
                      <a:srgbClr val="0000FF"/>
                    </a:solidFill>
                    <a:latin typeface="Cambria Math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i="0" dirty="0" smtClean="0">
                          <a:solidFill>
                            <a:srgbClr val="002060"/>
                          </a:solidFill>
                          <a:latin typeface="Bookman Old Style" pitchFamily="18" charset="0"/>
                        </a:rPr>
                        <m:t>9</m:t>
                      </m:r>
                    </m:oMath>
                  </m:oMathPara>
                </a14:m>
                <a:endParaRPr lang="en-US" sz="1400" dirty="0">
                  <a:solidFill>
                    <a:srgbClr val="002060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712" y="2351272"/>
                <a:ext cx="364202" cy="30777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476040" y="2351272"/>
                <a:ext cx="3529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600" b="1" i="1">
                    <a:solidFill>
                      <a:srgbClr val="0000FF"/>
                    </a:solidFill>
                    <a:latin typeface="Cambria Math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dirty="0" smtClean="0">
                          <a:solidFill>
                            <a:srgbClr val="002060"/>
                          </a:solidFill>
                          <a:latin typeface="Bookman Old Style" pitchFamily="18" charset="0"/>
                        </a:rPr>
                        <m:t>x</m:t>
                      </m:r>
                    </m:oMath>
                  </m:oMathPara>
                </a14:m>
                <a:endParaRPr lang="en-US" sz="1400" dirty="0">
                  <a:solidFill>
                    <a:srgbClr val="002060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040" y="2351272"/>
                <a:ext cx="352981" cy="30777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443949" y="2690328"/>
            <a:ext cx="5181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Here the number of periods and the duration of periods are in inverse proportion.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073038" y="3204540"/>
                <a:ext cx="527709" cy="5223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i="1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45</m:t>
                          </m:r>
                        </m:den>
                      </m:f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038" y="3204540"/>
                <a:ext cx="527709" cy="522387"/>
              </a:xfrm>
              <a:prstGeom prst="rect">
                <a:avLst/>
              </a:prstGeom>
              <a:blipFill rotWithShape="1">
                <a:blip r:embed="rId12"/>
                <a:stretch>
                  <a:fillRect b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524030" y="3711435"/>
                <a:ext cx="78258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1" i="1" dirty="0" smtClean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1600" b="1" dirty="0" smtClean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 b="1" dirty="0" smtClean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sz="1600" b="1" dirty="0" smtClean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 9</m:t>
                      </m:r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30" y="3711435"/>
                <a:ext cx="782586" cy="338554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070088" y="3711435"/>
                <a:ext cx="37863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=</m:t>
                      </m:r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088" y="3711435"/>
                <a:ext cx="378630" cy="338554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268901" y="3711435"/>
                <a:ext cx="9284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1" dirty="0" smtClean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8 </m:t>
                      </m:r>
                      <m:r>
                        <m:rPr>
                          <m:nor/>
                        </m:rPr>
                        <a:rPr lang="en-US" sz="1600" b="1" dirty="0" smtClean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sz="1600" b="1" dirty="0" smtClean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 45</m:t>
                      </m:r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901" y="3711435"/>
                <a:ext cx="928459" cy="338554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726153" y="4132618"/>
                <a:ext cx="92204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1" dirty="0" smtClean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40 </m:t>
                      </m:r>
                      <m:r>
                        <m:rPr>
                          <m:nor/>
                        </m:rPr>
                        <a:rPr lang="en-US" sz="1600" b="1" dirty="0" smtClean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cm</m:t>
                      </m:r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153" y="4132618"/>
                <a:ext cx="922047" cy="338554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2260165" y="4132618"/>
                <a:ext cx="38183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1" i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x</m:t>
                      </m:r>
                    </m:oMath>
                  </m:oMathPara>
                </a14:m>
                <a:endParaRPr lang="en-US" sz="1600" b="1" i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165" y="4132618"/>
                <a:ext cx="381836" cy="338554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454682" y="4139821"/>
                <a:ext cx="4475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=</m:t>
                      </m:r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  <a:p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682" y="4139821"/>
                <a:ext cx="447558" cy="584775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713541" y="4012923"/>
                <a:ext cx="928459" cy="562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8</m:t>
                          </m:r>
                          <m:r>
                            <m:rPr>
                              <m:nor/>
                            </m:rPr>
                            <a:rPr lang="en-US" sz="16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sz="16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45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3541" y="4012923"/>
                <a:ext cx="928459" cy="562013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540624" y="4141085"/>
                <a:ext cx="37863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=</m:t>
                      </m:r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0624" y="4141085"/>
                <a:ext cx="378630" cy="338554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/>
          <p:cNvSpPr/>
          <p:nvPr/>
        </p:nvSpPr>
        <p:spPr>
          <a:xfrm>
            <a:off x="510213" y="4433679"/>
            <a:ext cx="62872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Hence, the duration of each period would be 40 minutes.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762806" y="258169"/>
            <a:ext cx="6742894" cy="878835"/>
          </a:xfrm>
          <a:prstGeom prst="roundRect">
            <a:avLst>
              <a:gd name="adj" fmla="val 23749"/>
            </a:avLst>
          </a:prstGeom>
          <a:gradFill flip="none" rotWithShape="1">
            <a:gsLst>
              <a:gs pos="0">
                <a:srgbClr val="FF8021">
                  <a:lumMod val="60000"/>
                  <a:lumOff val="40000"/>
                  <a:tint val="66000"/>
                  <a:satMod val="160000"/>
                </a:srgbClr>
              </a:gs>
              <a:gs pos="50000">
                <a:srgbClr val="FF8021">
                  <a:lumMod val="60000"/>
                  <a:lumOff val="40000"/>
                  <a:tint val="44500"/>
                  <a:satMod val="160000"/>
                </a:srgbClr>
              </a:gs>
              <a:gs pos="100000">
                <a:srgbClr val="FF8021">
                  <a:lumMod val="60000"/>
                  <a:lumOff val="40000"/>
                  <a:tint val="23500"/>
                  <a:satMod val="160000"/>
                </a:srgbClr>
              </a:gs>
            </a:gsLst>
            <a:lin ang="5400000" scaled="1"/>
            <a:tileRect/>
          </a:gradFill>
          <a:ln w="15875" cap="flat" cmpd="sng" algn="ctr">
            <a:solidFill>
              <a:srgbClr val="FF802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57200" y="491451"/>
            <a:ext cx="479191" cy="444314"/>
            <a:chOff x="661691" y="-618785"/>
            <a:chExt cx="479191" cy="444314"/>
          </a:xfrm>
        </p:grpSpPr>
        <p:sp>
          <p:nvSpPr>
            <p:cNvPr id="42" name="Plaque 41"/>
            <p:cNvSpPr/>
            <p:nvPr/>
          </p:nvSpPr>
          <p:spPr>
            <a:xfrm>
              <a:off x="661691" y="-618785"/>
              <a:ext cx="479120" cy="444314"/>
            </a:xfrm>
            <a:prstGeom prst="plaque">
              <a:avLst>
                <a:gd name="adj" fmla="val 33894"/>
              </a:avLst>
            </a:prstGeom>
            <a:solidFill>
              <a:srgbClr val="FF8021">
                <a:lumMod val="50000"/>
              </a:srgbClr>
            </a:solidFill>
            <a:ln w="9525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93324" y="-609594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ookman Old Style" pitchFamily="18" charset="0"/>
                </a:rPr>
                <a:t>Q.</a:t>
              </a:r>
            </a:p>
          </p:txBody>
        </p:sp>
      </p:grpSp>
      <p:sp>
        <p:nvSpPr>
          <p:cNvPr id="44" name="Rectangle 43"/>
          <p:cNvSpPr/>
          <p:nvPr/>
        </p:nvSpPr>
        <p:spPr>
          <a:xfrm>
            <a:off x="910990" y="270869"/>
            <a:ext cx="68360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Bookman Old Style" pitchFamily="18" charset="0"/>
              </a:rPr>
              <a:t>A school has 8 periods a day each of 45 minutes duration. How long would each period be, if the school has 9 periods a day, assuming the number of school hours to be the same?</a:t>
            </a:r>
          </a:p>
        </p:txBody>
      </p:sp>
    </p:spTree>
    <p:extLst>
      <p:ext uri="{BB962C8B-B14F-4D97-AF65-F5344CB8AC3E}">
        <p14:creationId xmlns:p14="http://schemas.microsoft.com/office/powerpoint/2010/main" val="345284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8" grpId="0"/>
      <p:bldP spid="9" grpId="0"/>
      <p:bldP spid="10" grpId="0"/>
      <p:bldP spid="19" grpId="0"/>
      <p:bldP spid="20" grpId="0"/>
      <p:bldP spid="21" grpId="0"/>
      <p:bldP spid="22" grpId="0"/>
      <p:bldP spid="23" grpId="0"/>
      <p:bldP spid="24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40" grpId="0" animBg="1"/>
      <p:bldP spid="4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mages.clipartpanda.com/time-clipart-niX8nKz8T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2494" y1="19434" x2="22028" y2="24609"/>
                        <a14:foregroundMark x1="45921" y1="9863" x2="48951" y2="8594"/>
                        <a14:foregroundMark x1="83217" y1="17773" x2="82751" y2="22363"/>
                        <a14:foregroundMark x1="30303" y1="21973" x2="35431" y2="50488"/>
                        <a14:foregroundMark x1="54079" y1="24707" x2="52681" y2="33984"/>
                        <a14:foregroundMark x1="72494" y1="9180" x2="57809" y2="22363"/>
                        <a14:foregroundMark x1="66900" y1="4590" x2="57925" y2="13965"/>
                        <a14:foregroundMark x1="52564" y1="15234" x2="52564" y2="15234"/>
                        <a14:foregroundMark x1="60606" y1="21289" x2="51282" y2="47559"/>
                        <a14:foregroundMark x1="62238" y1="29395" x2="62238" y2="29395"/>
                        <a14:foregroundMark x1="60373" y1="22168" x2="62238" y2="35449"/>
                        <a14:foregroundMark x1="58508" y1="22168" x2="42657" y2="30566"/>
                        <a14:foregroundMark x1="71911" y1="7324" x2="55361" y2="14160"/>
                        <a14:foregroundMark x1="70746" y1="16895" x2="70746" y2="16895"/>
                        <a14:foregroundMark x1="70746" y1="16895" x2="70746" y2="16895"/>
                        <a14:foregroundMark x1="70746" y1="17285" x2="70746" y2="17285"/>
                        <a14:foregroundMark x1="70746" y1="17285" x2="70746" y2="17285"/>
                        <a14:foregroundMark x1="70862" y1="17285" x2="70862" y2="17285"/>
                        <a14:foregroundMark x1="70979" y1="17383" x2="70979" y2="17383"/>
                        <a14:foregroundMark x1="70979" y1="17383" x2="70979" y2="17383"/>
                        <a14:foregroundMark x1="75175" y1="18945" x2="75175" y2="18945"/>
                        <a14:foregroundMark x1="75175" y1="18945" x2="75175" y2="18945"/>
                        <a14:foregroundMark x1="75408" y1="18945" x2="75408" y2="18945"/>
                        <a14:foregroundMark x1="75408" y1="18945" x2="75408" y2="18945"/>
                        <a14:foregroundMark x1="75524" y1="18652" x2="75524" y2="18652"/>
                        <a14:foregroundMark x1="75758" y1="18750" x2="75758" y2="18750"/>
                        <a14:foregroundMark x1="75641" y1="19434" x2="75641" y2="19434"/>
                        <a14:foregroundMark x1="74592" y1="24023" x2="74592" y2="24023"/>
                        <a14:foregroundMark x1="74009" y1="24707" x2="74009" y2="24707"/>
                        <a14:foregroundMark x1="73077" y1="24414" x2="73077" y2="24414"/>
                        <a14:foregroundMark x1="73077" y1="24219" x2="73077" y2="24219"/>
                        <a14:foregroundMark x1="72844" y1="23535" x2="72844" y2="23535"/>
                        <a14:foregroundMark x1="72261" y1="22852" x2="68881" y2="26074"/>
                        <a14:foregroundMark x1="69347" y1="26074" x2="63054" y2="26465"/>
                        <a14:foregroundMark x1="62704" y1="31738" x2="65618" y2="33789"/>
                        <a14:foregroundMark x1="65618" y1="33789" x2="65268" y2="36719"/>
                        <a14:foregroundMark x1="65268" y1="37402" x2="72028" y2="40625"/>
                        <a14:foregroundMark x1="72028" y1="40820" x2="69231" y2="44336"/>
                        <a14:foregroundMark x1="72611" y1="41992" x2="72611" y2="44043"/>
                        <a14:foregroundMark x1="75524" y1="40234" x2="95455" y2="45703"/>
                        <a14:foregroundMark x1="79837" y1="34668" x2="79604" y2="40137"/>
                        <a14:foregroundMark x1="84848" y1="34277" x2="75175" y2="34277"/>
                        <a14:foregroundMark x1="80420" y1="34766" x2="75524" y2="37891"/>
                        <a14:foregroundMark x1="66550" y1="1758" x2="59091" y2="4492"/>
                        <a14:foregroundMark x1="57576" y1="7715" x2="52564" y2="18945"/>
                        <a14:foregroundMark x1="67949" y1="1074" x2="69697" y2="4492"/>
                        <a14:foregroundMark x1="70047" y1="2246" x2="75408" y2="2051"/>
                        <a14:foregroundMark x1="75641" y1="2246" x2="79138" y2="7715"/>
                        <a14:foregroundMark x1="79604" y1="7227" x2="85082" y2="9180"/>
                        <a14:foregroundMark x1="85548" y1="9863" x2="85548" y2="12598"/>
                        <a14:foregroundMark x1="85548" y1="12305" x2="77156" y2="15332"/>
                        <a14:foregroundMark x1="62005" y1="38184" x2="51049" y2="56250"/>
                        <a14:foregroundMark x1="32867" y1="63086" x2="31352" y2="67383"/>
                        <a14:foregroundMark x1="31818" y1="67383" x2="54429" y2="61719"/>
                        <a14:foregroundMark x1="55361" y1="61719" x2="52214" y2="65820"/>
                        <a14:foregroundMark x1="52797" y1="64160" x2="83800" y2="87012"/>
                        <a14:foregroundMark x1="93240" y1="77441" x2="81702" y2="95508"/>
                        <a14:foregroundMark x1="94172" y1="79785" x2="90210" y2="90039"/>
                        <a14:foregroundMark x1="37063" y1="65625" x2="57459" y2="75195"/>
                        <a14:foregroundMark x1="38228" y1="67383" x2="54429" y2="75195"/>
                        <a14:foregroundMark x1="53730" y1="75684" x2="58974" y2="77246"/>
                        <a14:foregroundMark x1="58741" y1="77441" x2="58974" y2="79492"/>
                        <a14:foregroundMark x1="58974" y1="79492" x2="62238" y2="80664"/>
                        <a14:foregroundMark x1="61888" y1="80469" x2="68648" y2="89844"/>
                        <a14:foregroundMark x1="11305" y1="75195" x2="2681" y2="89063"/>
                        <a14:foregroundMark x1="14103" y1="86133" x2="12238" y2="88867"/>
                        <a14:foregroundMark x1="13287" y1="88477" x2="21212" y2="90039"/>
                        <a14:foregroundMark x1="21212" y1="90723" x2="31235" y2="95801"/>
                        <a14:foregroundMark x1="31585" y1="95996" x2="35664" y2="95508"/>
                        <a14:foregroundMark x1="35897" y1="95313" x2="45921" y2="73145"/>
                        <a14:foregroundMark x1="37646" y1="74707" x2="31235" y2="85449"/>
                        <a14:foregroundMark x1="10490" y1="68359" x2="2681" y2="74902"/>
                        <a14:foregroundMark x1="55245" y1="88672" x2="57459" y2="92578"/>
                        <a14:foregroundMark x1="56993" y1="85742" x2="64452" y2="91602"/>
                        <a14:foregroundMark x1="22028" y1="24219" x2="22261" y2="28711"/>
                        <a14:foregroundMark x1="61655" y1="43848" x2="70979" y2="50195"/>
                        <a14:backgroundMark x1="3147" y1="35059" x2="3613" y2="70801"/>
                        <a14:backgroundMark x1="7576" y1="60547" x2="22960" y2="61719"/>
                        <a14:backgroundMark x1="8858" y1="50781" x2="19347" y2="51465"/>
                        <a14:backgroundMark x1="21096" y1="51465" x2="21096" y2="51465"/>
                        <a14:backgroundMark x1="57226" y1="51855" x2="64103" y2="52734"/>
                        <a14:backgroundMark x1="65501" y1="52246" x2="65501" y2="52246"/>
                        <a14:backgroundMark x1="66900" y1="51367" x2="70746" y2="53125"/>
                        <a14:backgroundMark x1="62937" y1="44043" x2="69697" y2="49316"/>
                        <a14:backgroundMark x1="64802" y1="36914" x2="67366" y2="37695"/>
                        <a14:backgroundMark x1="56527" y1="63281" x2="62354" y2="63574"/>
                        <a14:backgroundMark x1="62937" y1="63965" x2="71212" y2="64355"/>
                        <a14:backgroundMark x1="79371" y1="52051" x2="99767" y2="53516"/>
                        <a14:backgroundMark x1="78555" y1="64941" x2="99068" y2="65527"/>
                        <a14:backgroundMark x1="98834" y1="63477" x2="99883" y2="59180"/>
                        <a14:backgroundMark x1="73077" y1="64258" x2="77273" y2="642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978" y="742950"/>
            <a:ext cx="34290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36257" y="774700"/>
            <a:ext cx="40078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ookman Old Style" pitchFamily="18" charset="0"/>
              </a:rPr>
              <a:t>Time and Work</a:t>
            </a:r>
          </a:p>
        </p:txBody>
      </p:sp>
    </p:spTree>
    <p:extLst>
      <p:ext uri="{BB962C8B-B14F-4D97-AF65-F5344CB8AC3E}">
        <p14:creationId xmlns:p14="http://schemas.microsoft.com/office/powerpoint/2010/main" val="24505119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9364" b="40840"/>
          <a:stretch/>
        </p:blipFill>
        <p:spPr bwMode="auto">
          <a:xfrm>
            <a:off x="-103947" y="-3298"/>
            <a:ext cx="9378445" cy="5146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98868" y="357485"/>
            <a:ext cx="2746265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rgbClr val="FF00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ookman Old Style" panose="02050604050505020204" pitchFamily="18" charset="0"/>
              </a:defRPr>
            </a:lvl1pPr>
          </a:lstStyle>
          <a:p>
            <a:r>
              <a:rPr lang="en-US" dirty="0"/>
              <a:t>INTRODUCTION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1349990"/>
            <a:ext cx="6891248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ookman Old Style" panose="02050604050505020204" pitchFamily="18" charset="0"/>
              </a:rPr>
              <a:t>Q.No.1   Suppose A can finish a piece of work in 8 days.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48825" y="1700212"/>
            <a:ext cx="3899475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ookman Old Style" panose="02050604050505020204" pitchFamily="18" charset="0"/>
              </a:rPr>
              <a:t>Then work done by A in 1 day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48825" y="2804719"/>
            <a:ext cx="6299775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ookman Old Style" panose="02050604050505020204" pitchFamily="18" charset="0"/>
              </a:rPr>
              <a:t>Then, time taken by A to finish the whole work = 6 days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905082" y="2365927"/>
            <a:ext cx="5774436" cy="583062"/>
            <a:chOff x="1699927" y="2299872"/>
            <a:chExt cx="5774436" cy="5830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TextBox 9"/>
            <p:cNvSpPr txBox="1"/>
            <p:nvPr/>
          </p:nvSpPr>
          <p:spPr>
            <a:xfrm>
              <a:off x="1699927" y="2385503"/>
              <a:ext cx="54723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FFF6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Bookman Old Style" panose="02050604050505020204" pitchFamily="18" charset="0"/>
                </a:rPr>
                <a:t>Eq.   Suppose that the work done by A in 1 day is </a:t>
              </a: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7072193" y="2299872"/>
              <a:ext cx="402170" cy="583062"/>
              <a:chOff x="7072193" y="2299872"/>
              <a:chExt cx="402170" cy="58306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7072193" y="2299872"/>
                <a:ext cx="40217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rgbClr val="FFFF66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Bookman Old Style" panose="02050604050505020204" pitchFamily="18" charset="0"/>
                  </a:rPr>
                  <a:t>1</a:t>
                </a:r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7131574" y="2595569"/>
                <a:ext cx="205055" cy="0"/>
              </a:xfrm>
              <a:prstGeom prst="line">
                <a:avLst/>
              </a:prstGeom>
              <a:ln w="19050">
                <a:solidFill>
                  <a:srgbClr val="FFFF66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>
                <a:off x="7072193" y="2544380"/>
                <a:ext cx="40217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rgbClr val="FFFF66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Bookman Old Style" panose="02050604050505020204" pitchFamily="18" charset="0"/>
                  </a:rPr>
                  <a:t>6</a:t>
                </a:r>
              </a:p>
            </p:txBody>
          </p:sp>
        </p:grpSp>
      </p:grpSp>
      <p:sp>
        <p:nvSpPr>
          <p:cNvPr id="35" name="Right Arrow 34"/>
          <p:cNvSpPr/>
          <p:nvPr/>
        </p:nvSpPr>
        <p:spPr>
          <a:xfrm flipV="1">
            <a:off x="762000" y="1700212"/>
            <a:ext cx="546431" cy="414338"/>
          </a:xfrm>
          <a:prstGeom prst="rightArrow">
            <a:avLst>
              <a:gd name="adj1" fmla="val 46848"/>
              <a:gd name="adj2" fmla="val 45455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 flipV="1">
            <a:off x="762000" y="2767012"/>
            <a:ext cx="546431" cy="414338"/>
          </a:xfrm>
          <a:prstGeom prst="rightArrow">
            <a:avLst>
              <a:gd name="adj1" fmla="val 46082"/>
              <a:gd name="adj2" fmla="val 45455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9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8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" presetClass="entr" presetSubtype="8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3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4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6" grpId="0"/>
          <p:bldP spid="9" grpId="0"/>
          <p:bldP spid="11" grpId="0"/>
          <p:bldP spid="35" grpId="0" animBg="1"/>
          <p:bldP spid="4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9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6" grpId="0"/>
          <p:bldP spid="9" grpId="0"/>
          <p:bldP spid="11" grpId="0"/>
          <p:bldP spid="35" grpId="0" animBg="1"/>
          <p:bldP spid="40" grpId="0" animBg="1"/>
        </p:bldLst>
      </p:timing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9364" b="40840"/>
          <a:stretch/>
        </p:blipFill>
        <p:spPr bwMode="auto">
          <a:xfrm>
            <a:off x="-103947" y="-3298"/>
            <a:ext cx="9378445" cy="5146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97879" y="357485"/>
            <a:ext cx="2948243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ookman Old Style" panose="02050604050505020204" pitchFamily="18" charset="0"/>
              </a:rPr>
              <a:t>GENERAL RULES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1349990"/>
            <a:ext cx="6891248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ookman Old Style" panose="02050604050505020204" pitchFamily="18" charset="0"/>
              </a:rPr>
              <a:t>Q.No.1   Suppose A can finish a piece of work in n days.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48825" y="2804719"/>
            <a:ext cx="6299775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ookman Old Style" panose="02050604050505020204" pitchFamily="18" charset="0"/>
              </a:rPr>
              <a:t>Then, time taken by A to finish the whole work = 6 days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905082" y="2365927"/>
            <a:ext cx="5774436" cy="583062"/>
            <a:chOff x="1699927" y="2299872"/>
            <a:chExt cx="5774436" cy="5830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TextBox 9"/>
            <p:cNvSpPr txBox="1"/>
            <p:nvPr/>
          </p:nvSpPr>
          <p:spPr>
            <a:xfrm>
              <a:off x="1699927" y="2385503"/>
              <a:ext cx="54723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FFF6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Bookman Old Style" panose="02050604050505020204" pitchFamily="18" charset="0"/>
                </a:rPr>
                <a:t>Eq.   Suppose that the work done by A in 1 day is </a:t>
              </a: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7072193" y="2299872"/>
              <a:ext cx="402170" cy="583062"/>
              <a:chOff x="7072193" y="2299872"/>
              <a:chExt cx="402170" cy="58306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7072193" y="2299872"/>
                <a:ext cx="40217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rgbClr val="FFFF66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Bookman Old Style" panose="02050604050505020204" pitchFamily="18" charset="0"/>
                  </a:rPr>
                  <a:t>1</a:t>
                </a:r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7131574" y="2595569"/>
                <a:ext cx="205055" cy="0"/>
              </a:xfrm>
              <a:prstGeom prst="line">
                <a:avLst/>
              </a:prstGeom>
              <a:ln w="19050">
                <a:solidFill>
                  <a:srgbClr val="FFFF66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>
                <a:off x="7072193" y="2544380"/>
                <a:ext cx="40217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rgbClr val="FFFF66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Bookman Old Style" panose="02050604050505020204" pitchFamily="18" charset="0"/>
                  </a:rPr>
                  <a:t>6</a:t>
                </a:r>
              </a:p>
            </p:txBody>
          </p:sp>
        </p:grpSp>
      </p:grpSp>
      <p:sp>
        <p:nvSpPr>
          <p:cNvPr id="35" name="Right Arrow 34"/>
          <p:cNvSpPr/>
          <p:nvPr/>
        </p:nvSpPr>
        <p:spPr>
          <a:xfrm flipV="1">
            <a:off x="762000" y="1700212"/>
            <a:ext cx="546431" cy="414338"/>
          </a:xfrm>
          <a:prstGeom prst="rightArrow">
            <a:avLst>
              <a:gd name="adj1" fmla="val 46848"/>
              <a:gd name="adj2" fmla="val 45455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 flipV="1">
            <a:off x="762000" y="2767012"/>
            <a:ext cx="546431" cy="414338"/>
          </a:xfrm>
          <a:prstGeom prst="rightArrow">
            <a:avLst>
              <a:gd name="adj1" fmla="val 46082"/>
              <a:gd name="adj2" fmla="val 45455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548825" y="1625380"/>
            <a:ext cx="3861375" cy="554892"/>
            <a:chOff x="1548825" y="1625380"/>
            <a:chExt cx="3861375" cy="55489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1548825" y="1700212"/>
              <a:ext cx="3785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Bookman Old Style" panose="02050604050505020204" pitchFamily="18" charset="0"/>
                </a:rPr>
                <a:t>Then, work done by A in 1 day = 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5092603" y="1625380"/>
              <a:ext cx="317597" cy="554892"/>
              <a:chOff x="5092603" y="1625380"/>
              <a:chExt cx="317597" cy="554892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5092603" y="1625380"/>
                <a:ext cx="3175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Bookman Old Style" panose="02050604050505020204" pitchFamily="18" charset="0"/>
                  </a:rPr>
                  <a:t>1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092603" y="1841718"/>
                <a:ext cx="3175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i="1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Bookman Old Style" panose="02050604050505020204" pitchFamily="18" charset="0"/>
                  </a:rPr>
                  <a:t>n</a:t>
                </a:r>
              </a:p>
            </p:txBody>
          </p:sp>
          <p:cxnSp>
            <p:nvCxnSpPr>
              <p:cNvPr id="5" name="Straight Connector 4"/>
              <p:cNvCxnSpPr/>
              <p:nvPr/>
            </p:nvCxnSpPr>
            <p:spPr>
              <a:xfrm>
                <a:off x="5156459" y="1913731"/>
                <a:ext cx="195350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Group 12"/>
          <p:cNvGrpSpPr/>
          <p:nvPr/>
        </p:nvGrpSpPr>
        <p:grpSpPr>
          <a:xfrm>
            <a:off x="5765978" y="1757597"/>
            <a:ext cx="2566577" cy="609600"/>
            <a:chOff x="5765978" y="1757597"/>
            <a:chExt cx="2566577" cy="609600"/>
          </a:xfrm>
        </p:grpSpPr>
        <p:sp>
          <p:nvSpPr>
            <p:cNvPr id="12" name="Rounded Rectangle 11"/>
            <p:cNvSpPr/>
            <p:nvPr/>
          </p:nvSpPr>
          <p:spPr>
            <a:xfrm>
              <a:off x="5765978" y="1757597"/>
              <a:ext cx="2566577" cy="609600"/>
            </a:xfrm>
            <a:prstGeom prst="roundRect">
              <a:avLst/>
            </a:prstGeom>
            <a:solidFill>
              <a:schemeClr val="accent2">
                <a:lumMod val="75000"/>
                <a:alpha val="50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841595" y="1800787"/>
              <a:ext cx="24153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Lets take an example to understand the rule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439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9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8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" presetClass="entr" presetSubtype="2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" presetClass="exit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" presetClass="entr" presetSubtype="8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6" grpId="0"/>
          <p:bldP spid="11" grpId="0"/>
          <p:bldP spid="35" grpId="0" animBg="1"/>
          <p:bldP spid="4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9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" presetClass="exit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6" grpId="0"/>
          <p:bldP spid="11" grpId="0"/>
          <p:bldP spid="35" grpId="0" animBg="1"/>
          <p:bldP spid="40" grpId="0" animBg="1"/>
        </p:bldLst>
      </p:timing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grupoplascencia.com/img/background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84" y="-67103"/>
            <a:ext cx="9162369" cy="5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390937" y="660390"/>
            <a:ext cx="8329720" cy="501660"/>
          </a:xfrm>
          <a:prstGeom prst="roundRect">
            <a:avLst/>
          </a:prstGeom>
          <a:solidFill>
            <a:srgbClr val="00FFFF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4" name="Pentagon 3"/>
          <p:cNvSpPr/>
          <p:nvPr/>
        </p:nvSpPr>
        <p:spPr>
          <a:xfrm>
            <a:off x="561503" y="206161"/>
            <a:ext cx="1267297" cy="381000"/>
          </a:xfrm>
          <a:prstGeom prst="homePlate">
            <a:avLst/>
          </a:prstGeom>
          <a:solidFill>
            <a:srgbClr val="00206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EXAMPLE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90705" y="1219200"/>
            <a:ext cx="8330184" cy="3473450"/>
          </a:xfrm>
          <a:prstGeom prst="roundRect">
            <a:avLst>
              <a:gd name="adj" fmla="val 11614"/>
            </a:avLst>
          </a:prstGeom>
          <a:solidFill>
            <a:srgbClr val="CDAFED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46660" y="1218333"/>
            <a:ext cx="695730" cy="333747"/>
          </a:xfrm>
          <a:prstGeom prst="roundRect">
            <a:avLst>
              <a:gd name="adj" fmla="val 50000"/>
            </a:avLst>
          </a:prstGeom>
          <a:solidFill>
            <a:srgbClr val="FF0000">
              <a:alpha val="50196"/>
            </a:srgbClr>
          </a:solidFill>
          <a:ln>
            <a:solidFill>
              <a:srgbClr val="0033CC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80008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Sol :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455472" y="1205922"/>
            <a:ext cx="3924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Time taken by (A + B) to finish the work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5272799" y="1205922"/>
            <a:ext cx="299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471533" y="1205922"/>
            <a:ext cx="902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12 days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455471" y="1504455"/>
            <a:ext cx="4016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Time taken by B alone to finish the work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5375617" y="1504455"/>
            <a:ext cx="299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5574351" y="1504455"/>
            <a:ext cx="902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15 days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859321" y="1847850"/>
            <a:ext cx="2506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Work done by A in 1 day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255467" y="1847850"/>
            <a:ext cx="299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859321" y="2380655"/>
            <a:ext cx="2506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Work done by A in 1 day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255467" y="2380655"/>
            <a:ext cx="299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3714215" y="2824462"/>
            <a:ext cx="299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966607" y="2716707"/>
            <a:ext cx="420409" cy="532805"/>
            <a:chOff x="4575457" y="2831007"/>
            <a:chExt cx="420409" cy="532805"/>
          </a:xfrm>
        </p:grpSpPr>
        <p:sp>
          <p:nvSpPr>
            <p:cNvPr id="105" name="TextBox 104"/>
            <p:cNvSpPr txBox="1"/>
            <p:nvPr/>
          </p:nvSpPr>
          <p:spPr>
            <a:xfrm>
              <a:off x="4640838" y="2831007"/>
              <a:ext cx="3356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1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4575457" y="3056035"/>
              <a:ext cx="4204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12</a:t>
              </a:r>
            </a:p>
          </p:txBody>
        </p:sp>
        <p:cxnSp>
          <p:nvCxnSpPr>
            <p:cNvPr id="109" name="Straight Connector 108"/>
            <p:cNvCxnSpPr/>
            <p:nvPr/>
          </p:nvCxnSpPr>
          <p:spPr>
            <a:xfrm>
              <a:off x="4680979" y="3097413"/>
              <a:ext cx="21729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Left Bracket 9"/>
          <p:cNvSpPr/>
          <p:nvPr/>
        </p:nvSpPr>
        <p:spPr>
          <a:xfrm>
            <a:off x="3996027" y="2794156"/>
            <a:ext cx="86188" cy="389224"/>
          </a:xfrm>
          <a:prstGeom prst="leftBracket">
            <a:avLst>
              <a:gd name="adj" fmla="val 1033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/>
          <p:cNvSpPr txBox="1"/>
          <p:nvPr/>
        </p:nvSpPr>
        <p:spPr>
          <a:xfrm>
            <a:off x="4270331" y="2828330"/>
            <a:ext cx="287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+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438091" y="2716707"/>
            <a:ext cx="420409" cy="532805"/>
            <a:chOff x="5065991" y="2831007"/>
            <a:chExt cx="420409" cy="532805"/>
          </a:xfrm>
        </p:grpSpPr>
        <p:sp>
          <p:nvSpPr>
            <p:cNvPr id="115" name="TextBox 114"/>
            <p:cNvSpPr txBox="1"/>
            <p:nvPr/>
          </p:nvSpPr>
          <p:spPr>
            <a:xfrm>
              <a:off x="5131372" y="2831007"/>
              <a:ext cx="3356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1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065991" y="3056035"/>
              <a:ext cx="4204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15</a:t>
              </a:r>
            </a:p>
          </p:txBody>
        </p:sp>
        <p:cxnSp>
          <p:nvCxnSpPr>
            <p:cNvPr id="117" name="Straight Connector 116"/>
            <p:cNvCxnSpPr/>
            <p:nvPr/>
          </p:nvCxnSpPr>
          <p:spPr>
            <a:xfrm>
              <a:off x="5171513" y="3097413"/>
              <a:ext cx="21729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Left Bracket 117"/>
          <p:cNvSpPr/>
          <p:nvPr/>
        </p:nvSpPr>
        <p:spPr>
          <a:xfrm flipH="1">
            <a:off x="4759612" y="2794156"/>
            <a:ext cx="86188" cy="389224"/>
          </a:xfrm>
          <a:prstGeom prst="leftBracket">
            <a:avLst>
              <a:gd name="adj" fmla="val 1033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/>
          <p:cNvSpPr txBox="1"/>
          <p:nvPr/>
        </p:nvSpPr>
        <p:spPr>
          <a:xfrm>
            <a:off x="3714215" y="3303329"/>
            <a:ext cx="299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3997855" y="3198749"/>
            <a:ext cx="335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9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3936441" y="3423777"/>
            <a:ext cx="42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60</a:t>
            </a:r>
          </a:p>
        </p:txBody>
      </p:sp>
      <p:cxnSp>
        <p:nvCxnSpPr>
          <p:cNvPr id="122" name="Straight Connector 121"/>
          <p:cNvCxnSpPr/>
          <p:nvPr/>
        </p:nvCxnSpPr>
        <p:spPr>
          <a:xfrm>
            <a:off x="4028426" y="3465155"/>
            <a:ext cx="21729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4280650" y="3303329"/>
            <a:ext cx="299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4601105" y="3198749"/>
            <a:ext cx="335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3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4546041" y="3423777"/>
            <a:ext cx="42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20</a:t>
            </a:r>
          </a:p>
        </p:txBody>
      </p:sp>
      <p:cxnSp>
        <p:nvCxnSpPr>
          <p:cNvPr id="126" name="Straight Connector 125"/>
          <p:cNvCxnSpPr/>
          <p:nvPr/>
        </p:nvCxnSpPr>
        <p:spPr>
          <a:xfrm>
            <a:off x="4638026" y="3465155"/>
            <a:ext cx="21729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859320" y="3731554"/>
            <a:ext cx="3996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Time taken by (A + B) to finish the work 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4719920" y="3737000"/>
            <a:ext cx="299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5266783" y="3708025"/>
            <a:ext cx="1057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days, i.e.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6139154" y="3741366"/>
            <a:ext cx="253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6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6566217" y="3741366"/>
            <a:ext cx="663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days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859321" y="4246304"/>
            <a:ext cx="359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</a:p>
        </p:txBody>
      </p:sp>
      <p:sp>
        <p:nvSpPr>
          <p:cNvPr id="184" name="Rounded Rectangle 183"/>
          <p:cNvSpPr/>
          <p:nvPr/>
        </p:nvSpPr>
        <p:spPr>
          <a:xfrm>
            <a:off x="1286304" y="4193842"/>
            <a:ext cx="4297244" cy="399215"/>
          </a:xfrm>
          <a:prstGeom prst="roundRect">
            <a:avLst/>
          </a:prstGeom>
          <a:gradFill flip="none" rotWithShape="1">
            <a:gsLst>
              <a:gs pos="0">
                <a:srgbClr val="00FFFF">
                  <a:tint val="66000"/>
                  <a:satMod val="160000"/>
                </a:srgbClr>
              </a:gs>
              <a:gs pos="29000">
                <a:srgbClr val="00FFFF">
                  <a:tint val="44500"/>
                  <a:satMod val="160000"/>
                </a:srgbClr>
              </a:gs>
              <a:gs pos="100000">
                <a:srgbClr val="00FFFF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>
            <a:solidFill>
              <a:srgbClr val="CC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286276" y="4127440"/>
            <a:ext cx="4371574" cy="520105"/>
            <a:chOff x="1286276" y="4175065"/>
            <a:chExt cx="4371574" cy="520105"/>
          </a:xfrm>
        </p:grpSpPr>
        <p:sp>
          <p:nvSpPr>
            <p:cNvPr id="139" name="TextBox 138"/>
            <p:cNvSpPr txBox="1"/>
            <p:nvPr/>
          </p:nvSpPr>
          <p:spPr>
            <a:xfrm>
              <a:off x="1286276" y="4290361"/>
              <a:ext cx="3460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Hence, both can finish the work in 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4567200" y="4175065"/>
              <a:ext cx="1090650" cy="520105"/>
              <a:chOff x="6139154" y="4175065"/>
              <a:chExt cx="1090650" cy="520105"/>
            </a:xfrm>
          </p:grpSpPr>
          <p:sp>
            <p:nvSpPr>
              <p:cNvPr id="140" name="TextBox 139"/>
              <p:cNvSpPr txBox="1"/>
              <p:nvPr/>
            </p:nvSpPr>
            <p:spPr>
              <a:xfrm>
                <a:off x="6139154" y="4290361"/>
                <a:ext cx="2532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Bookman Old Style" pitchFamily="18" charset="0"/>
                  </a:rPr>
                  <a:t>6</a:t>
                </a:r>
              </a:p>
            </p:txBody>
          </p:sp>
          <p:sp>
            <p:nvSpPr>
              <p:cNvPr id="141" name="TextBox 140"/>
              <p:cNvSpPr txBox="1"/>
              <p:nvPr/>
            </p:nvSpPr>
            <p:spPr>
              <a:xfrm>
                <a:off x="6337567" y="4175065"/>
                <a:ext cx="3009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Bookman Old Style" pitchFamily="18" charset="0"/>
                  </a:rPr>
                  <a:t>2</a:t>
                </a:r>
              </a:p>
            </p:txBody>
          </p:sp>
          <p:sp>
            <p:nvSpPr>
              <p:cNvPr id="153" name="TextBox 152"/>
              <p:cNvSpPr txBox="1"/>
              <p:nvPr/>
            </p:nvSpPr>
            <p:spPr>
              <a:xfrm>
                <a:off x="6339703" y="4387393"/>
                <a:ext cx="2871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Bookman Old Style" pitchFamily="18" charset="0"/>
                  </a:rPr>
                  <a:t>3</a:t>
                </a:r>
              </a:p>
            </p:txBody>
          </p:sp>
          <p:cxnSp>
            <p:nvCxnSpPr>
              <p:cNvPr id="171" name="Straight Connector 170"/>
              <p:cNvCxnSpPr/>
              <p:nvPr/>
            </p:nvCxnSpPr>
            <p:spPr>
              <a:xfrm>
                <a:off x="6402959" y="4437989"/>
                <a:ext cx="16326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3" name="TextBox 182"/>
              <p:cNvSpPr txBox="1"/>
              <p:nvPr/>
            </p:nvSpPr>
            <p:spPr>
              <a:xfrm>
                <a:off x="6566217" y="4290361"/>
                <a:ext cx="6635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Bookman Old Style" pitchFamily="18" charset="0"/>
                  </a:rPr>
                  <a:t>days</a:t>
                </a:r>
              </a:p>
            </p:txBody>
          </p:sp>
        </p:grpSp>
      </p:grpSp>
      <p:sp>
        <p:nvSpPr>
          <p:cNvPr id="185" name="Rounded Rectangle 184"/>
          <p:cNvSpPr/>
          <p:nvPr/>
        </p:nvSpPr>
        <p:spPr>
          <a:xfrm>
            <a:off x="677585" y="685060"/>
            <a:ext cx="4284940" cy="290945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9" name="Rounded Rectangle 188"/>
          <p:cNvSpPr/>
          <p:nvPr/>
        </p:nvSpPr>
        <p:spPr>
          <a:xfrm>
            <a:off x="5287956" y="676106"/>
            <a:ext cx="2799040" cy="290945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7" name="Rounded Rectangle 196"/>
          <p:cNvSpPr/>
          <p:nvPr/>
        </p:nvSpPr>
        <p:spPr>
          <a:xfrm>
            <a:off x="7204033" y="720424"/>
            <a:ext cx="768591" cy="201168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98" name="Rounded Rectangle 197"/>
          <p:cNvSpPr/>
          <p:nvPr/>
        </p:nvSpPr>
        <p:spPr>
          <a:xfrm>
            <a:off x="4154783" y="722143"/>
            <a:ext cx="758901" cy="197731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6168" y="716432"/>
            <a:ext cx="7854083" cy="40913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228600" algn="ctr"/>
                <a:tab pos="1543050" algn="l"/>
              </a:tabLst>
            </a:pP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	  </a:t>
            </a: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A alone can finish a piece of work in 12 days and B alone can do it in 15 days. </a:t>
            </a:r>
          </a:p>
          <a:p>
            <a:pPr>
              <a:tabLst>
                <a:tab pos="228600" algn="ctr"/>
                <a:tab pos="1543050" algn="l"/>
              </a:tabLst>
            </a:pP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    If both of them work at it together, how much time will they take to finish it ?</a:t>
            </a:r>
          </a:p>
        </p:txBody>
      </p:sp>
      <p:sp>
        <p:nvSpPr>
          <p:cNvPr id="200" name="Rounded Rectangle 199"/>
          <p:cNvSpPr/>
          <p:nvPr/>
        </p:nvSpPr>
        <p:spPr>
          <a:xfrm>
            <a:off x="2311192" y="2872838"/>
            <a:ext cx="168097" cy="197498"/>
          </a:xfrm>
          <a:prstGeom prst="roundRect">
            <a:avLst/>
          </a:prstGeom>
          <a:solidFill>
            <a:srgbClr val="F9F8DF"/>
          </a:solidFill>
          <a:ln w="12700" cap="flat" cmpd="sng" algn="ctr">
            <a:solidFill>
              <a:srgbClr val="EA157A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201" name="Rounded Rectangle 200"/>
          <p:cNvSpPr/>
          <p:nvPr/>
        </p:nvSpPr>
        <p:spPr>
          <a:xfrm>
            <a:off x="2660488" y="2863452"/>
            <a:ext cx="164592" cy="201168"/>
          </a:xfrm>
          <a:prstGeom prst="roundRect">
            <a:avLst/>
          </a:prstGeom>
          <a:solidFill>
            <a:srgbClr val="F9F8DF"/>
          </a:solidFill>
          <a:ln w="12700" cap="flat" cmpd="sng" algn="ctr">
            <a:solidFill>
              <a:srgbClr val="EA157A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859321" y="2805705"/>
            <a:ext cx="3008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Work done by (A + B) in 1 day</a:t>
            </a:r>
          </a:p>
        </p:txBody>
      </p:sp>
      <p:sp>
        <p:nvSpPr>
          <p:cNvPr id="202" name="Rounded Rectangle 201"/>
          <p:cNvSpPr/>
          <p:nvPr/>
        </p:nvSpPr>
        <p:spPr>
          <a:xfrm>
            <a:off x="3507581" y="1805278"/>
            <a:ext cx="284545" cy="411686"/>
          </a:xfrm>
          <a:prstGeom prst="roundRect">
            <a:avLst>
              <a:gd name="adj" fmla="val 11646"/>
            </a:avLst>
          </a:prstGeom>
          <a:solidFill>
            <a:srgbClr val="F9F8DF"/>
          </a:solidFill>
          <a:ln w="12700" cap="flat" cmpd="sng" algn="ctr">
            <a:solidFill>
              <a:srgbClr val="EA157A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3502277" y="1740095"/>
            <a:ext cx="335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1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3440249" y="1965123"/>
            <a:ext cx="42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12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536068" y="2006501"/>
            <a:ext cx="21729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ounded Rectangle 203"/>
          <p:cNvSpPr/>
          <p:nvPr/>
        </p:nvSpPr>
        <p:spPr>
          <a:xfrm>
            <a:off x="3504984" y="2338225"/>
            <a:ext cx="284545" cy="411686"/>
          </a:xfrm>
          <a:prstGeom prst="roundRect">
            <a:avLst>
              <a:gd name="adj" fmla="val 11646"/>
            </a:avLst>
          </a:prstGeom>
          <a:solidFill>
            <a:srgbClr val="F9F8DF"/>
          </a:solidFill>
          <a:ln w="12700" cap="flat" cmpd="sng" algn="ctr">
            <a:solidFill>
              <a:srgbClr val="EA157A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495927" y="2272900"/>
            <a:ext cx="335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1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3428163" y="2497928"/>
            <a:ext cx="42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15</a:t>
            </a:r>
          </a:p>
        </p:txBody>
      </p:sp>
      <p:cxnSp>
        <p:nvCxnSpPr>
          <p:cNvPr id="102" name="Straight Connector 101"/>
          <p:cNvCxnSpPr/>
          <p:nvPr/>
        </p:nvCxnSpPr>
        <p:spPr>
          <a:xfrm>
            <a:off x="3536068" y="2539306"/>
            <a:ext cx="21729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4072511" y="3313647"/>
            <a:ext cx="145176" cy="9486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 flipH="1">
            <a:off x="4041537" y="3521946"/>
            <a:ext cx="211887" cy="1068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/>
          <p:cNvSpPr txBox="1"/>
          <p:nvPr/>
        </p:nvSpPr>
        <p:spPr>
          <a:xfrm>
            <a:off x="4158559" y="3119436"/>
            <a:ext cx="2610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</a:rPr>
              <a:t>3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4198852" y="3503769"/>
            <a:ext cx="370950" cy="246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</a:rPr>
              <a:t>20</a:t>
            </a:r>
          </a:p>
        </p:txBody>
      </p:sp>
      <p:sp>
        <p:nvSpPr>
          <p:cNvPr id="226" name="Rounded Rectangle 225"/>
          <p:cNvSpPr/>
          <p:nvPr/>
        </p:nvSpPr>
        <p:spPr>
          <a:xfrm>
            <a:off x="5020991" y="3690091"/>
            <a:ext cx="275745" cy="411686"/>
          </a:xfrm>
          <a:prstGeom prst="roundRect">
            <a:avLst>
              <a:gd name="adj" fmla="val 11646"/>
            </a:avLst>
          </a:prstGeom>
          <a:solidFill>
            <a:srgbClr val="F9F8DF"/>
          </a:solidFill>
          <a:ln w="12700" cap="flat" cmpd="sng" algn="ctr">
            <a:solidFill>
              <a:srgbClr val="EA157A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334118" y="3632420"/>
            <a:ext cx="300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6341017" y="3857448"/>
            <a:ext cx="287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3</a:t>
            </a:r>
          </a:p>
        </p:txBody>
      </p:sp>
      <p:cxnSp>
        <p:nvCxnSpPr>
          <p:cNvPr id="136" name="Straight Connector 135"/>
          <p:cNvCxnSpPr/>
          <p:nvPr/>
        </p:nvCxnSpPr>
        <p:spPr>
          <a:xfrm>
            <a:off x="6402959" y="3898826"/>
            <a:ext cx="1632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8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88194" y1="20556" x2="85417" y2="14306"/>
                        <a14:foregroundMark x1="80972" y1="20139" x2="79306" y2="11806"/>
                        <a14:foregroundMark x1="75556" y1="19583" x2="74861" y2="9722"/>
                        <a14:foregroundMark x1="69583" y1="20278" x2="68333" y2="9306"/>
                        <a14:foregroundMark x1="63472" y1="18889" x2="62639" y2="8472"/>
                        <a14:foregroundMark x1="57917" y1="20972" x2="56528" y2="10694"/>
                        <a14:foregroundMark x1="51111" y1="18611" x2="50417" y2="10417"/>
                        <a14:foregroundMark x1="46528" y1="19861" x2="45556" y2="9306"/>
                        <a14:foregroundMark x1="40694" y1="19583" x2="38194" y2="10694"/>
                        <a14:foregroundMark x1="33889" y1="18472" x2="33333" y2="9028"/>
                        <a14:foregroundMark x1="28056" y1="19583" x2="27083" y2="10694"/>
                        <a14:foregroundMark x1="22222" y1="18889" x2="21389" y2="10694"/>
                        <a14:foregroundMark x1="16250" y1="19583" x2="15556" y2="8750"/>
                        <a14:foregroundMark x1="11528" y1="20972" x2="10833" y2="9722"/>
                        <a14:foregroundMark x1="89028" y1="12917" x2="89028" y2="12917"/>
                        <a14:foregroundMark x1="90278" y1="13194" x2="86944" y2="7639"/>
                        <a14:foregroundMark x1="39031" y1="9936" x2="41837" y2="8974"/>
                        <a14:foregroundMark x1="8673" y1="14744" x2="9184" y2="9615"/>
                        <a14:foregroundMark x1="43112" y1="13141" x2="41837" y2="9615"/>
                        <a14:backgroundMark x1="11806" y1="13472" x2="11389" y2="11528"/>
                        <a14:backgroundMark x1="16944" y1="12917" x2="17083" y2="10417"/>
                        <a14:backgroundMark x1="11667" y1="11111" x2="10000" y2="12222"/>
                        <a14:backgroundMark x1="10417" y1="13472" x2="11944" y2="11944"/>
                        <a14:backgroundMark x1="22639" y1="13194" x2="23194" y2="11111"/>
                        <a14:backgroundMark x1="28611" y1="13056" x2="29306" y2="10417"/>
                        <a14:backgroundMark x1="35139" y1="13750" x2="34722" y2="10972"/>
                        <a14:backgroundMark x1="40556" y1="13611" x2="41389" y2="11111"/>
                        <a14:backgroundMark x1="46944" y1="12917" x2="46667" y2="11111"/>
                        <a14:backgroundMark x1="51528" y1="13611" x2="52500" y2="11250"/>
                        <a14:backgroundMark x1="58750" y1="13056" x2="58750" y2="10972"/>
                        <a14:backgroundMark x1="63472" y1="12778" x2="64167" y2="11111"/>
                        <a14:backgroundMark x1="70000" y1="12917" x2="70139" y2="10694"/>
                        <a14:backgroundMark x1="76111" y1="12083" x2="76250" y2="10278"/>
                        <a14:backgroundMark x1="82222" y1="12639" x2="81806" y2="10556"/>
                        <a14:backgroundMark x1="87361" y1="13472" x2="88056" y2="109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3979" r="3573" b="7861"/>
          <a:stretch/>
        </p:blipFill>
        <p:spPr bwMode="auto">
          <a:xfrm>
            <a:off x="6533998" y="1810350"/>
            <a:ext cx="1551305" cy="117455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" name="TextBox 128"/>
          <p:cNvSpPr txBox="1"/>
          <p:nvPr/>
        </p:nvSpPr>
        <p:spPr>
          <a:xfrm>
            <a:off x="4950853" y="3632420"/>
            <a:ext cx="440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20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5007589" y="3857448"/>
            <a:ext cx="315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3</a:t>
            </a:r>
          </a:p>
        </p:txBody>
      </p:sp>
      <p:cxnSp>
        <p:nvCxnSpPr>
          <p:cNvPr id="131" name="Straight Connector 130"/>
          <p:cNvCxnSpPr/>
          <p:nvPr/>
        </p:nvCxnSpPr>
        <p:spPr>
          <a:xfrm>
            <a:off x="5050798" y="3898826"/>
            <a:ext cx="21729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9" name="Group 228"/>
          <p:cNvGrpSpPr/>
          <p:nvPr/>
        </p:nvGrpSpPr>
        <p:grpSpPr>
          <a:xfrm>
            <a:off x="6845145" y="2260411"/>
            <a:ext cx="652036" cy="234336"/>
            <a:chOff x="6288532" y="1454923"/>
            <a:chExt cx="1091043" cy="438152"/>
          </a:xfrm>
        </p:grpSpPr>
        <p:sp>
          <p:nvSpPr>
            <p:cNvPr id="230" name="Arc 229"/>
            <p:cNvSpPr/>
            <p:nvPr/>
          </p:nvSpPr>
          <p:spPr>
            <a:xfrm>
              <a:off x="6288532" y="1454923"/>
              <a:ext cx="458002" cy="438152"/>
            </a:xfrm>
            <a:prstGeom prst="arc">
              <a:avLst>
                <a:gd name="adj1" fmla="val 18427629"/>
                <a:gd name="adj2" fmla="val 3053881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31" name="Straight Connector 230"/>
            <p:cNvCxnSpPr/>
            <p:nvPr/>
          </p:nvCxnSpPr>
          <p:spPr>
            <a:xfrm>
              <a:off x="6648055" y="1497785"/>
              <a:ext cx="7315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2" name="TextBox 231"/>
          <p:cNvSpPr txBox="1"/>
          <p:nvPr/>
        </p:nvSpPr>
        <p:spPr>
          <a:xfrm>
            <a:off x="6846299" y="2214358"/>
            <a:ext cx="290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</a:p>
        </p:txBody>
      </p:sp>
      <p:sp>
        <p:nvSpPr>
          <p:cNvPr id="233" name="TextBox 232"/>
          <p:cNvSpPr txBox="1"/>
          <p:nvPr/>
        </p:nvSpPr>
        <p:spPr>
          <a:xfrm>
            <a:off x="7091354" y="2221115"/>
            <a:ext cx="487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</a:rPr>
              <a:t>20</a:t>
            </a:r>
          </a:p>
        </p:txBody>
      </p:sp>
      <p:sp>
        <p:nvSpPr>
          <p:cNvPr id="234" name="TextBox 233"/>
          <p:cNvSpPr txBox="1"/>
          <p:nvPr/>
        </p:nvSpPr>
        <p:spPr>
          <a:xfrm>
            <a:off x="7106228" y="2012326"/>
            <a:ext cx="386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</a:rPr>
              <a:t>6</a:t>
            </a:r>
          </a:p>
        </p:txBody>
      </p:sp>
      <p:sp>
        <p:nvSpPr>
          <p:cNvPr id="235" name="TextBox 234"/>
          <p:cNvSpPr txBox="1"/>
          <p:nvPr/>
        </p:nvSpPr>
        <p:spPr>
          <a:xfrm>
            <a:off x="6858000" y="2452271"/>
            <a:ext cx="386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</a:rPr>
              <a:t>–</a:t>
            </a:r>
          </a:p>
        </p:txBody>
      </p:sp>
      <p:sp>
        <p:nvSpPr>
          <p:cNvPr id="236" name="TextBox 235"/>
          <p:cNvSpPr txBox="1"/>
          <p:nvPr/>
        </p:nvSpPr>
        <p:spPr>
          <a:xfrm>
            <a:off x="7207641" y="2420521"/>
            <a:ext cx="263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</a:rPr>
              <a:t>9</a:t>
            </a:r>
          </a:p>
        </p:txBody>
      </p:sp>
      <p:cxnSp>
        <p:nvCxnSpPr>
          <p:cNvPr id="237" name="Straight Connector 236"/>
          <p:cNvCxnSpPr/>
          <p:nvPr/>
        </p:nvCxnSpPr>
        <p:spPr>
          <a:xfrm>
            <a:off x="7122698" y="2689970"/>
            <a:ext cx="40478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Box 237"/>
          <p:cNvSpPr txBox="1"/>
          <p:nvPr/>
        </p:nvSpPr>
        <p:spPr>
          <a:xfrm>
            <a:off x="7106982" y="2654300"/>
            <a:ext cx="429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ysClr val="windowText" lastClr="000000"/>
                </a:solidFill>
                <a:latin typeface="Bookman Old Style" pitchFamily="18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09041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00"/>
                            </p:stCondLst>
                            <p:childTnLst>
                              <p:par>
                                <p:cTn id="1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500"/>
                            </p:stCondLst>
                            <p:childTnLst>
                              <p:par>
                                <p:cTn id="19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500"/>
                            </p:stCondLst>
                            <p:childTnLst>
                              <p:par>
                                <p:cTn id="2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5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500"/>
                            </p:stCondLst>
                            <p:childTnLst>
                              <p:par>
                                <p:cTn id="2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8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3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500"/>
                            </p:stCondLst>
                            <p:childTnLst>
                              <p:par>
                                <p:cTn id="3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7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2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8" fill="hold">
                            <p:stCondLst>
                              <p:cond delay="500"/>
                            </p:stCondLst>
                            <p:childTnLst>
                              <p:par>
                                <p:cTn id="3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1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6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1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4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9" fill="hold">
                            <p:stCondLst>
                              <p:cond delay="500"/>
                            </p:stCondLst>
                            <p:childTnLst>
                              <p:par>
                                <p:cTn id="3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  <p:bldP spid="9" grpId="0" animBg="1"/>
      <p:bldP spid="76" grpId="0"/>
      <p:bldP spid="83" grpId="0"/>
      <p:bldP spid="84" grpId="0"/>
      <p:bldP spid="85" grpId="0"/>
      <p:bldP spid="86" grpId="0"/>
      <p:bldP spid="87" grpId="0"/>
      <p:bldP spid="89" grpId="0"/>
      <p:bldP spid="90" grpId="0"/>
      <p:bldP spid="98" grpId="0"/>
      <p:bldP spid="99" grpId="0"/>
      <p:bldP spid="104" grpId="0"/>
      <p:bldP spid="10" grpId="0" animBg="1"/>
      <p:bldP spid="114" grpId="0"/>
      <p:bldP spid="118" grpId="0" animBg="1"/>
      <p:bldP spid="119" grpId="0"/>
      <p:bldP spid="120" grpId="0"/>
      <p:bldP spid="121" grpId="0"/>
      <p:bldP spid="123" grpId="0"/>
      <p:bldP spid="124" grpId="0"/>
      <p:bldP spid="125" grpId="0"/>
      <p:bldP spid="127" grpId="0"/>
      <p:bldP spid="128" grpId="0"/>
      <p:bldP spid="132" grpId="0"/>
      <p:bldP spid="133" grpId="0"/>
      <p:bldP spid="137" grpId="0"/>
      <p:bldP spid="138" grpId="0"/>
      <p:bldP spid="184" grpId="0" animBg="1"/>
      <p:bldP spid="185" grpId="0" animBg="1"/>
      <p:bldP spid="185" grpId="1" animBg="1"/>
      <p:bldP spid="189" grpId="0" animBg="1"/>
      <p:bldP spid="189" grpId="1" animBg="1"/>
      <p:bldP spid="197" grpId="0" animBg="1"/>
      <p:bldP spid="197" grpId="1" animBg="1"/>
      <p:bldP spid="198" grpId="0" animBg="1"/>
      <p:bldP spid="198" grpId="1" animBg="1"/>
      <p:bldP spid="5" grpId="0"/>
      <p:bldP spid="200" grpId="0" animBg="1"/>
      <p:bldP spid="200" grpId="1" animBg="1"/>
      <p:bldP spid="201" grpId="0" animBg="1"/>
      <p:bldP spid="201" grpId="1" animBg="1"/>
      <p:bldP spid="103" grpId="0"/>
      <p:bldP spid="202" grpId="0" animBg="1"/>
      <p:bldP spid="202" grpId="1" animBg="1"/>
      <p:bldP spid="95" grpId="0"/>
      <p:bldP spid="97" grpId="0"/>
      <p:bldP spid="204" grpId="0" animBg="1"/>
      <p:bldP spid="204" grpId="1" animBg="1"/>
      <p:bldP spid="100" grpId="0"/>
      <p:bldP spid="101" grpId="0"/>
      <p:bldP spid="224" grpId="0"/>
      <p:bldP spid="225" grpId="0"/>
      <p:bldP spid="226" grpId="0" animBg="1"/>
      <p:bldP spid="226" grpId="1" animBg="1"/>
      <p:bldP spid="134" grpId="0"/>
      <p:bldP spid="135" grpId="0"/>
      <p:bldP spid="129" grpId="0"/>
      <p:bldP spid="130" grpId="0"/>
      <p:bldP spid="232" grpId="0"/>
      <p:bldP spid="233" grpId="0"/>
      <p:bldP spid="234" grpId="0"/>
      <p:bldP spid="235" grpId="0"/>
      <p:bldP spid="236" grpId="0"/>
      <p:bldP spid="23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grupoplascencia.com/img/background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84" y="-67103"/>
            <a:ext cx="9162369" cy="5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390937" y="660390"/>
            <a:ext cx="8329720" cy="501660"/>
          </a:xfrm>
          <a:prstGeom prst="roundRect">
            <a:avLst/>
          </a:prstGeom>
          <a:solidFill>
            <a:srgbClr val="00FFFF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4" name="Pentagon 3"/>
          <p:cNvSpPr/>
          <p:nvPr/>
        </p:nvSpPr>
        <p:spPr>
          <a:xfrm>
            <a:off x="561503" y="206161"/>
            <a:ext cx="1271016" cy="381000"/>
          </a:xfrm>
          <a:prstGeom prst="homePlate">
            <a:avLst/>
          </a:prstGeom>
          <a:solidFill>
            <a:srgbClr val="00206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EXAMPLE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90705" y="1219200"/>
            <a:ext cx="8330184" cy="3473450"/>
          </a:xfrm>
          <a:prstGeom prst="roundRect">
            <a:avLst>
              <a:gd name="adj" fmla="val 11614"/>
            </a:avLst>
          </a:prstGeom>
          <a:solidFill>
            <a:srgbClr val="CDAFED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46660" y="1218333"/>
            <a:ext cx="695730" cy="333747"/>
          </a:xfrm>
          <a:prstGeom prst="roundRect">
            <a:avLst>
              <a:gd name="adj" fmla="val 50000"/>
            </a:avLst>
          </a:prstGeom>
          <a:solidFill>
            <a:srgbClr val="FF0000">
              <a:alpha val="50196"/>
            </a:srgbClr>
          </a:solidFill>
          <a:ln>
            <a:solidFill>
              <a:srgbClr val="0033CC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80008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Sol :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455472" y="1205922"/>
            <a:ext cx="3924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Time taken by (A + B) to finish the work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5272799" y="1205922"/>
            <a:ext cx="299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471533" y="1205922"/>
            <a:ext cx="902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12 days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455471" y="1504455"/>
            <a:ext cx="4016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Time taken by B alone to finish the work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5375617" y="1504455"/>
            <a:ext cx="299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5574351" y="1504455"/>
            <a:ext cx="902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30 days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530600" y="1847850"/>
            <a:ext cx="299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156743" y="2380655"/>
            <a:ext cx="299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3155575" y="2824462"/>
            <a:ext cx="299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5495090" y="2849758"/>
            <a:ext cx="287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–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3167074" y="3815308"/>
            <a:ext cx="299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3450714" y="3710728"/>
            <a:ext cx="335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3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3389300" y="3935756"/>
            <a:ext cx="42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60</a:t>
            </a:r>
          </a:p>
        </p:txBody>
      </p:sp>
      <p:cxnSp>
        <p:nvCxnSpPr>
          <p:cNvPr id="122" name="Straight Connector 121"/>
          <p:cNvCxnSpPr/>
          <p:nvPr/>
        </p:nvCxnSpPr>
        <p:spPr>
          <a:xfrm>
            <a:off x="3481285" y="3977134"/>
            <a:ext cx="21729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3890970" y="3815308"/>
            <a:ext cx="299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4280490" y="3710728"/>
            <a:ext cx="335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1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4225426" y="3935756"/>
            <a:ext cx="42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20</a:t>
            </a:r>
          </a:p>
        </p:txBody>
      </p:sp>
      <p:cxnSp>
        <p:nvCxnSpPr>
          <p:cNvPr id="126" name="Straight Connector 125"/>
          <p:cNvCxnSpPr/>
          <p:nvPr/>
        </p:nvCxnSpPr>
        <p:spPr>
          <a:xfrm>
            <a:off x="4317411" y="3977134"/>
            <a:ext cx="21729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609600" y="2778881"/>
            <a:ext cx="359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</a:p>
        </p:txBody>
      </p:sp>
      <p:sp>
        <p:nvSpPr>
          <p:cNvPr id="184" name="Rounded Rectangle 183"/>
          <p:cNvSpPr/>
          <p:nvPr/>
        </p:nvSpPr>
        <p:spPr>
          <a:xfrm>
            <a:off x="1340339" y="4361128"/>
            <a:ext cx="3586955" cy="240966"/>
          </a:xfrm>
          <a:prstGeom prst="roundRect">
            <a:avLst/>
          </a:prstGeom>
          <a:gradFill flip="none" rotWithShape="1">
            <a:gsLst>
              <a:gs pos="0">
                <a:srgbClr val="00FFFF">
                  <a:tint val="66000"/>
                  <a:satMod val="160000"/>
                </a:srgbClr>
              </a:gs>
              <a:gs pos="29000">
                <a:srgbClr val="00FFFF">
                  <a:tint val="44500"/>
                  <a:satMod val="160000"/>
                </a:srgbClr>
              </a:gs>
              <a:gs pos="100000">
                <a:srgbClr val="00FFFF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>
            <a:solidFill>
              <a:srgbClr val="CC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1323974" y="4327723"/>
            <a:ext cx="37682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Alone can finish the work in 20 days.</a:t>
            </a:r>
          </a:p>
        </p:txBody>
      </p:sp>
      <p:sp>
        <p:nvSpPr>
          <p:cNvPr id="185" name="Rounded Rectangle 184"/>
          <p:cNvSpPr/>
          <p:nvPr/>
        </p:nvSpPr>
        <p:spPr>
          <a:xfrm>
            <a:off x="637915" y="685060"/>
            <a:ext cx="4934654" cy="290945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9" name="Rounded Rectangle 188"/>
          <p:cNvSpPr/>
          <p:nvPr/>
        </p:nvSpPr>
        <p:spPr>
          <a:xfrm>
            <a:off x="5468975" y="676106"/>
            <a:ext cx="2455825" cy="290945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7" name="Rounded Rectangle 196"/>
          <p:cNvSpPr/>
          <p:nvPr/>
        </p:nvSpPr>
        <p:spPr>
          <a:xfrm>
            <a:off x="1158240" y="918414"/>
            <a:ext cx="768591" cy="201168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98" name="Rounded Rectangle 197"/>
          <p:cNvSpPr/>
          <p:nvPr/>
        </p:nvSpPr>
        <p:spPr>
          <a:xfrm>
            <a:off x="4712736" y="724524"/>
            <a:ext cx="758901" cy="197731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00" name="Rounded Rectangle 199"/>
          <p:cNvSpPr/>
          <p:nvPr/>
        </p:nvSpPr>
        <p:spPr>
          <a:xfrm>
            <a:off x="3486583" y="2908504"/>
            <a:ext cx="2048840" cy="219456"/>
          </a:xfrm>
          <a:prstGeom prst="roundRect">
            <a:avLst/>
          </a:prstGeom>
          <a:solidFill>
            <a:srgbClr val="F9F8DF"/>
          </a:solidFill>
          <a:ln w="12700" cap="flat" cmpd="sng" algn="ctr">
            <a:solidFill>
              <a:srgbClr val="EA157A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201" name="Rounded Rectangle 200"/>
          <p:cNvSpPr/>
          <p:nvPr/>
        </p:nvSpPr>
        <p:spPr>
          <a:xfrm>
            <a:off x="5743176" y="2899396"/>
            <a:ext cx="1593972" cy="222214"/>
          </a:xfrm>
          <a:prstGeom prst="roundRect">
            <a:avLst/>
          </a:prstGeom>
          <a:solidFill>
            <a:srgbClr val="F9F8DF"/>
          </a:solidFill>
          <a:ln w="12700" cap="flat" cmpd="sng" algn="ctr">
            <a:solidFill>
              <a:srgbClr val="EA157A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515035" y="2805705"/>
            <a:ext cx="1870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A’s 1 day’s work</a:t>
            </a:r>
          </a:p>
        </p:txBody>
      </p:sp>
      <p:sp>
        <p:nvSpPr>
          <p:cNvPr id="202" name="Rounded Rectangle 201"/>
          <p:cNvSpPr/>
          <p:nvPr/>
        </p:nvSpPr>
        <p:spPr>
          <a:xfrm>
            <a:off x="3772590" y="1809697"/>
            <a:ext cx="314316" cy="407610"/>
          </a:xfrm>
          <a:prstGeom prst="roundRect">
            <a:avLst>
              <a:gd name="adj" fmla="val 11646"/>
            </a:avLst>
          </a:prstGeom>
          <a:solidFill>
            <a:srgbClr val="F9F8DF"/>
          </a:solidFill>
          <a:ln w="12700" cap="flat" cmpd="sng" algn="ctr">
            <a:solidFill>
              <a:srgbClr val="EA157A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3777410" y="1740095"/>
            <a:ext cx="335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1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3715382" y="1965123"/>
            <a:ext cx="42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12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811201" y="2006501"/>
            <a:ext cx="21729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ounded Rectangle 203"/>
          <p:cNvSpPr/>
          <p:nvPr/>
        </p:nvSpPr>
        <p:spPr>
          <a:xfrm>
            <a:off x="3395778" y="2338225"/>
            <a:ext cx="308123" cy="411686"/>
          </a:xfrm>
          <a:prstGeom prst="roundRect">
            <a:avLst>
              <a:gd name="adj" fmla="val 11646"/>
            </a:avLst>
          </a:prstGeom>
          <a:solidFill>
            <a:srgbClr val="F9F8DF"/>
          </a:solidFill>
          <a:ln w="12700" cap="flat" cmpd="sng" algn="ctr">
            <a:solidFill>
              <a:srgbClr val="EA157A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392441" y="2272900"/>
            <a:ext cx="335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1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3336584" y="2497928"/>
            <a:ext cx="420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30</a:t>
            </a:r>
          </a:p>
        </p:txBody>
      </p:sp>
      <p:cxnSp>
        <p:nvCxnSpPr>
          <p:cNvPr id="102" name="Straight Connector 101"/>
          <p:cNvCxnSpPr/>
          <p:nvPr/>
        </p:nvCxnSpPr>
        <p:spPr>
          <a:xfrm>
            <a:off x="3437344" y="2539306"/>
            <a:ext cx="21729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3525370" y="3825626"/>
            <a:ext cx="145176" cy="9486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 flipH="1">
            <a:off x="3494396" y="4033925"/>
            <a:ext cx="211887" cy="1068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/>
          <p:cNvSpPr txBox="1"/>
          <p:nvPr/>
        </p:nvSpPr>
        <p:spPr>
          <a:xfrm>
            <a:off x="3611418" y="3631415"/>
            <a:ext cx="2610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</a:rPr>
              <a:t>1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651711" y="4015748"/>
            <a:ext cx="370950" cy="246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</a:rPr>
              <a:t>20</a:t>
            </a:r>
          </a:p>
        </p:txBody>
      </p:sp>
      <p:sp>
        <p:nvSpPr>
          <p:cNvPr id="91" name="Rounded Rectangle 90"/>
          <p:cNvSpPr/>
          <p:nvPr/>
        </p:nvSpPr>
        <p:spPr>
          <a:xfrm>
            <a:off x="634674" y="888766"/>
            <a:ext cx="1353670" cy="290945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0307" y="707467"/>
            <a:ext cx="7632317" cy="40913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228600" algn="ctr"/>
                <a:tab pos="1543050" algn="l"/>
              </a:tabLst>
            </a:pP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	  </a:t>
            </a: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A and B together can do a piece of work in 12 days, while B alone can finish </a:t>
            </a:r>
            <a:b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</a:b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    it in 30 days. In how many days can A alone finish the work?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859321" y="1847850"/>
            <a:ext cx="359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859321" y="2387136"/>
            <a:ext cx="359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3162304" y="3289105"/>
            <a:ext cx="299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3414696" y="3181350"/>
            <a:ext cx="420409" cy="532805"/>
            <a:chOff x="4575457" y="2831007"/>
            <a:chExt cx="420409" cy="532805"/>
          </a:xfrm>
        </p:grpSpPr>
        <p:sp>
          <p:nvSpPr>
            <p:cNvPr id="96" name="TextBox 95"/>
            <p:cNvSpPr txBox="1"/>
            <p:nvPr/>
          </p:nvSpPr>
          <p:spPr>
            <a:xfrm>
              <a:off x="4640838" y="2831007"/>
              <a:ext cx="3356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1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4575457" y="3056035"/>
              <a:ext cx="4204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12</a:t>
              </a:r>
            </a:p>
          </p:txBody>
        </p:sp>
        <p:cxnSp>
          <p:nvCxnSpPr>
            <p:cNvPr id="107" name="Straight Connector 106"/>
            <p:cNvCxnSpPr/>
            <p:nvPr/>
          </p:nvCxnSpPr>
          <p:spPr>
            <a:xfrm>
              <a:off x="4680979" y="3097413"/>
              <a:ext cx="21729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Left Bracket 107"/>
          <p:cNvSpPr/>
          <p:nvPr/>
        </p:nvSpPr>
        <p:spPr>
          <a:xfrm>
            <a:off x="3444116" y="3258799"/>
            <a:ext cx="86188" cy="389224"/>
          </a:xfrm>
          <a:prstGeom prst="leftBracket">
            <a:avLst>
              <a:gd name="adj" fmla="val 1033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/>
          <p:cNvSpPr txBox="1"/>
          <p:nvPr/>
        </p:nvSpPr>
        <p:spPr>
          <a:xfrm>
            <a:off x="3718420" y="3292973"/>
            <a:ext cx="287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–</a:t>
            </a:r>
          </a:p>
        </p:txBody>
      </p:sp>
      <p:grpSp>
        <p:nvGrpSpPr>
          <p:cNvPr id="110" name="Group 109"/>
          <p:cNvGrpSpPr/>
          <p:nvPr/>
        </p:nvGrpSpPr>
        <p:grpSpPr>
          <a:xfrm>
            <a:off x="3886180" y="3181350"/>
            <a:ext cx="420409" cy="532805"/>
            <a:chOff x="5065991" y="2831007"/>
            <a:chExt cx="420409" cy="532805"/>
          </a:xfrm>
        </p:grpSpPr>
        <p:sp>
          <p:nvSpPr>
            <p:cNvPr id="111" name="TextBox 110"/>
            <p:cNvSpPr txBox="1"/>
            <p:nvPr/>
          </p:nvSpPr>
          <p:spPr>
            <a:xfrm>
              <a:off x="5131372" y="2831007"/>
              <a:ext cx="3356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1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5065991" y="3056035"/>
              <a:ext cx="4204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30</a:t>
              </a:r>
            </a:p>
          </p:txBody>
        </p:sp>
        <p:cxnSp>
          <p:nvCxnSpPr>
            <p:cNvPr id="113" name="Straight Connector 112"/>
            <p:cNvCxnSpPr/>
            <p:nvPr/>
          </p:nvCxnSpPr>
          <p:spPr>
            <a:xfrm>
              <a:off x="5171513" y="3097413"/>
              <a:ext cx="21729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Left Bracket 115"/>
          <p:cNvSpPr/>
          <p:nvPr/>
        </p:nvSpPr>
        <p:spPr>
          <a:xfrm flipH="1">
            <a:off x="4207701" y="3258799"/>
            <a:ext cx="86188" cy="389224"/>
          </a:xfrm>
          <a:prstGeom prst="leftBracket">
            <a:avLst>
              <a:gd name="adj" fmla="val 1033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3429000" y="2849758"/>
            <a:ext cx="2228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(A + B)’s 1 day’s work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5688105" y="2849758"/>
            <a:ext cx="1777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B’s 1 day’s work</a:t>
            </a:r>
          </a:p>
        </p:txBody>
      </p:sp>
      <p:sp>
        <p:nvSpPr>
          <p:cNvPr id="117" name="Rounded Rectangle 116"/>
          <p:cNvSpPr/>
          <p:nvPr/>
        </p:nvSpPr>
        <p:spPr>
          <a:xfrm>
            <a:off x="1493186" y="1912549"/>
            <a:ext cx="2048840" cy="219456"/>
          </a:xfrm>
          <a:prstGeom prst="roundRect">
            <a:avLst/>
          </a:prstGeom>
          <a:solidFill>
            <a:srgbClr val="F9F8DF"/>
          </a:solidFill>
          <a:ln w="12700" cap="flat" cmpd="sng" algn="ctr">
            <a:solidFill>
              <a:srgbClr val="EA157A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118" name="Rounded Rectangle 117"/>
          <p:cNvSpPr/>
          <p:nvPr/>
        </p:nvSpPr>
        <p:spPr>
          <a:xfrm>
            <a:off x="1534967" y="2426784"/>
            <a:ext cx="1595123" cy="219456"/>
          </a:xfrm>
          <a:prstGeom prst="roundRect">
            <a:avLst/>
          </a:prstGeom>
          <a:solidFill>
            <a:srgbClr val="F9F8DF"/>
          </a:solidFill>
          <a:ln w="12700" cap="flat" cmpd="sng" algn="ctr">
            <a:solidFill>
              <a:srgbClr val="EA157A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426856" y="1847850"/>
            <a:ext cx="2605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(A + B)’s 1 day’s work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488134" y="2380655"/>
            <a:ext cx="1712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B’s 1 day’s work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609600" y="4327723"/>
            <a:ext cx="359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</a:p>
        </p:txBody>
      </p:sp>
    </p:spTree>
    <p:extLst>
      <p:ext uri="{BB962C8B-B14F-4D97-AF65-F5344CB8AC3E}">
        <p14:creationId xmlns:p14="http://schemas.microsoft.com/office/powerpoint/2010/main" val="231168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500"/>
                            </p:stCondLst>
                            <p:childTnLst>
                              <p:par>
                                <p:cTn id="2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500"/>
                            </p:stCondLst>
                            <p:childTnLst>
                              <p:par>
                                <p:cTn id="2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500"/>
                            </p:stCondLst>
                            <p:childTnLst>
                              <p:par>
                                <p:cTn id="2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500"/>
                            </p:stCondLst>
                            <p:childTnLst>
                              <p:par>
                                <p:cTn id="2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4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500"/>
                            </p:stCondLst>
                            <p:childTnLst>
                              <p:par>
                                <p:cTn id="2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8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500"/>
                            </p:stCondLst>
                            <p:childTnLst>
                              <p:par>
                                <p:cTn id="3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  <p:bldP spid="9" grpId="0" animBg="1"/>
      <p:bldP spid="76" grpId="0"/>
      <p:bldP spid="83" grpId="0"/>
      <p:bldP spid="84" grpId="0"/>
      <p:bldP spid="85" grpId="0"/>
      <p:bldP spid="86" grpId="0"/>
      <p:bldP spid="87" grpId="0"/>
      <p:bldP spid="90" grpId="0"/>
      <p:bldP spid="99" grpId="0"/>
      <p:bldP spid="104" grpId="0"/>
      <p:bldP spid="114" grpId="0"/>
      <p:bldP spid="119" grpId="0"/>
      <p:bldP spid="120" grpId="0"/>
      <p:bldP spid="121" grpId="0"/>
      <p:bldP spid="123" grpId="0"/>
      <p:bldP spid="124" grpId="0"/>
      <p:bldP spid="125" grpId="0"/>
      <p:bldP spid="138" grpId="0"/>
      <p:bldP spid="184" grpId="0" animBg="1"/>
      <p:bldP spid="139" grpId="0"/>
      <p:bldP spid="185" grpId="0" animBg="1"/>
      <p:bldP spid="185" grpId="1" animBg="1"/>
      <p:bldP spid="189" grpId="0" animBg="1"/>
      <p:bldP spid="189" grpId="1" animBg="1"/>
      <p:bldP spid="197" grpId="0" animBg="1"/>
      <p:bldP spid="197" grpId="1" animBg="1"/>
      <p:bldP spid="198" grpId="0" animBg="1"/>
      <p:bldP spid="198" grpId="1" animBg="1"/>
      <p:bldP spid="200" grpId="0" animBg="1"/>
      <p:bldP spid="200" grpId="1" animBg="1"/>
      <p:bldP spid="201" grpId="0" animBg="1"/>
      <p:bldP spid="201" grpId="1" animBg="1"/>
      <p:bldP spid="103" grpId="0"/>
      <p:bldP spid="202" grpId="0" animBg="1"/>
      <p:bldP spid="202" grpId="1" animBg="1"/>
      <p:bldP spid="95" grpId="0"/>
      <p:bldP spid="97" grpId="0"/>
      <p:bldP spid="204" grpId="0" animBg="1"/>
      <p:bldP spid="204" grpId="1" animBg="1"/>
      <p:bldP spid="100" grpId="0"/>
      <p:bldP spid="101" grpId="0"/>
      <p:bldP spid="224" grpId="0"/>
      <p:bldP spid="225" grpId="0"/>
      <p:bldP spid="91" grpId="0" animBg="1"/>
      <p:bldP spid="91" grpId="1" animBg="1"/>
      <p:bldP spid="5" grpId="0"/>
      <p:bldP spid="92" grpId="0"/>
      <p:bldP spid="93" grpId="0"/>
      <p:bldP spid="88" grpId="0"/>
      <p:bldP spid="108" grpId="0" animBg="1"/>
      <p:bldP spid="109" grpId="0"/>
      <p:bldP spid="116" grpId="0" animBg="1"/>
      <p:bldP spid="106" grpId="0"/>
      <p:bldP spid="115" grpId="0"/>
      <p:bldP spid="117" grpId="0" animBg="1"/>
      <p:bldP spid="117" grpId="1" animBg="1"/>
      <p:bldP spid="118" grpId="0" animBg="1"/>
      <p:bldP spid="118" grpId="1" animBg="1"/>
      <p:bldP spid="89" grpId="0"/>
      <p:bldP spid="98" grpId="0"/>
      <p:bldP spid="14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3"/>
          <a:stretch/>
        </p:blipFill>
        <p:spPr bwMode="auto">
          <a:xfrm>
            <a:off x="-114300" y="2"/>
            <a:ext cx="9388798" cy="5143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84933" y="285750"/>
            <a:ext cx="7374135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ook Antiqua" panose="02040602050305030304" pitchFamily="18" charset="0"/>
              </a:rPr>
              <a:t>A cistern or a water rank is connected with two types of pipes</a:t>
            </a:r>
          </a:p>
        </p:txBody>
      </p:sp>
      <p:sp>
        <p:nvSpPr>
          <p:cNvPr id="5" name="Left Brace 4"/>
          <p:cNvSpPr/>
          <p:nvPr/>
        </p:nvSpPr>
        <p:spPr>
          <a:xfrm rot="5400000">
            <a:off x="4196839" y="-1614908"/>
            <a:ext cx="422215" cy="5058737"/>
          </a:xfrm>
          <a:prstGeom prst="leftBrace">
            <a:avLst>
              <a:gd name="adj1" fmla="val 155156"/>
              <a:gd name="adj2" fmla="val 50000"/>
            </a:avLst>
          </a:prstGeom>
          <a:ln w="19050">
            <a:solidFill>
              <a:srgbClr val="FFFF66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1507974" y="1161204"/>
            <a:ext cx="867545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ook Antiqua" panose="02040602050305030304" pitchFamily="18" charset="0"/>
              </a:rPr>
              <a:t>Inlet :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489411" y="1161204"/>
            <a:ext cx="1066318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ook Antiqua" panose="02040602050305030304" pitchFamily="18" charset="0"/>
              </a:rPr>
              <a:t>Outlet :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14400" y="1485960"/>
            <a:ext cx="2054693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ook Antiqua" panose="02040602050305030304" pitchFamily="18" charset="0"/>
              </a:rPr>
              <a:t>The pipe which </a:t>
            </a:r>
          </a:p>
          <a:p>
            <a:pPr algn="ctr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ook Antiqua" panose="02040602050305030304" pitchFamily="18" charset="0"/>
              </a:rPr>
              <a:t>fills the tank </a:t>
            </a:r>
          </a:p>
          <a:p>
            <a:pPr algn="ctr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ook Antiqua" panose="02040602050305030304" pitchFamily="18" charset="0"/>
              </a:rPr>
              <a:t>is called as inlet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995224" y="1485960"/>
            <a:ext cx="2054693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ook Antiqua" panose="02040602050305030304" pitchFamily="18" charset="0"/>
              </a:rPr>
              <a:t>The pipe which </a:t>
            </a:r>
          </a:p>
          <a:p>
            <a:pPr algn="ctr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ook Antiqua" panose="02040602050305030304" pitchFamily="18" charset="0"/>
              </a:rPr>
              <a:t>fills the tank </a:t>
            </a:r>
          </a:p>
          <a:p>
            <a:pPr algn="ctr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ook Antiqua" panose="02040602050305030304" pitchFamily="18" charset="0"/>
              </a:rPr>
              <a:t>is called as inlet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892918" y="2387660"/>
            <a:ext cx="5116952" cy="319229"/>
            <a:chOff x="1892918" y="3038782"/>
            <a:chExt cx="5116952" cy="319229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1892918" y="3038782"/>
              <a:ext cx="0" cy="319229"/>
            </a:xfrm>
            <a:prstGeom prst="line">
              <a:avLst/>
            </a:prstGeom>
            <a:ln w="19050">
              <a:solidFill>
                <a:srgbClr val="FFFF66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7009870" y="3038782"/>
              <a:ext cx="0" cy="319229"/>
            </a:xfrm>
            <a:prstGeom prst="line">
              <a:avLst/>
            </a:prstGeom>
            <a:ln w="19050">
              <a:solidFill>
                <a:srgbClr val="FFFF66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16200000">
              <a:off x="4450323" y="794355"/>
              <a:ext cx="0" cy="5114610"/>
            </a:xfrm>
            <a:prstGeom prst="line">
              <a:avLst/>
            </a:prstGeom>
            <a:ln w="19050">
              <a:solidFill>
                <a:srgbClr val="FFFF66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/>
          <p:cNvSpPr txBox="1"/>
          <p:nvPr/>
        </p:nvSpPr>
        <p:spPr>
          <a:xfrm>
            <a:off x="2104255" y="2870260"/>
            <a:ext cx="4121641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ook Antiqua" panose="02040602050305030304" pitchFamily="18" charset="0"/>
              </a:rPr>
              <a:t>Suppose a pipe fills a tank in n hours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1877844" y="3162360"/>
            <a:ext cx="4637256" cy="629682"/>
            <a:chOff x="2057400" y="3873440"/>
            <a:chExt cx="4637256" cy="629682"/>
          </a:xfrm>
          <a:effectLst/>
        </p:grpSpPr>
        <p:sp>
          <p:nvSpPr>
            <p:cNvPr id="82" name="TextBox 81"/>
            <p:cNvSpPr txBox="1"/>
            <p:nvPr/>
          </p:nvSpPr>
          <p:spPr>
            <a:xfrm>
              <a:off x="2057400" y="4003615"/>
              <a:ext cx="4427815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Book Antiqua" panose="02040602050305030304" pitchFamily="18" charset="0"/>
                </a:rPr>
                <a:t>Then, part of the tank filled in 1 hour  = </a:t>
              </a:r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6381750" y="3873440"/>
              <a:ext cx="312906" cy="629682"/>
              <a:chOff x="1611630" y="4476750"/>
              <a:chExt cx="312906" cy="629682"/>
            </a:xfrm>
          </p:grpSpPr>
          <p:sp>
            <p:nvSpPr>
              <p:cNvPr id="83" name="TextBox 82"/>
              <p:cNvSpPr txBox="1"/>
              <p:nvPr/>
            </p:nvSpPr>
            <p:spPr>
              <a:xfrm>
                <a:off x="1611630" y="4476750"/>
                <a:ext cx="300082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b="1">
                    <a:solidFill>
                      <a:srgbClr val="00206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Book Antiqua" panose="02040602050305030304" pitchFamily="18" charset="0"/>
                  </a:rPr>
                  <a:t>1</a:t>
                </a:r>
                <a:endParaRPr lang="en-US" b="1" dirty="0">
                  <a:solidFill>
                    <a:srgbClr val="00206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Book Antiqua" panose="02040602050305030304" pitchFamily="18" charset="0"/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1611630" y="4737100"/>
                <a:ext cx="312906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>
                    <a:solidFill>
                      <a:srgbClr val="00206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Book Antiqua" panose="02040602050305030304" pitchFamily="18" charset="0"/>
                  </a:rPr>
                  <a:t>n</a:t>
                </a:r>
              </a:p>
            </p:txBody>
          </p:sp>
          <p:cxnSp>
            <p:nvCxnSpPr>
              <p:cNvPr id="55" name="Straight Connector 54"/>
              <p:cNvCxnSpPr/>
              <p:nvPr/>
            </p:nvCxnSpPr>
            <p:spPr>
              <a:xfrm>
                <a:off x="1668780" y="4810185"/>
                <a:ext cx="212774" cy="0"/>
              </a:xfrm>
              <a:prstGeom prst="line">
                <a:avLst/>
              </a:prstGeom>
              <a:ln w="19050">
                <a:solidFill>
                  <a:srgbClr val="00206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9" name="Group 88"/>
          <p:cNvGrpSpPr/>
          <p:nvPr/>
        </p:nvGrpSpPr>
        <p:grpSpPr>
          <a:xfrm>
            <a:off x="4450323" y="3775285"/>
            <a:ext cx="3368881" cy="893948"/>
            <a:chOff x="2117518" y="-1565465"/>
            <a:chExt cx="3368881" cy="893948"/>
          </a:xfrm>
        </p:grpSpPr>
        <p:sp>
          <p:nvSpPr>
            <p:cNvPr id="66" name="Rounded Rectangle 65"/>
            <p:cNvSpPr/>
            <p:nvPr/>
          </p:nvSpPr>
          <p:spPr>
            <a:xfrm>
              <a:off x="2117518" y="-1512585"/>
              <a:ext cx="3253501" cy="79549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DF4CF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133600" y="-1565465"/>
              <a:ext cx="33527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9900CC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Book Antiqua" panose="02040602050305030304" pitchFamily="18" charset="0"/>
                </a:rPr>
                <a:t>i.e., work done by the inlet in</a:t>
              </a: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3727296" y="-1300877"/>
              <a:ext cx="315459" cy="629360"/>
              <a:chOff x="6532773" y="-1727716"/>
              <a:chExt cx="315459" cy="629360"/>
            </a:xfrm>
          </p:grpSpPr>
          <p:sp>
            <p:nvSpPr>
              <p:cNvPr id="93" name="TextBox 92"/>
              <p:cNvSpPr txBox="1"/>
              <p:nvPr/>
            </p:nvSpPr>
            <p:spPr>
              <a:xfrm>
                <a:off x="6541738" y="-1727716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9900CC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Book Antiqua" panose="02040602050305030304" pitchFamily="18" charset="0"/>
                  </a:rPr>
                  <a:t>1</a:t>
                </a:r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6532773" y="-1467688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>
                    <a:solidFill>
                      <a:srgbClr val="9900CC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Book Antiqua" panose="02040602050305030304" pitchFamily="18" charset="0"/>
                  </a:rPr>
                  <a:t>n</a:t>
                </a:r>
              </a:p>
            </p:txBody>
          </p:sp>
          <p:cxnSp>
            <p:nvCxnSpPr>
              <p:cNvPr id="86" name="Straight Connector 85"/>
              <p:cNvCxnSpPr/>
              <p:nvPr/>
            </p:nvCxnSpPr>
            <p:spPr>
              <a:xfrm>
                <a:off x="6573778" y="-1395968"/>
                <a:ext cx="224249" cy="0"/>
              </a:xfrm>
              <a:prstGeom prst="line">
                <a:avLst/>
              </a:prstGeom>
              <a:ln w="19050">
                <a:solidFill>
                  <a:srgbClr val="9900CC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8" name="Rectangle 87"/>
            <p:cNvSpPr/>
            <p:nvPr/>
          </p:nvSpPr>
          <p:spPr>
            <a:xfrm>
              <a:off x="2697195" y="-1162050"/>
              <a:ext cx="11128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9900CC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Book Antiqua" panose="02040602050305030304" pitchFamily="18" charset="0"/>
                </a:rPr>
                <a:t>1 hour = </a:t>
              </a:r>
              <a:endParaRPr lang="en-US" dirty="0">
                <a:solidFill>
                  <a:srgbClr val="9900C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850640" y="2507368"/>
            <a:ext cx="1061509" cy="400110"/>
            <a:chOff x="3850640" y="2831158"/>
            <a:chExt cx="1061509" cy="400110"/>
          </a:xfrm>
        </p:grpSpPr>
        <p:pic>
          <p:nvPicPr>
            <p:cNvPr id="34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00" t="54094" r="47149" b="40174"/>
            <a:stretch/>
          </p:blipFill>
          <p:spPr bwMode="auto">
            <a:xfrm>
              <a:off x="3886200" y="2876550"/>
              <a:ext cx="9906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7" name="TextBox 66"/>
            <p:cNvSpPr txBox="1"/>
            <p:nvPr/>
          </p:nvSpPr>
          <p:spPr>
            <a:xfrm>
              <a:off x="3850640" y="2831158"/>
              <a:ext cx="1061509" cy="400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Book Antiqua" panose="02040602050305030304" pitchFamily="18" charset="0"/>
                </a:rPr>
                <a:t>Rule :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572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0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4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47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47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3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5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2" presetClass="entr" presetSubtype="2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2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3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4" fill="hold">
                          <p:stCondLst>
                            <p:cond delay="indefinite"/>
                          </p:stCondLst>
                          <p:childTnLst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2" presetClass="exit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7" dur="500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 animBg="1"/>
          <p:bldP spid="57" grpId="0"/>
          <p:bldP spid="58" grpId="0"/>
          <p:bldP spid="59" grpId="0"/>
          <p:bldP spid="60" grpId="0"/>
          <p:bldP spid="8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0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4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47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47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3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5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4" fill="hold">
                          <p:stCondLst>
                            <p:cond delay="indefinite"/>
                          </p:stCondLst>
                          <p:childTnLst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2" presetClass="exit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7" dur="500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 animBg="1"/>
          <p:bldP spid="57" grpId="0"/>
          <p:bldP spid="58" grpId="0"/>
          <p:bldP spid="59" grpId="0"/>
          <p:bldP spid="60" grpId="0"/>
          <p:bldP spid="81" grpId="0"/>
        </p:bldLst>
      </p:timing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3"/>
          <a:stretch/>
        </p:blipFill>
        <p:spPr bwMode="auto">
          <a:xfrm>
            <a:off x="-114300" y="2"/>
            <a:ext cx="9388798" cy="5143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84933" y="287092"/>
            <a:ext cx="7374135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ook Antiqua" panose="02040602050305030304" pitchFamily="18" charset="0"/>
              </a:rPr>
              <a:t>A cistern or a water rank is connected with two types of pipes</a:t>
            </a:r>
          </a:p>
        </p:txBody>
      </p:sp>
      <p:sp>
        <p:nvSpPr>
          <p:cNvPr id="5" name="Left Brace 4"/>
          <p:cNvSpPr/>
          <p:nvPr/>
        </p:nvSpPr>
        <p:spPr>
          <a:xfrm rot="5400000">
            <a:off x="4196839" y="-1613566"/>
            <a:ext cx="422215" cy="5058737"/>
          </a:xfrm>
          <a:prstGeom prst="leftBrace">
            <a:avLst>
              <a:gd name="adj1" fmla="val 155156"/>
              <a:gd name="adj2" fmla="val 50000"/>
            </a:avLst>
          </a:prstGeom>
          <a:ln w="19050">
            <a:solidFill>
              <a:srgbClr val="FFFF66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1507974" y="1162546"/>
            <a:ext cx="867545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ook Antiqua" panose="02040602050305030304" pitchFamily="18" charset="0"/>
              </a:rPr>
              <a:t>Inlet :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489411" y="1162546"/>
            <a:ext cx="1066318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ook Antiqua" panose="02040602050305030304" pitchFamily="18" charset="0"/>
              </a:rPr>
              <a:t>Outlet :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14400" y="1487302"/>
            <a:ext cx="2054693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ook Antiqua" panose="02040602050305030304" pitchFamily="18" charset="0"/>
              </a:rPr>
              <a:t>The pipe which </a:t>
            </a:r>
          </a:p>
          <a:p>
            <a:pPr algn="ctr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ook Antiqua" panose="02040602050305030304" pitchFamily="18" charset="0"/>
              </a:rPr>
              <a:t>fills the tank </a:t>
            </a:r>
          </a:p>
          <a:p>
            <a:pPr algn="ctr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ook Antiqua" panose="02040602050305030304" pitchFamily="18" charset="0"/>
              </a:rPr>
              <a:t>is called as inlet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995224" y="1487302"/>
            <a:ext cx="2054693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ook Antiqua" panose="02040602050305030304" pitchFamily="18" charset="0"/>
              </a:rPr>
              <a:t>The pipe which </a:t>
            </a:r>
          </a:p>
          <a:p>
            <a:pPr algn="ctr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ook Antiqua" panose="02040602050305030304" pitchFamily="18" charset="0"/>
              </a:rPr>
              <a:t>fills the tank </a:t>
            </a:r>
          </a:p>
          <a:p>
            <a:pPr algn="ctr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ook Antiqua" panose="02040602050305030304" pitchFamily="18" charset="0"/>
              </a:rPr>
              <a:t>is called as inlet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892918" y="2389002"/>
            <a:ext cx="5116952" cy="319229"/>
            <a:chOff x="1892918" y="3038782"/>
            <a:chExt cx="5116952" cy="319229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1892918" y="3038782"/>
              <a:ext cx="0" cy="319229"/>
            </a:xfrm>
            <a:prstGeom prst="line">
              <a:avLst/>
            </a:prstGeom>
            <a:ln w="19050">
              <a:solidFill>
                <a:srgbClr val="FFFF66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7009870" y="3038782"/>
              <a:ext cx="0" cy="319229"/>
            </a:xfrm>
            <a:prstGeom prst="line">
              <a:avLst/>
            </a:prstGeom>
            <a:ln w="19050">
              <a:solidFill>
                <a:srgbClr val="FFFF66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16200000">
              <a:off x="4450323" y="794355"/>
              <a:ext cx="0" cy="5114610"/>
            </a:xfrm>
            <a:prstGeom prst="line">
              <a:avLst/>
            </a:prstGeom>
            <a:ln w="19050">
              <a:solidFill>
                <a:srgbClr val="FFFF66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/>
          <p:cNvSpPr txBox="1"/>
          <p:nvPr/>
        </p:nvSpPr>
        <p:spPr>
          <a:xfrm>
            <a:off x="1791313" y="2871602"/>
            <a:ext cx="5320687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ook Antiqua" panose="02040602050305030304" pitchFamily="18" charset="0"/>
              </a:rPr>
              <a:t>Suppose an outlet empties a full tank in m hours</a:t>
            </a:r>
          </a:p>
        </p:txBody>
      </p:sp>
      <p:grpSp>
        <p:nvGrpSpPr>
          <p:cNvPr id="89" name="Group 88"/>
          <p:cNvGrpSpPr/>
          <p:nvPr/>
        </p:nvGrpSpPr>
        <p:grpSpPr>
          <a:xfrm>
            <a:off x="4186848" y="3811402"/>
            <a:ext cx="3368881" cy="893948"/>
            <a:chOff x="2117518" y="-1565465"/>
            <a:chExt cx="3368881" cy="893948"/>
          </a:xfrm>
        </p:grpSpPr>
        <p:sp>
          <p:nvSpPr>
            <p:cNvPr id="66" name="Rounded Rectangle 65"/>
            <p:cNvSpPr/>
            <p:nvPr/>
          </p:nvSpPr>
          <p:spPr>
            <a:xfrm>
              <a:off x="2117518" y="-1512585"/>
              <a:ext cx="3253501" cy="79549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DF4CF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133600" y="-1565465"/>
              <a:ext cx="33527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9900CC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Book Antiqua" panose="02040602050305030304" pitchFamily="18" charset="0"/>
                </a:rPr>
                <a:t>i.e., work done by the inlet in</a:t>
              </a: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3727296" y="-1300877"/>
              <a:ext cx="377026" cy="629360"/>
              <a:chOff x="6532773" y="-1727716"/>
              <a:chExt cx="377026" cy="629360"/>
            </a:xfrm>
          </p:grpSpPr>
          <p:sp>
            <p:nvSpPr>
              <p:cNvPr id="93" name="TextBox 92"/>
              <p:cNvSpPr txBox="1"/>
              <p:nvPr/>
            </p:nvSpPr>
            <p:spPr>
              <a:xfrm>
                <a:off x="6541738" y="-1727716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9900CC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Book Antiqua" panose="02040602050305030304" pitchFamily="18" charset="0"/>
                  </a:rPr>
                  <a:t>1</a:t>
                </a:r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6532773" y="-1467688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>
                    <a:solidFill>
                      <a:srgbClr val="9900CC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Book Antiqua" panose="02040602050305030304" pitchFamily="18" charset="0"/>
                  </a:rPr>
                  <a:t>m</a:t>
                </a:r>
              </a:p>
            </p:txBody>
          </p:sp>
          <p:cxnSp>
            <p:nvCxnSpPr>
              <p:cNvPr id="86" name="Straight Connector 85"/>
              <p:cNvCxnSpPr/>
              <p:nvPr/>
            </p:nvCxnSpPr>
            <p:spPr>
              <a:xfrm>
                <a:off x="6573778" y="-1395968"/>
                <a:ext cx="224249" cy="0"/>
              </a:xfrm>
              <a:prstGeom prst="line">
                <a:avLst/>
              </a:prstGeom>
              <a:ln w="19050">
                <a:solidFill>
                  <a:srgbClr val="9900CC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8" name="Rectangle 87"/>
            <p:cNvSpPr/>
            <p:nvPr/>
          </p:nvSpPr>
          <p:spPr>
            <a:xfrm>
              <a:off x="2697195" y="-1162050"/>
              <a:ext cx="11128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9900CC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Book Antiqua" panose="02040602050305030304" pitchFamily="18" charset="0"/>
                </a:rPr>
                <a:t>1 hour = </a:t>
              </a:r>
              <a:endParaRPr lang="en-US" dirty="0">
                <a:solidFill>
                  <a:srgbClr val="9900C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850640" y="2508710"/>
            <a:ext cx="1061509" cy="400110"/>
            <a:chOff x="3850640" y="2831158"/>
            <a:chExt cx="1061509" cy="400110"/>
          </a:xfrm>
        </p:grpSpPr>
        <p:pic>
          <p:nvPicPr>
            <p:cNvPr id="34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00" t="54094" r="47149" b="40174"/>
            <a:stretch/>
          </p:blipFill>
          <p:spPr bwMode="auto">
            <a:xfrm>
              <a:off x="3886200" y="2876550"/>
              <a:ext cx="9906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7" name="TextBox 66"/>
            <p:cNvSpPr txBox="1"/>
            <p:nvPr/>
          </p:nvSpPr>
          <p:spPr>
            <a:xfrm>
              <a:off x="3850640" y="2831158"/>
              <a:ext cx="1061509" cy="400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0000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Book Antiqua" panose="02040602050305030304" pitchFamily="18" charset="0"/>
                </a:rPr>
                <a:t>Rule : 2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813560" y="3181720"/>
            <a:ext cx="4989124" cy="629682"/>
            <a:chOff x="2556192" y="3873440"/>
            <a:chExt cx="4989124" cy="629682"/>
          </a:xfrm>
        </p:grpSpPr>
        <p:sp>
          <p:nvSpPr>
            <p:cNvPr id="33" name="TextBox 32"/>
            <p:cNvSpPr txBox="1"/>
            <p:nvPr/>
          </p:nvSpPr>
          <p:spPr>
            <a:xfrm>
              <a:off x="2556192" y="4003615"/>
              <a:ext cx="4722768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rgbClr val="00206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Book Antiqua" panose="02040602050305030304" pitchFamily="18" charset="0"/>
                </a:defRPr>
              </a:lvl1pPr>
            </a:lstStyle>
            <a:p>
              <a:r>
                <a:rPr lang="en-US" dirty="0"/>
                <a:t>Then, part of the tank emptied in 1 hour  = </a:t>
              </a: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7155466" y="3873440"/>
              <a:ext cx="389850" cy="629682"/>
              <a:chOff x="2385346" y="4476750"/>
              <a:chExt cx="389850" cy="629682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2436146" y="4476750"/>
                <a:ext cx="300082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b="1">
                    <a:solidFill>
                      <a:srgbClr val="00206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Book Antiqua" panose="02040602050305030304" pitchFamily="18" charset="0"/>
                  </a:defRPr>
                </a:lvl1pPr>
              </a:lstStyle>
              <a:p>
                <a:r>
                  <a:rPr lang="en-US" dirty="0"/>
                  <a:t>1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2385346" y="4737100"/>
                <a:ext cx="389850" cy="369332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b="1">
                    <a:solidFill>
                      <a:srgbClr val="00206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Book Antiqua" panose="02040602050305030304" pitchFamily="18" charset="0"/>
                  </a:defRPr>
                </a:lvl1pPr>
              </a:lstStyle>
              <a:p>
                <a:r>
                  <a:rPr lang="en-US" dirty="0"/>
                  <a:t>m</a:t>
                </a:r>
              </a:p>
            </p:txBody>
          </p:sp>
          <p:cxnSp>
            <p:nvCxnSpPr>
              <p:cNvPr id="38" name="Straight Connector 37"/>
              <p:cNvCxnSpPr/>
              <p:nvPr/>
            </p:nvCxnSpPr>
            <p:spPr>
              <a:xfrm>
                <a:off x="2487076" y="4816535"/>
                <a:ext cx="212774" cy="0"/>
              </a:xfrm>
              <a:prstGeom prst="line">
                <a:avLst/>
              </a:prstGeom>
              <a:ln w="19050">
                <a:solidFill>
                  <a:srgbClr val="00206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4266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2" presetClass="entr" presetSubtype="2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6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7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" presetClass="exit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1" dur="500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" presetClass="exit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1" dur="500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1" grpId="0"/>
        </p:bldLst>
      </p:timing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832" y="-10488"/>
            <a:ext cx="9200379" cy="5164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07497" y="2310140"/>
            <a:ext cx="2929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prstClr val="black"/>
                </a:solidFill>
                <a:latin typeface="Book Antiqua" panose="02040602050305030304" pitchFamily="18" charset="0"/>
              </a:rPr>
              <a:t>Additional sums</a:t>
            </a:r>
          </a:p>
        </p:txBody>
      </p:sp>
    </p:spTree>
    <p:extLst>
      <p:ext uri="{BB962C8B-B14F-4D97-AF65-F5344CB8AC3E}">
        <p14:creationId xmlns:p14="http://schemas.microsoft.com/office/powerpoint/2010/main" val="284777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grupoplascencia.com/img/background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84" y="-67103"/>
            <a:ext cx="9162369" cy="5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472769" y="662744"/>
            <a:ext cx="8165592" cy="367770"/>
          </a:xfrm>
          <a:prstGeom prst="roundRect">
            <a:avLst/>
          </a:prstGeom>
          <a:solidFill>
            <a:srgbClr val="00FFFF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4" name="Pentagon 3"/>
          <p:cNvSpPr/>
          <p:nvPr/>
        </p:nvSpPr>
        <p:spPr>
          <a:xfrm>
            <a:off x="561503" y="206161"/>
            <a:ext cx="1700816" cy="381000"/>
          </a:xfrm>
          <a:prstGeom prst="homePlate">
            <a:avLst/>
          </a:prstGeom>
          <a:solidFill>
            <a:srgbClr val="00206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EXERCISE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72769" y="1827893"/>
            <a:ext cx="8165592" cy="3287031"/>
          </a:xfrm>
          <a:prstGeom prst="roundRect">
            <a:avLst>
              <a:gd name="adj" fmla="val 11614"/>
            </a:avLst>
          </a:prstGeom>
          <a:solidFill>
            <a:srgbClr val="CDAFED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7770" y="1827894"/>
            <a:ext cx="695730" cy="346364"/>
          </a:xfrm>
          <a:prstGeom prst="roundRect">
            <a:avLst>
              <a:gd name="adj" fmla="val 50000"/>
            </a:avLst>
          </a:prstGeom>
          <a:solidFill>
            <a:srgbClr val="FF0000">
              <a:alpha val="50196"/>
            </a:srgbClr>
          </a:solidFill>
          <a:ln>
            <a:solidFill>
              <a:srgbClr val="0033CC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80008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Sol :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72769" y="1076778"/>
            <a:ext cx="8165592" cy="685800"/>
          </a:xfrm>
          <a:prstGeom prst="roundRect">
            <a:avLst/>
          </a:prstGeom>
          <a:solidFill>
            <a:srgbClr val="FF0066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476250" y="1073348"/>
            <a:ext cx="4074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(</a:t>
            </a:r>
            <a:r>
              <a:rPr lang="en-US" sz="1400" b="1" dirty="0" err="1">
                <a:solidFill>
                  <a:prstClr val="black"/>
                </a:solidFill>
                <a:latin typeface="Bookman Old Style" pitchFamily="18" charset="0"/>
              </a:rPr>
              <a:t>i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)</a:t>
            </a:r>
          </a:p>
        </p:txBody>
      </p:sp>
      <p:grpSp>
        <p:nvGrpSpPr>
          <p:cNvPr id="112" name="Group 111"/>
          <p:cNvGrpSpPr/>
          <p:nvPr/>
        </p:nvGrpSpPr>
        <p:grpSpPr>
          <a:xfrm>
            <a:off x="876300" y="1106936"/>
            <a:ext cx="2948210" cy="607564"/>
            <a:chOff x="1073835" y="955675"/>
            <a:chExt cx="2948210" cy="607564"/>
          </a:xfrm>
        </p:grpSpPr>
        <p:sp>
          <p:nvSpPr>
            <p:cNvPr id="113" name="Rectangle 112"/>
            <p:cNvSpPr/>
            <p:nvPr/>
          </p:nvSpPr>
          <p:spPr>
            <a:xfrm>
              <a:off x="1074067" y="994777"/>
              <a:ext cx="2935224" cy="568462"/>
            </a:xfrm>
            <a:prstGeom prst="rect">
              <a:avLst/>
            </a:prstGeom>
            <a:gradFill flip="none" rotWithShape="1">
              <a:gsLst>
                <a:gs pos="0">
                  <a:srgbClr val="66FF66">
                    <a:tint val="66000"/>
                    <a:satMod val="160000"/>
                  </a:srgbClr>
                </a:gs>
                <a:gs pos="50000">
                  <a:srgbClr val="66FF66">
                    <a:tint val="44500"/>
                    <a:satMod val="160000"/>
                  </a:srgbClr>
                </a:gs>
                <a:gs pos="100000">
                  <a:srgbClr val="66FF66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/>
            <a:scene3d>
              <a:camera prst="obliqueTopLeft"/>
              <a:lightRig rig="threePt" dir="t"/>
            </a:scene3d>
          </p:spPr>
          <p:txBody>
            <a:bodyPr rtlCol="0" anchor="ctr"/>
            <a:lstStyle/>
            <a:p>
              <a:pPr algn="ctr"/>
              <a:endParaRPr lang="en-US" sz="1600" b="1" kern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grpSp>
          <p:nvGrpSpPr>
            <p:cNvPr id="114" name="Group 113"/>
            <p:cNvGrpSpPr/>
            <p:nvPr/>
          </p:nvGrpSpPr>
          <p:grpSpPr>
            <a:xfrm>
              <a:off x="1073835" y="955675"/>
              <a:ext cx="2948210" cy="607564"/>
              <a:chOff x="2023840" y="1003300"/>
              <a:chExt cx="2948210" cy="607564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2023840" y="1041400"/>
                <a:ext cx="2948210" cy="569464"/>
                <a:chOff x="2023840" y="1181031"/>
                <a:chExt cx="2948210" cy="569464"/>
              </a:xfrm>
            </p:grpSpPr>
            <p:grpSp>
              <p:nvGrpSpPr>
                <p:cNvPr id="143" name="Group 142"/>
                <p:cNvGrpSpPr/>
                <p:nvPr/>
              </p:nvGrpSpPr>
              <p:grpSpPr>
                <a:xfrm>
                  <a:off x="2023840" y="1181031"/>
                  <a:ext cx="2948210" cy="569464"/>
                  <a:chOff x="2023840" y="1181031"/>
                  <a:chExt cx="3009857" cy="569464"/>
                </a:xfrm>
              </p:grpSpPr>
              <p:sp>
                <p:nvSpPr>
                  <p:cNvPr id="149" name="Rectangle 148"/>
                  <p:cNvSpPr/>
                  <p:nvPr/>
                </p:nvSpPr>
                <p:spPr>
                  <a:xfrm>
                    <a:off x="2023840" y="1181031"/>
                    <a:ext cx="3002110" cy="5694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>
                      <a:solidFill>
                        <a:prstClr val="white"/>
                      </a:solidFill>
                    </a:endParaRPr>
                  </a:p>
                </p:txBody>
              </p:sp>
              <p:cxnSp>
                <p:nvCxnSpPr>
                  <p:cNvPr id="151" name="Straight Connector 150"/>
                  <p:cNvCxnSpPr/>
                  <p:nvPr/>
                </p:nvCxnSpPr>
                <p:spPr>
                  <a:xfrm>
                    <a:off x="2023894" y="1465763"/>
                    <a:ext cx="3009803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44" name="Straight Connector 143"/>
                <p:cNvCxnSpPr/>
                <p:nvPr/>
              </p:nvCxnSpPr>
              <p:spPr>
                <a:xfrm flipV="1">
                  <a:off x="2571002" y="1181031"/>
                  <a:ext cx="0" cy="569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>
                <a:xfrm flipV="1">
                  <a:off x="3196223" y="1181031"/>
                  <a:ext cx="0" cy="569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/>
              </p:nvCxnSpPr>
              <p:spPr>
                <a:xfrm flipV="1">
                  <a:off x="3759200" y="1181031"/>
                  <a:ext cx="0" cy="569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/>
                <p:nvPr/>
              </p:nvCxnSpPr>
              <p:spPr>
                <a:xfrm flipV="1">
                  <a:off x="4357770" y="1181031"/>
                  <a:ext cx="0" cy="569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6" name="Rectangle 115"/>
              <p:cNvSpPr/>
              <p:nvPr/>
            </p:nvSpPr>
            <p:spPr>
              <a:xfrm>
                <a:off x="2164054" y="1003300"/>
                <a:ext cx="40745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i="1" dirty="0">
                    <a:solidFill>
                      <a:prstClr val="black"/>
                    </a:solidFill>
                    <a:latin typeface="Bookman Old Style" pitchFamily="18" charset="0"/>
                  </a:rPr>
                  <a:t>x</a:t>
                </a:r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2164054" y="1274314"/>
                <a:ext cx="40745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i="1" dirty="0">
                    <a:solidFill>
                      <a:prstClr val="black"/>
                    </a:solidFill>
                    <a:latin typeface="Bookman Old Style" pitchFamily="18" charset="0"/>
                  </a:rPr>
                  <a:t>y</a:t>
                </a:r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2633157" y="1016000"/>
                <a:ext cx="598993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Bookman Old Style" pitchFamily="18" charset="0"/>
                  </a:rPr>
                  <a:t>2.5</a:t>
                </a:r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728093" y="1293364"/>
                <a:ext cx="40912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>
                    <a:solidFill>
                      <a:prstClr val="black"/>
                    </a:solidFill>
                    <a:latin typeface="Bookman Old Style" pitchFamily="18" charset="0"/>
                  </a:rPr>
                  <a:t>5</a:t>
                </a:r>
                <a:endParaRPr lang="en-US" sz="14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3845514" y="1016000"/>
                <a:ext cx="457871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Bookman Old Style" pitchFamily="18" charset="0"/>
                  </a:rPr>
                  <a:t>….</a:t>
                </a:r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3258378" y="1016000"/>
                <a:ext cx="46245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Bookman Old Style" pitchFamily="18" charset="0"/>
                  </a:rPr>
                  <a:t>….</a:t>
                </a: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319750" y="1293364"/>
                <a:ext cx="33970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Bookman Old Style" pitchFamily="18" charset="0"/>
                  </a:rPr>
                  <a:t>8</a:t>
                </a:r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828999" y="1293364"/>
                <a:ext cx="49090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Bookman Old Style" pitchFamily="18" charset="0"/>
                  </a:rPr>
                  <a:t>24</a:t>
                </a:r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4465314" y="1016000"/>
                <a:ext cx="462451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Bookman Old Style" pitchFamily="18" charset="0"/>
                  </a:rPr>
                  <a:t>21</a:t>
                </a:r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58308" y="1293364"/>
                <a:ext cx="476463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Bookman Old Style" pitchFamily="18" charset="0"/>
                  </a:rPr>
                  <a:t>….</a:t>
                </a:r>
              </a:p>
            </p:txBody>
          </p:sp>
        </p:grpSp>
      </p:grpSp>
      <p:sp>
        <p:nvSpPr>
          <p:cNvPr id="152" name="Rectangle 151"/>
          <p:cNvSpPr/>
          <p:nvPr/>
        </p:nvSpPr>
        <p:spPr>
          <a:xfrm>
            <a:off x="1638843" y="1847850"/>
            <a:ext cx="67308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It is given that </a:t>
            </a:r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 and </a:t>
            </a:r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y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 are in direct variation. Therefore, the ratio of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1638843" y="2474048"/>
            <a:ext cx="11497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We have,</a:t>
            </a:r>
          </a:p>
        </p:txBody>
      </p:sp>
      <p:grpSp>
        <p:nvGrpSpPr>
          <p:cNvPr id="154" name="Group 153"/>
          <p:cNvGrpSpPr/>
          <p:nvPr/>
        </p:nvGrpSpPr>
        <p:grpSpPr>
          <a:xfrm>
            <a:off x="2574549" y="2393805"/>
            <a:ext cx="479801" cy="523671"/>
            <a:chOff x="4462979" y="4095750"/>
            <a:chExt cx="479801" cy="523671"/>
          </a:xfrm>
        </p:grpSpPr>
        <p:sp>
          <p:nvSpPr>
            <p:cNvPr id="155" name="Rectangle 154"/>
            <p:cNvSpPr/>
            <p:nvPr/>
          </p:nvSpPr>
          <p:spPr>
            <a:xfrm>
              <a:off x="4462979" y="4095750"/>
              <a:ext cx="47980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2.5</a:t>
              </a: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4567859" y="4311644"/>
              <a:ext cx="27710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5</a:t>
              </a:r>
            </a:p>
          </p:txBody>
        </p:sp>
        <p:cxnSp>
          <p:nvCxnSpPr>
            <p:cNvPr id="157" name="Straight Connector 156"/>
            <p:cNvCxnSpPr/>
            <p:nvPr/>
          </p:nvCxnSpPr>
          <p:spPr>
            <a:xfrm>
              <a:off x="4559576" y="4353337"/>
              <a:ext cx="2864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8" name="Rectangle 157"/>
          <p:cNvSpPr/>
          <p:nvPr/>
        </p:nvSpPr>
        <p:spPr>
          <a:xfrm>
            <a:off x="2968249" y="2500099"/>
            <a:ext cx="3688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grpSp>
        <p:nvGrpSpPr>
          <p:cNvPr id="159" name="Group 158"/>
          <p:cNvGrpSpPr/>
          <p:nvPr/>
        </p:nvGrpSpPr>
        <p:grpSpPr>
          <a:xfrm>
            <a:off x="3207906" y="2400948"/>
            <a:ext cx="324069" cy="512558"/>
            <a:chOff x="4462157" y="4114800"/>
            <a:chExt cx="324069" cy="512558"/>
          </a:xfrm>
        </p:grpSpPr>
        <p:sp>
          <p:nvSpPr>
            <p:cNvPr id="160" name="Rectangle 159"/>
            <p:cNvSpPr/>
            <p:nvPr/>
          </p:nvSpPr>
          <p:spPr>
            <a:xfrm>
              <a:off x="4466244" y="4114800"/>
              <a:ext cx="31589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1</a:t>
              </a: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4462157" y="4319581"/>
              <a:ext cx="32406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</a:p>
          </p:txBody>
        </p:sp>
        <p:cxnSp>
          <p:nvCxnSpPr>
            <p:cNvPr id="162" name="Straight Connector 161"/>
            <p:cNvCxnSpPr/>
            <p:nvPr/>
          </p:nvCxnSpPr>
          <p:spPr>
            <a:xfrm>
              <a:off x="4525048" y="4372387"/>
              <a:ext cx="17765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3" name="Rectangle 182"/>
          <p:cNvSpPr/>
          <p:nvPr/>
        </p:nvSpPr>
        <p:spPr>
          <a:xfrm>
            <a:off x="1638843" y="3409950"/>
            <a:ext cx="16982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This means that</a:t>
            </a:r>
          </a:p>
        </p:txBody>
      </p:sp>
      <p:sp>
        <p:nvSpPr>
          <p:cNvPr id="205" name="Rectangle 204"/>
          <p:cNvSpPr/>
          <p:nvPr/>
        </p:nvSpPr>
        <p:spPr>
          <a:xfrm>
            <a:off x="1322295" y="1847850"/>
            <a:ext cx="5086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(</a:t>
            </a:r>
            <a:r>
              <a:rPr lang="en-US" sz="1400" b="1" dirty="0" err="1">
                <a:solidFill>
                  <a:prstClr val="black"/>
                </a:solidFill>
                <a:latin typeface="Bookman Old Style" pitchFamily="18" charset="0"/>
              </a:rPr>
              <a:t>i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1638843" y="3659771"/>
            <a:ext cx="29867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Thus, the required entries are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38843" y="2160949"/>
            <a:ext cx="5410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the corresponding values of </a:t>
            </a:r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 and </a:t>
            </a:r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y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 remain constant.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2882613" y="706703"/>
            <a:ext cx="4472660" cy="290945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8235" y="660520"/>
            <a:ext cx="7061403" cy="36538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228600" algn="ctr"/>
              </a:tabLst>
            </a:pP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	 </a:t>
            </a: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If </a:t>
            </a:r>
            <a:r>
              <a:rPr lang="en-US" sz="1400" b="1" i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x</a:t>
            </a: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and </a:t>
            </a:r>
            <a:r>
              <a:rPr lang="en-US" sz="1400" b="1" i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y</a:t>
            </a: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vary directly, find the missing entries in the following table :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2027456" y="2838927"/>
            <a:ext cx="2856964" cy="219456"/>
          </a:xfrm>
          <a:prstGeom prst="roundRect">
            <a:avLst/>
          </a:prstGeom>
          <a:solidFill>
            <a:srgbClr val="F9F8DF"/>
          </a:solidFill>
          <a:ln w="12700" cap="flat" cmpd="sng" algn="ctr">
            <a:solidFill>
              <a:srgbClr val="EA157A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3713301" y="3088922"/>
            <a:ext cx="1099668" cy="375583"/>
          </a:xfrm>
          <a:prstGeom prst="roundRect">
            <a:avLst/>
          </a:prstGeom>
          <a:solidFill>
            <a:srgbClr val="F9F8DF"/>
          </a:solidFill>
          <a:ln w="12700" cap="flat" cmpd="sng" algn="ctr">
            <a:solidFill>
              <a:srgbClr val="EA157A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178" name="Rectangle 177"/>
          <p:cNvSpPr>
            <a:spLocks/>
          </p:cNvSpPr>
          <p:nvPr/>
        </p:nvSpPr>
        <p:spPr>
          <a:xfrm>
            <a:off x="1638843" y="2787147"/>
            <a:ext cx="47791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So, </a:t>
            </a:r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 and </a:t>
            </a:r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y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 are in direct variation with the</a:t>
            </a:r>
          </a:p>
        </p:txBody>
      </p:sp>
      <p:grpSp>
        <p:nvGrpSpPr>
          <p:cNvPr id="179" name="Group 178"/>
          <p:cNvGrpSpPr/>
          <p:nvPr/>
        </p:nvGrpSpPr>
        <p:grpSpPr>
          <a:xfrm>
            <a:off x="4521356" y="3023543"/>
            <a:ext cx="324069" cy="501547"/>
            <a:chOff x="4446703" y="4135335"/>
            <a:chExt cx="324069" cy="501547"/>
          </a:xfrm>
        </p:grpSpPr>
        <p:sp>
          <p:nvSpPr>
            <p:cNvPr id="180" name="Rectangle 179"/>
            <p:cNvSpPr/>
            <p:nvPr/>
          </p:nvSpPr>
          <p:spPr>
            <a:xfrm>
              <a:off x="4446703" y="4135335"/>
              <a:ext cx="31589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1</a:t>
              </a: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4446703" y="4329105"/>
              <a:ext cx="32406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</a:p>
          </p:txBody>
        </p:sp>
        <p:cxnSp>
          <p:nvCxnSpPr>
            <p:cNvPr id="182" name="Straight Connector 181"/>
            <p:cNvCxnSpPr/>
            <p:nvPr/>
          </p:nvCxnSpPr>
          <p:spPr>
            <a:xfrm>
              <a:off x="4510565" y="4391437"/>
              <a:ext cx="18122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/>
          <p:cNvSpPr/>
          <p:nvPr/>
        </p:nvSpPr>
        <p:spPr>
          <a:xfrm>
            <a:off x="1638843" y="3100246"/>
            <a:ext cx="30267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constant of variation equal to </a:t>
            </a:r>
          </a:p>
        </p:txBody>
      </p:sp>
      <p:sp>
        <p:nvSpPr>
          <p:cNvPr id="74" name="Rectangle 73"/>
          <p:cNvSpPr/>
          <p:nvPr/>
        </p:nvSpPr>
        <p:spPr>
          <a:xfrm>
            <a:off x="1665049" y="3862386"/>
            <a:ext cx="3027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</a:p>
        </p:txBody>
      </p:sp>
      <p:grpSp>
        <p:nvGrpSpPr>
          <p:cNvPr id="75" name="Group 74"/>
          <p:cNvGrpSpPr/>
          <p:nvPr/>
        </p:nvGrpSpPr>
        <p:grpSpPr>
          <a:xfrm>
            <a:off x="1671074" y="4086599"/>
            <a:ext cx="324069" cy="307777"/>
            <a:chOff x="4453846" y="4344345"/>
            <a:chExt cx="324069" cy="307777"/>
          </a:xfrm>
        </p:grpSpPr>
        <p:sp>
          <p:nvSpPr>
            <p:cNvPr id="77" name="Rectangle 76"/>
            <p:cNvSpPr/>
            <p:nvPr/>
          </p:nvSpPr>
          <p:spPr>
            <a:xfrm>
              <a:off x="4453846" y="4344345"/>
              <a:ext cx="32406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8</a:t>
              </a:r>
            </a:p>
          </p:txBody>
        </p:sp>
        <p:cxnSp>
          <p:nvCxnSpPr>
            <p:cNvPr id="78" name="Straight Connector 77"/>
            <p:cNvCxnSpPr/>
            <p:nvPr/>
          </p:nvCxnSpPr>
          <p:spPr>
            <a:xfrm>
              <a:off x="4510565" y="4391437"/>
              <a:ext cx="18122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Rectangle 78"/>
          <p:cNvSpPr/>
          <p:nvPr/>
        </p:nvSpPr>
        <p:spPr>
          <a:xfrm>
            <a:off x="1919664" y="3988368"/>
            <a:ext cx="3027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2110019" y="3888793"/>
                <a:ext cx="302785" cy="4739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3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300" b="1" dirty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3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019" y="3888793"/>
                <a:ext cx="302785" cy="473976"/>
              </a:xfrm>
              <a:prstGeom prst="rect">
                <a:avLst/>
              </a:prstGeom>
              <a:blipFill rotWithShape="1">
                <a:blip r:embed="rId4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/>
          <p:cNvSpPr/>
          <p:nvPr/>
        </p:nvSpPr>
        <p:spPr>
          <a:xfrm>
            <a:off x="1674575" y="4420422"/>
            <a:ext cx="3027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</a:p>
        </p:txBody>
      </p:sp>
      <p:sp>
        <p:nvSpPr>
          <p:cNvPr id="84" name="Rectangle 83"/>
          <p:cNvSpPr/>
          <p:nvPr/>
        </p:nvSpPr>
        <p:spPr>
          <a:xfrm>
            <a:off x="1919664" y="4433442"/>
            <a:ext cx="3027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/>
              <p:cNvSpPr/>
              <p:nvPr/>
            </p:nvSpPr>
            <p:spPr>
              <a:xfrm>
                <a:off x="2110019" y="4333867"/>
                <a:ext cx="302785" cy="4739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3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300" b="1" dirty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3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85" name="Rectangle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019" y="4333867"/>
                <a:ext cx="302785" cy="473976"/>
              </a:xfrm>
              <a:prstGeom prst="rect">
                <a:avLst/>
              </a:prstGeom>
              <a:blipFill rotWithShape="1">
                <a:blip r:embed="rId4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ectangle 85"/>
          <p:cNvSpPr/>
          <p:nvPr/>
        </p:nvSpPr>
        <p:spPr>
          <a:xfrm>
            <a:off x="2275496" y="4441260"/>
            <a:ext cx="3027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87" name="Rectangle 86"/>
          <p:cNvSpPr/>
          <p:nvPr/>
        </p:nvSpPr>
        <p:spPr>
          <a:xfrm>
            <a:off x="2440415" y="4441260"/>
            <a:ext cx="3027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8</a:t>
            </a:r>
          </a:p>
        </p:txBody>
      </p:sp>
      <p:sp>
        <p:nvSpPr>
          <p:cNvPr id="88" name="Rectangle 87"/>
          <p:cNvSpPr/>
          <p:nvPr/>
        </p:nvSpPr>
        <p:spPr>
          <a:xfrm>
            <a:off x="1674575" y="4763744"/>
            <a:ext cx="3027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</a:p>
        </p:txBody>
      </p:sp>
      <p:sp>
        <p:nvSpPr>
          <p:cNvPr id="89" name="Rectangle 88"/>
          <p:cNvSpPr/>
          <p:nvPr/>
        </p:nvSpPr>
        <p:spPr>
          <a:xfrm>
            <a:off x="1919664" y="4763744"/>
            <a:ext cx="3027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90" name="Rectangle 89"/>
          <p:cNvSpPr/>
          <p:nvPr/>
        </p:nvSpPr>
        <p:spPr>
          <a:xfrm>
            <a:off x="2128622" y="4763744"/>
            <a:ext cx="3027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4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3278027" y="3456029"/>
            <a:ext cx="2885534" cy="219456"/>
          </a:xfrm>
          <a:prstGeom prst="roundRect">
            <a:avLst/>
          </a:prstGeom>
          <a:solidFill>
            <a:srgbClr val="F9F8DF"/>
          </a:solidFill>
          <a:ln w="12700" cap="flat" cmpd="sng" algn="ctr">
            <a:solidFill>
              <a:srgbClr val="EA157A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3212027" y="3409950"/>
            <a:ext cx="14155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 is half of </a:t>
            </a:r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y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443835" y="3409950"/>
            <a:ext cx="17991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or </a:t>
            </a:r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y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 is twice of </a:t>
            </a:r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. 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2833057" y="3862386"/>
            <a:ext cx="3027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2767993" y="4099485"/>
            <a:ext cx="451459" cy="324880"/>
            <a:chOff x="4382757" y="4357231"/>
            <a:chExt cx="451459" cy="324880"/>
          </a:xfrm>
        </p:grpSpPr>
        <p:sp>
          <p:nvSpPr>
            <p:cNvPr id="105" name="Rectangle 104"/>
            <p:cNvSpPr/>
            <p:nvPr/>
          </p:nvSpPr>
          <p:spPr>
            <a:xfrm>
              <a:off x="4382757" y="4357231"/>
              <a:ext cx="451459" cy="3248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24</a:t>
              </a:r>
            </a:p>
          </p:txBody>
        </p:sp>
        <p:cxnSp>
          <p:nvCxnSpPr>
            <p:cNvPr id="106" name="Straight Connector 105"/>
            <p:cNvCxnSpPr/>
            <p:nvPr/>
          </p:nvCxnSpPr>
          <p:spPr>
            <a:xfrm>
              <a:off x="4463341" y="4391437"/>
              <a:ext cx="24709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Rectangle 106"/>
          <p:cNvSpPr/>
          <p:nvPr/>
        </p:nvSpPr>
        <p:spPr>
          <a:xfrm>
            <a:off x="3087672" y="3988368"/>
            <a:ext cx="3027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3278027" y="3888793"/>
                <a:ext cx="302785" cy="4739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3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300" b="1" dirty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3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8027" y="3888793"/>
                <a:ext cx="302785" cy="473976"/>
              </a:xfrm>
              <a:prstGeom prst="rect">
                <a:avLst/>
              </a:prstGeom>
              <a:blipFill rotWithShape="1">
                <a:blip r:embed="rId5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ectangle 108"/>
          <p:cNvSpPr/>
          <p:nvPr/>
        </p:nvSpPr>
        <p:spPr>
          <a:xfrm>
            <a:off x="2842583" y="4420422"/>
            <a:ext cx="3027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3087672" y="4433442"/>
            <a:ext cx="3027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ctangle 119"/>
              <p:cNvSpPr/>
              <p:nvPr/>
            </p:nvSpPr>
            <p:spPr>
              <a:xfrm>
                <a:off x="3278027" y="4333867"/>
                <a:ext cx="302785" cy="4739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3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300" b="1" dirty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3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20" name="Rectangle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8027" y="4333867"/>
                <a:ext cx="302785" cy="473976"/>
              </a:xfrm>
              <a:prstGeom prst="rect">
                <a:avLst/>
              </a:prstGeom>
              <a:blipFill rotWithShape="1">
                <a:blip r:embed="rId5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Rectangle 120"/>
          <p:cNvSpPr/>
          <p:nvPr/>
        </p:nvSpPr>
        <p:spPr>
          <a:xfrm>
            <a:off x="3443504" y="4441260"/>
            <a:ext cx="3027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3608423" y="4441260"/>
            <a:ext cx="4199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24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2842583" y="4763744"/>
            <a:ext cx="3027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3087672" y="4763744"/>
            <a:ext cx="3027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3268130" y="4763744"/>
            <a:ext cx="4460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12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2752734" y="4011425"/>
            <a:ext cx="0" cy="968956"/>
          </a:xfrm>
          <a:prstGeom prst="line">
            <a:avLst/>
          </a:prstGeom>
          <a:ln>
            <a:solidFill>
              <a:srgbClr val="99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/>
          <p:cNvSpPr/>
          <p:nvPr/>
        </p:nvSpPr>
        <p:spPr>
          <a:xfrm>
            <a:off x="4041775" y="3862386"/>
            <a:ext cx="4248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21</a:t>
            </a:r>
            <a:endParaRPr lang="en-US" sz="1400" b="1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167" name="Group 166"/>
          <p:cNvGrpSpPr/>
          <p:nvPr/>
        </p:nvGrpSpPr>
        <p:grpSpPr>
          <a:xfrm>
            <a:off x="4092515" y="4077260"/>
            <a:ext cx="339187" cy="307777"/>
            <a:chOff x="4435718" y="4335006"/>
            <a:chExt cx="339187" cy="307777"/>
          </a:xfrm>
        </p:grpSpPr>
        <p:sp>
          <p:nvSpPr>
            <p:cNvPr id="168" name="Rectangle 167"/>
            <p:cNvSpPr/>
            <p:nvPr/>
          </p:nvSpPr>
          <p:spPr>
            <a:xfrm>
              <a:off x="4435718" y="4335006"/>
              <a:ext cx="33918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i="1" dirty="0">
                  <a:solidFill>
                    <a:prstClr val="black"/>
                  </a:solidFill>
                  <a:latin typeface="Bookman Old Style" pitchFamily="18" charset="0"/>
                </a:rPr>
                <a:t>x</a:t>
              </a:r>
              <a:endParaRPr lang="en-US" sz="14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cxnSp>
          <p:nvCxnSpPr>
            <p:cNvPr id="169" name="Straight Connector 168"/>
            <p:cNvCxnSpPr/>
            <p:nvPr/>
          </p:nvCxnSpPr>
          <p:spPr>
            <a:xfrm>
              <a:off x="4463341" y="4391437"/>
              <a:ext cx="24709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Rectangle 169"/>
          <p:cNvSpPr/>
          <p:nvPr/>
        </p:nvSpPr>
        <p:spPr>
          <a:xfrm>
            <a:off x="4359233" y="3988368"/>
            <a:ext cx="3027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Rectangle 170"/>
              <p:cNvSpPr/>
              <p:nvPr/>
            </p:nvSpPr>
            <p:spPr>
              <a:xfrm>
                <a:off x="4549588" y="3888793"/>
                <a:ext cx="302785" cy="4739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3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300" b="1" dirty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3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71" name="Rectangle 1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9588" y="3888793"/>
                <a:ext cx="302785" cy="473976"/>
              </a:xfrm>
              <a:prstGeom prst="rect">
                <a:avLst/>
              </a:prstGeom>
              <a:blipFill rotWithShape="1">
                <a:blip r:embed="rId4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Rectangle 171"/>
          <p:cNvSpPr/>
          <p:nvPr/>
        </p:nvSpPr>
        <p:spPr>
          <a:xfrm>
            <a:off x="4050251" y="4420422"/>
            <a:ext cx="4423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21</a:t>
            </a:r>
            <a:endParaRPr lang="en-US" sz="1400" b="1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4359233" y="4433442"/>
            <a:ext cx="3027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Rectangle 173"/>
              <p:cNvSpPr/>
              <p:nvPr/>
            </p:nvSpPr>
            <p:spPr>
              <a:xfrm>
                <a:off x="4549588" y="4333867"/>
                <a:ext cx="302785" cy="4739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3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300" b="1" dirty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3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74" name="Rectangle 1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9588" y="4333867"/>
                <a:ext cx="302785" cy="473976"/>
              </a:xfrm>
              <a:prstGeom prst="rect">
                <a:avLst/>
              </a:prstGeom>
              <a:blipFill rotWithShape="1">
                <a:blip r:embed="rId4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5" name="Rectangle 174"/>
          <p:cNvSpPr/>
          <p:nvPr/>
        </p:nvSpPr>
        <p:spPr>
          <a:xfrm>
            <a:off x="4715065" y="4441260"/>
            <a:ext cx="3027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176" name="Rectangle 175"/>
          <p:cNvSpPr/>
          <p:nvPr/>
        </p:nvSpPr>
        <p:spPr>
          <a:xfrm>
            <a:off x="4879984" y="4441260"/>
            <a:ext cx="3016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4114144" y="4763744"/>
            <a:ext cx="3027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</a:p>
        </p:txBody>
      </p:sp>
      <p:sp>
        <p:nvSpPr>
          <p:cNvPr id="187" name="Rectangle 186"/>
          <p:cNvSpPr/>
          <p:nvPr/>
        </p:nvSpPr>
        <p:spPr>
          <a:xfrm>
            <a:off x="4359233" y="4763744"/>
            <a:ext cx="3027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88" name="Rectangle 187"/>
          <p:cNvSpPr/>
          <p:nvPr/>
        </p:nvSpPr>
        <p:spPr>
          <a:xfrm>
            <a:off x="4539691" y="4763744"/>
            <a:ext cx="4460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21</a:t>
            </a:r>
          </a:p>
        </p:txBody>
      </p:sp>
      <p:cxnSp>
        <p:nvCxnSpPr>
          <p:cNvPr id="189" name="Straight Connector 188"/>
          <p:cNvCxnSpPr/>
          <p:nvPr/>
        </p:nvCxnSpPr>
        <p:spPr>
          <a:xfrm>
            <a:off x="4024295" y="4011425"/>
            <a:ext cx="0" cy="968956"/>
          </a:xfrm>
          <a:prstGeom prst="line">
            <a:avLst/>
          </a:prstGeom>
          <a:ln>
            <a:solidFill>
              <a:srgbClr val="99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ectangle 189"/>
          <p:cNvSpPr/>
          <p:nvPr/>
        </p:nvSpPr>
        <p:spPr>
          <a:xfrm>
            <a:off x="4818570" y="4763744"/>
            <a:ext cx="4877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× 2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4532399" y="4763744"/>
            <a:ext cx="4460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42</a:t>
            </a:r>
          </a:p>
        </p:txBody>
      </p:sp>
      <p:cxnSp>
        <p:nvCxnSpPr>
          <p:cNvPr id="212" name="Straight Connector 211"/>
          <p:cNvCxnSpPr/>
          <p:nvPr/>
        </p:nvCxnSpPr>
        <p:spPr>
          <a:xfrm>
            <a:off x="5291995" y="4011425"/>
            <a:ext cx="0" cy="968956"/>
          </a:xfrm>
          <a:prstGeom prst="line">
            <a:avLst/>
          </a:prstGeom>
          <a:ln>
            <a:solidFill>
              <a:srgbClr val="99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Rounded Rectangle 224"/>
          <p:cNvSpPr/>
          <p:nvPr/>
        </p:nvSpPr>
        <p:spPr>
          <a:xfrm>
            <a:off x="5500886" y="4262866"/>
            <a:ext cx="2897109" cy="476850"/>
          </a:xfrm>
          <a:prstGeom prst="roundRect">
            <a:avLst/>
          </a:prstGeom>
          <a:gradFill flip="none" rotWithShape="1">
            <a:gsLst>
              <a:gs pos="0">
                <a:srgbClr val="00FFFF">
                  <a:tint val="66000"/>
                  <a:satMod val="160000"/>
                </a:srgbClr>
              </a:gs>
              <a:gs pos="29000">
                <a:srgbClr val="00FFFF">
                  <a:tint val="44500"/>
                  <a:satMod val="160000"/>
                </a:srgbClr>
              </a:gs>
              <a:gs pos="100000">
                <a:srgbClr val="00FFFF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>
            <a:solidFill>
              <a:srgbClr val="CC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23" name="Rectangle 222"/>
          <p:cNvSpPr/>
          <p:nvPr/>
        </p:nvSpPr>
        <p:spPr>
          <a:xfrm>
            <a:off x="5486400" y="4226243"/>
            <a:ext cx="29850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Thus, the required entries are</a:t>
            </a:r>
          </a:p>
        </p:txBody>
      </p:sp>
      <p:sp>
        <p:nvSpPr>
          <p:cNvPr id="224" name="Rectangle 223"/>
          <p:cNvSpPr/>
          <p:nvPr/>
        </p:nvSpPr>
        <p:spPr>
          <a:xfrm>
            <a:off x="5486400" y="4453890"/>
            <a:ext cx="14763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4, 12 and 42.</a:t>
            </a:r>
          </a:p>
        </p:txBody>
      </p:sp>
    </p:spTree>
    <p:extLst>
      <p:ext uri="{BB962C8B-B14F-4D97-AF65-F5344CB8AC3E}">
        <p14:creationId xmlns:p14="http://schemas.microsoft.com/office/powerpoint/2010/main" val="404571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00"/>
                            </p:stCondLst>
                            <p:childTnLst>
                              <p:par>
                                <p:cTn id="15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507 -0.0713 L -3.33333E-6 1.48148E-6 " pathEditMode="relative" rAng="0" ptsTypes="AA">
                                      <p:cBhvr>
                                        <p:cTn id="18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53" y="35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906 -0.06636 L -4.72222E-6 -0.00062 " pathEditMode="relative" rAng="0" ptsTypes="AA">
                                      <p:cBhvr>
                                        <p:cTn id="24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44" y="32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9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663 -0.06945 L -3.61111E-6 -0.00062 " pathEditMode="relative" rAng="0" ptsTypes="AA">
                                      <p:cBhvr>
                                        <p:cTn id="313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3" y="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3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3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4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2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3"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4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8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5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6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500"/>
                            </p:stCondLst>
                            <p:childTnLst>
                              <p:par>
                                <p:cTn id="3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0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  <p:bldP spid="111" grpId="0"/>
      <p:bldP spid="152" grpId="0"/>
      <p:bldP spid="153" grpId="0"/>
      <p:bldP spid="158" grpId="0"/>
      <p:bldP spid="183" grpId="0"/>
      <p:bldP spid="205" grpId="0"/>
      <p:bldP spid="9" grpId="0"/>
      <p:bldP spid="11" grpId="0"/>
      <p:bldP spid="63" grpId="0" animBg="1"/>
      <p:bldP spid="63" grpId="1" animBg="1"/>
      <p:bldP spid="7" grpId="0"/>
      <p:bldP spid="66" grpId="0" animBg="1"/>
      <p:bldP spid="66" grpId="1" animBg="1"/>
      <p:bldP spid="67" grpId="0" animBg="1"/>
      <p:bldP spid="67" grpId="1" animBg="1"/>
      <p:bldP spid="178" grpId="0"/>
      <p:bldP spid="10" grpId="0"/>
      <p:bldP spid="74" grpId="0"/>
      <p:bldP spid="79" grpId="0"/>
      <p:bldP spid="80" grpId="0"/>
      <p:bldP spid="83" grpId="0"/>
      <p:bldP spid="84" grpId="0"/>
      <p:bldP spid="85" grpId="0"/>
      <p:bldP spid="86" grpId="0"/>
      <p:bldP spid="87" grpId="0"/>
      <p:bldP spid="87" grpId="1"/>
      <p:bldP spid="88" grpId="0"/>
      <p:bldP spid="89" grpId="0"/>
      <p:bldP spid="90" grpId="0"/>
      <p:bldP spid="102" grpId="0" animBg="1"/>
      <p:bldP spid="102" grpId="1" animBg="1"/>
      <p:bldP spid="68" grpId="0"/>
      <p:bldP spid="69" grpId="0"/>
      <p:bldP spid="103" grpId="0"/>
      <p:bldP spid="107" grpId="0"/>
      <p:bldP spid="108" grpId="0"/>
      <p:bldP spid="109" grpId="0"/>
      <p:bldP spid="110" grpId="0"/>
      <p:bldP spid="120" grpId="0"/>
      <p:bldP spid="121" grpId="0"/>
      <p:bldP spid="122" grpId="0"/>
      <p:bldP spid="122" grpId="1"/>
      <p:bldP spid="123" grpId="0"/>
      <p:bldP spid="124" grpId="0"/>
      <p:bldP spid="125" grpId="0"/>
      <p:bldP spid="166" grpId="0"/>
      <p:bldP spid="170" grpId="0"/>
      <p:bldP spid="171" grpId="0"/>
      <p:bldP spid="172" grpId="0"/>
      <p:bldP spid="173" grpId="0"/>
      <p:bldP spid="174" grpId="0"/>
      <p:bldP spid="175" grpId="0"/>
      <p:bldP spid="176" grpId="0"/>
      <p:bldP spid="176" grpId="1"/>
      <p:bldP spid="177" grpId="0"/>
      <p:bldP spid="187" grpId="0"/>
      <p:bldP spid="188" grpId="0"/>
      <p:bldP spid="188" grpId="1"/>
      <p:bldP spid="190" grpId="0"/>
      <p:bldP spid="190" grpId="1"/>
      <p:bldP spid="191" grpId="0"/>
      <p:bldP spid="225" grpId="0" animBg="1"/>
      <p:bldP spid="223" grpId="0"/>
      <p:bldP spid="2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832" y="-10488"/>
            <a:ext cx="9200379" cy="5164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Left Bracket 53"/>
          <p:cNvSpPr/>
          <p:nvPr/>
        </p:nvSpPr>
        <p:spPr>
          <a:xfrm rot="15437266" flipH="1">
            <a:off x="3452553" y="3061893"/>
            <a:ext cx="355455" cy="1109226"/>
          </a:xfrm>
          <a:prstGeom prst="leftBracket">
            <a:avLst>
              <a:gd name="adj" fmla="val 85118"/>
            </a:avLst>
          </a:prstGeom>
          <a:ln w="40640">
            <a:solidFill>
              <a:srgbClr val="FF006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Left Bracket 52"/>
          <p:cNvSpPr/>
          <p:nvPr/>
        </p:nvSpPr>
        <p:spPr>
          <a:xfrm rot="6180000" flipV="1">
            <a:off x="2428053" y="3062460"/>
            <a:ext cx="356616" cy="1109226"/>
          </a:xfrm>
          <a:prstGeom prst="leftBracket">
            <a:avLst>
              <a:gd name="adj" fmla="val 81936"/>
            </a:avLst>
          </a:prstGeom>
          <a:ln w="40640">
            <a:solidFill>
              <a:srgbClr val="FF006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757629" y="1020557"/>
            <a:ext cx="1502971" cy="482133"/>
            <a:chOff x="793329" y="438150"/>
            <a:chExt cx="1430025" cy="403072"/>
          </a:xfrm>
        </p:grpSpPr>
        <p:grpSp>
          <p:nvGrpSpPr>
            <p:cNvPr id="10" name="Group 9"/>
            <p:cNvGrpSpPr/>
            <p:nvPr/>
          </p:nvGrpSpPr>
          <p:grpSpPr>
            <a:xfrm>
              <a:off x="793329" y="438150"/>
              <a:ext cx="1325688" cy="403072"/>
              <a:chOff x="1154430" y="605418"/>
              <a:chExt cx="1261346" cy="40307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Round Diagonal Corner Rectangle 10"/>
              <p:cNvSpPr/>
              <p:nvPr/>
            </p:nvSpPr>
            <p:spPr>
              <a:xfrm>
                <a:off x="1154430" y="605418"/>
                <a:ext cx="1261346" cy="403072"/>
              </a:xfrm>
              <a:prstGeom prst="round2Diag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ound Diagonal Corner Rectangle 11"/>
              <p:cNvSpPr/>
              <p:nvPr/>
            </p:nvSpPr>
            <p:spPr>
              <a:xfrm>
                <a:off x="1234348" y="605418"/>
                <a:ext cx="1181428" cy="344915"/>
              </a:xfrm>
              <a:prstGeom prst="round2Diag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886128" y="452954"/>
              <a:ext cx="13372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Bookman Old Style" pitchFamily="18" charset="0"/>
                </a:rPr>
                <a:t>WEIGHT Kg.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93328" y="1730693"/>
            <a:ext cx="1467273" cy="484210"/>
            <a:chOff x="793329" y="1047750"/>
            <a:chExt cx="1386792" cy="403072"/>
          </a:xfrm>
        </p:grpSpPr>
        <p:grpSp>
          <p:nvGrpSpPr>
            <p:cNvPr id="7" name="Group 6"/>
            <p:cNvGrpSpPr/>
            <p:nvPr/>
          </p:nvGrpSpPr>
          <p:grpSpPr>
            <a:xfrm>
              <a:off x="793329" y="1047750"/>
              <a:ext cx="1325880" cy="403072"/>
              <a:chOff x="1154430" y="605418"/>
              <a:chExt cx="1261346" cy="40307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Round Diagonal Corner Rectangle 7"/>
              <p:cNvSpPr/>
              <p:nvPr/>
            </p:nvSpPr>
            <p:spPr>
              <a:xfrm>
                <a:off x="1154430" y="605418"/>
                <a:ext cx="1261346" cy="403072"/>
              </a:xfrm>
              <a:prstGeom prst="round2DiagRect">
                <a:avLst/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ound Diagonal Corner Rectangle 8"/>
              <p:cNvSpPr/>
              <p:nvPr/>
            </p:nvSpPr>
            <p:spPr>
              <a:xfrm>
                <a:off x="1234348" y="605418"/>
                <a:ext cx="1181428" cy="344915"/>
              </a:xfrm>
              <a:prstGeom prst="round2Diag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873649" y="1073829"/>
              <a:ext cx="1306472" cy="256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Bookman Old Style" pitchFamily="18" charset="0"/>
                </a:rPr>
                <a:t>AMOUNT </a:t>
              </a:r>
              <a:r>
                <a:rPr lang="en-US" sz="1400" b="1" dirty="0" err="1">
                  <a:latin typeface="Bookman Old Style" pitchFamily="18" charset="0"/>
                </a:rPr>
                <a:t>Rs</a:t>
              </a:r>
              <a:r>
                <a:rPr lang="en-US" sz="1400" b="1" dirty="0">
                  <a:latin typeface="Bookman Old Style" pitchFamily="18" charset="0"/>
                </a:rPr>
                <a:t>.</a:t>
              </a:r>
            </a:p>
          </p:txBody>
        </p:sp>
      </p:grpSp>
      <p:sp>
        <p:nvSpPr>
          <p:cNvPr id="18" name="Left Bracket 17"/>
          <p:cNvSpPr/>
          <p:nvPr/>
        </p:nvSpPr>
        <p:spPr>
          <a:xfrm rot="5400000">
            <a:off x="2283454" y="20528"/>
            <a:ext cx="147967" cy="1685929"/>
          </a:xfrm>
          <a:prstGeom prst="leftBracket">
            <a:avLst>
              <a:gd name="adj" fmla="val 161723"/>
            </a:avLst>
          </a:prstGeom>
          <a:ln w="40640">
            <a:solidFill>
              <a:srgbClr val="FF006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2930868" y="1026039"/>
            <a:ext cx="536764" cy="536764"/>
            <a:chOff x="3235311" y="623084"/>
            <a:chExt cx="536042" cy="536008"/>
          </a:xfrm>
        </p:grpSpPr>
        <p:grpSp>
          <p:nvGrpSpPr>
            <p:cNvPr id="19" name="Group 18"/>
            <p:cNvGrpSpPr/>
            <p:nvPr/>
          </p:nvGrpSpPr>
          <p:grpSpPr>
            <a:xfrm>
              <a:off x="3235311" y="623084"/>
              <a:ext cx="536042" cy="536008"/>
              <a:chOff x="3597726" y="2134011"/>
              <a:chExt cx="782140" cy="78209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7" name="Teardrop 16"/>
              <p:cNvSpPr/>
              <p:nvPr/>
            </p:nvSpPr>
            <p:spPr>
              <a:xfrm rot="8042327">
                <a:off x="3597749" y="2133988"/>
                <a:ext cx="782094" cy="782140"/>
              </a:xfrm>
              <a:prstGeom prst="teardrop">
                <a:avLst>
                  <a:gd name="adj" fmla="val 100339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3669293" y="2198717"/>
                <a:ext cx="639014" cy="63969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3308350" y="623097"/>
              <a:ext cx="4042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omic Sans MS" pitchFamily="66" charset="0"/>
                </a:rPr>
                <a:t>1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4371019" y="1010585"/>
            <a:ext cx="539496" cy="539496"/>
            <a:chOff x="5134747" y="620173"/>
            <a:chExt cx="539496" cy="539496"/>
          </a:xfrm>
        </p:grpSpPr>
        <p:grpSp>
          <p:nvGrpSpPr>
            <p:cNvPr id="26" name="Group 25"/>
            <p:cNvGrpSpPr/>
            <p:nvPr/>
          </p:nvGrpSpPr>
          <p:grpSpPr>
            <a:xfrm>
              <a:off x="5134747" y="620173"/>
              <a:ext cx="539496" cy="539496"/>
              <a:chOff x="3698069" y="2129763"/>
              <a:chExt cx="787180" cy="78718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7" name="Teardrop 26"/>
              <p:cNvSpPr/>
              <p:nvPr/>
            </p:nvSpPr>
            <p:spPr>
              <a:xfrm rot="8042327">
                <a:off x="3698067" y="2129765"/>
                <a:ext cx="787183" cy="787180"/>
              </a:xfrm>
              <a:prstGeom prst="teardrop">
                <a:avLst>
                  <a:gd name="adj" fmla="val 100339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3771447" y="2203144"/>
                <a:ext cx="640418" cy="6404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5202355" y="625475"/>
              <a:ext cx="4042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omic Sans MS" pitchFamily="66" charset="0"/>
                </a:rPr>
                <a:t>3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895600" y="1698478"/>
            <a:ext cx="603050" cy="548640"/>
            <a:chOff x="3205033" y="1438494"/>
            <a:chExt cx="603050" cy="54864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0" name="Oval 19"/>
            <p:cNvSpPr/>
            <p:nvPr/>
          </p:nvSpPr>
          <p:spPr>
            <a:xfrm>
              <a:off x="3234361" y="1438494"/>
              <a:ext cx="548640" cy="548640"/>
            </a:xfrm>
            <a:prstGeom prst="ellipse">
              <a:avLst/>
            </a:prstGeom>
            <a:solidFill>
              <a:srgbClr val="FF66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205033" y="151661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Rupee Foradian" pitchFamily="34" charset="0"/>
                </a:rPr>
                <a:t>`</a:t>
              </a:r>
              <a:r>
                <a:rPr lang="en-US" b="1" dirty="0">
                  <a:solidFill>
                    <a:schemeClr val="bg1"/>
                  </a:solidFill>
                  <a:latin typeface="Bookman Old Style" pitchFamily="18" charset="0"/>
                </a:rPr>
                <a:t>10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378271" y="1698478"/>
            <a:ext cx="603050" cy="548640"/>
            <a:chOff x="5031476" y="1438494"/>
            <a:chExt cx="603050" cy="54864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35" name="Oval 34"/>
            <p:cNvSpPr/>
            <p:nvPr/>
          </p:nvSpPr>
          <p:spPr>
            <a:xfrm>
              <a:off x="5052280" y="1438494"/>
              <a:ext cx="548640" cy="548640"/>
            </a:xfrm>
            <a:prstGeom prst="ellipse">
              <a:avLst/>
            </a:prstGeom>
            <a:solidFill>
              <a:srgbClr val="FF66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031476" y="1527702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Rupee Foradian" pitchFamily="34" charset="0"/>
                </a:rPr>
                <a:t>`</a:t>
              </a:r>
              <a:r>
                <a:rPr lang="en-US" b="1" dirty="0">
                  <a:solidFill>
                    <a:schemeClr val="bg1"/>
                  </a:solidFill>
                  <a:latin typeface="Bookman Old Style" pitchFamily="18" charset="0"/>
                </a:rPr>
                <a:t>30</a:t>
              </a:r>
            </a:p>
          </p:txBody>
        </p:sp>
      </p:grpSp>
      <p:sp>
        <p:nvSpPr>
          <p:cNvPr id="42" name="Left Bracket 41"/>
          <p:cNvSpPr/>
          <p:nvPr/>
        </p:nvSpPr>
        <p:spPr>
          <a:xfrm rot="5400000">
            <a:off x="3552543" y="-157944"/>
            <a:ext cx="147973" cy="2042880"/>
          </a:xfrm>
          <a:custGeom>
            <a:avLst/>
            <a:gdLst>
              <a:gd name="connsiteX0" fmla="*/ 147965 w 147965"/>
              <a:gd name="connsiteY0" fmla="*/ 3819527 h 3819527"/>
              <a:gd name="connsiteX1" fmla="*/ 0 w 147965"/>
              <a:gd name="connsiteY1" fmla="*/ 3576286 h 3819527"/>
              <a:gd name="connsiteX2" fmla="*/ 0 w 147965"/>
              <a:gd name="connsiteY2" fmla="*/ 243241 h 3819527"/>
              <a:gd name="connsiteX3" fmla="*/ 147965 w 147965"/>
              <a:gd name="connsiteY3" fmla="*/ 0 h 3819527"/>
              <a:gd name="connsiteX4" fmla="*/ 147965 w 147965"/>
              <a:gd name="connsiteY4" fmla="*/ 3819527 h 3819527"/>
              <a:gd name="connsiteX0" fmla="*/ 147965 w 147965"/>
              <a:gd name="connsiteY0" fmla="*/ 3819527 h 3819527"/>
              <a:gd name="connsiteX1" fmla="*/ 0 w 147965"/>
              <a:gd name="connsiteY1" fmla="*/ 3576286 h 3819527"/>
              <a:gd name="connsiteX2" fmla="*/ 0 w 147965"/>
              <a:gd name="connsiteY2" fmla="*/ 243241 h 3819527"/>
              <a:gd name="connsiteX3" fmla="*/ 147965 w 147965"/>
              <a:gd name="connsiteY3" fmla="*/ 0 h 3819527"/>
              <a:gd name="connsiteX0" fmla="*/ 147965 w 147965"/>
              <a:gd name="connsiteY0" fmla="*/ 3819527 h 3819527"/>
              <a:gd name="connsiteX1" fmla="*/ 0 w 147965"/>
              <a:gd name="connsiteY1" fmla="*/ 3576286 h 3819527"/>
              <a:gd name="connsiteX2" fmla="*/ 0 w 147965"/>
              <a:gd name="connsiteY2" fmla="*/ 243241 h 3819527"/>
              <a:gd name="connsiteX3" fmla="*/ 147965 w 147965"/>
              <a:gd name="connsiteY3" fmla="*/ 0 h 3819527"/>
              <a:gd name="connsiteX4" fmla="*/ 147965 w 147965"/>
              <a:gd name="connsiteY4" fmla="*/ 3819527 h 3819527"/>
              <a:gd name="connsiteX0" fmla="*/ 147965 w 147965"/>
              <a:gd name="connsiteY0" fmla="*/ 3819527 h 3819527"/>
              <a:gd name="connsiteX1" fmla="*/ 0 w 147965"/>
              <a:gd name="connsiteY1" fmla="*/ 3576286 h 3819527"/>
              <a:gd name="connsiteX2" fmla="*/ 0 w 147965"/>
              <a:gd name="connsiteY2" fmla="*/ 243241 h 3819527"/>
              <a:gd name="connsiteX3" fmla="*/ 147965 w 147965"/>
              <a:gd name="connsiteY3" fmla="*/ 0 h 3819527"/>
              <a:gd name="connsiteX0" fmla="*/ 180562 w 180562"/>
              <a:gd name="connsiteY0" fmla="*/ 3819527 h 3819527"/>
              <a:gd name="connsiteX1" fmla="*/ 32597 w 180562"/>
              <a:gd name="connsiteY1" fmla="*/ 3576286 h 3819527"/>
              <a:gd name="connsiteX2" fmla="*/ 32597 w 180562"/>
              <a:gd name="connsiteY2" fmla="*/ 243241 h 3819527"/>
              <a:gd name="connsiteX3" fmla="*/ 180562 w 180562"/>
              <a:gd name="connsiteY3" fmla="*/ 0 h 3819527"/>
              <a:gd name="connsiteX4" fmla="*/ 180562 w 180562"/>
              <a:gd name="connsiteY4" fmla="*/ 3819527 h 3819527"/>
              <a:gd name="connsiteX0" fmla="*/ 37687 w 180562"/>
              <a:gd name="connsiteY0" fmla="*/ 3567114 h 3819527"/>
              <a:gd name="connsiteX1" fmla="*/ 32597 w 180562"/>
              <a:gd name="connsiteY1" fmla="*/ 3576286 h 3819527"/>
              <a:gd name="connsiteX2" fmla="*/ 32597 w 180562"/>
              <a:gd name="connsiteY2" fmla="*/ 243241 h 3819527"/>
              <a:gd name="connsiteX3" fmla="*/ 180562 w 180562"/>
              <a:gd name="connsiteY3" fmla="*/ 0 h 3819527"/>
              <a:gd name="connsiteX0" fmla="*/ 151195 w 151195"/>
              <a:gd name="connsiteY0" fmla="*/ 3819527 h 3819527"/>
              <a:gd name="connsiteX1" fmla="*/ 3230 w 151195"/>
              <a:gd name="connsiteY1" fmla="*/ 3576286 h 3819527"/>
              <a:gd name="connsiteX2" fmla="*/ 3230 w 151195"/>
              <a:gd name="connsiteY2" fmla="*/ 243241 h 3819527"/>
              <a:gd name="connsiteX3" fmla="*/ 151195 w 151195"/>
              <a:gd name="connsiteY3" fmla="*/ 0 h 3819527"/>
              <a:gd name="connsiteX4" fmla="*/ 151195 w 151195"/>
              <a:gd name="connsiteY4" fmla="*/ 3819527 h 3819527"/>
              <a:gd name="connsiteX0" fmla="*/ 8320 w 151195"/>
              <a:gd name="connsiteY0" fmla="*/ 3567114 h 3819527"/>
              <a:gd name="connsiteX1" fmla="*/ 3230 w 151195"/>
              <a:gd name="connsiteY1" fmla="*/ 3576286 h 3819527"/>
              <a:gd name="connsiteX2" fmla="*/ 3230 w 151195"/>
              <a:gd name="connsiteY2" fmla="*/ 243241 h 3819527"/>
              <a:gd name="connsiteX3" fmla="*/ 151195 w 151195"/>
              <a:gd name="connsiteY3" fmla="*/ 0 h 3819527"/>
              <a:gd name="connsiteX0" fmla="*/ 147973 w 147973"/>
              <a:gd name="connsiteY0" fmla="*/ 3819527 h 3819527"/>
              <a:gd name="connsiteX1" fmla="*/ 8 w 147973"/>
              <a:gd name="connsiteY1" fmla="*/ 3576286 h 3819527"/>
              <a:gd name="connsiteX2" fmla="*/ 8 w 147973"/>
              <a:gd name="connsiteY2" fmla="*/ 243241 h 3819527"/>
              <a:gd name="connsiteX3" fmla="*/ 147973 w 147973"/>
              <a:gd name="connsiteY3" fmla="*/ 0 h 3819527"/>
              <a:gd name="connsiteX4" fmla="*/ 147973 w 147973"/>
              <a:gd name="connsiteY4" fmla="*/ 3819527 h 3819527"/>
              <a:gd name="connsiteX0" fmla="*/ 5098 w 147973"/>
              <a:gd name="connsiteY0" fmla="*/ 3567114 h 3819527"/>
              <a:gd name="connsiteX1" fmla="*/ 8 w 147973"/>
              <a:gd name="connsiteY1" fmla="*/ 3576286 h 3819527"/>
              <a:gd name="connsiteX2" fmla="*/ 8 w 147973"/>
              <a:gd name="connsiteY2" fmla="*/ 243241 h 3819527"/>
              <a:gd name="connsiteX3" fmla="*/ 147973 w 147973"/>
              <a:gd name="connsiteY3" fmla="*/ 0 h 3819527"/>
              <a:gd name="connsiteX0" fmla="*/ 147973 w 147973"/>
              <a:gd name="connsiteY0" fmla="*/ 3819527 h 3819527"/>
              <a:gd name="connsiteX1" fmla="*/ 8 w 147973"/>
              <a:gd name="connsiteY1" fmla="*/ 3576286 h 3819527"/>
              <a:gd name="connsiteX2" fmla="*/ 8 w 147973"/>
              <a:gd name="connsiteY2" fmla="*/ 243241 h 3819527"/>
              <a:gd name="connsiteX3" fmla="*/ 147973 w 147973"/>
              <a:gd name="connsiteY3" fmla="*/ 0 h 3819527"/>
              <a:gd name="connsiteX4" fmla="*/ 147973 w 147973"/>
              <a:gd name="connsiteY4" fmla="*/ 3819527 h 3819527"/>
              <a:gd name="connsiteX0" fmla="*/ 5098 w 147973"/>
              <a:gd name="connsiteY0" fmla="*/ 3587577 h 3819527"/>
              <a:gd name="connsiteX1" fmla="*/ 8 w 147973"/>
              <a:gd name="connsiteY1" fmla="*/ 3576286 h 3819527"/>
              <a:gd name="connsiteX2" fmla="*/ 8 w 147973"/>
              <a:gd name="connsiteY2" fmla="*/ 243241 h 3819527"/>
              <a:gd name="connsiteX3" fmla="*/ 147973 w 147973"/>
              <a:gd name="connsiteY3" fmla="*/ 0 h 3819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973" h="3819527" stroke="0" extrusionOk="0">
                <a:moveTo>
                  <a:pt x="147973" y="3819527"/>
                </a:moveTo>
                <a:cubicBezTo>
                  <a:pt x="56729" y="3767139"/>
                  <a:pt x="8" y="3710624"/>
                  <a:pt x="8" y="3576286"/>
                </a:cubicBezTo>
                <a:lnTo>
                  <a:pt x="8" y="243241"/>
                </a:lnTo>
                <a:cubicBezTo>
                  <a:pt x="8" y="108903"/>
                  <a:pt x="66254" y="0"/>
                  <a:pt x="147973" y="0"/>
                </a:cubicBezTo>
                <a:lnTo>
                  <a:pt x="147973" y="3819527"/>
                </a:lnTo>
                <a:close/>
              </a:path>
              <a:path w="147973" h="3819527" fill="none">
                <a:moveTo>
                  <a:pt x="5098" y="3587577"/>
                </a:moveTo>
                <a:cubicBezTo>
                  <a:pt x="-421" y="3580433"/>
                  <a:pt x="8" y="3710624"/>
                  <a:pt x="8" y="3576286"/>
                </a:cubicBezTo>
                <a:lnTo>
                  <a:pt x="8" y="243241"/>
                </a:lnTo>
                <a:cubicBezTo>
                  <a:pt x="8" y="108903"/>
                  <a:pt x="66254" y="0"/>
                  <a:pt x="147973" y="0"/>
                </a:cubicBezTo>
              </a:path>
            </a:pathLst>
          </a:custGeom>
          <a:ln w="38100">
            <a:solidFill>
              <a:srgbClr val="FF006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1681678" y="3331944"/>
            <a:ext cx="902545" cy="376161"/>
            <a:chOff x="3205033" y="1493457"/>
            <a:chExt cx="902545" cy="37616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48" name="Rounded Rectangle 47"/>
            <p:cNvSpPr/>
            <p:nvPr/>
          </p:nvSpPr>
          <p:spPr>
            <a:xfrm>
              <a:off x="3220610" y="1493457"/>
              <a:ext cx="886968" cy="376161"/>
            </a:xfrm>
            <a:prstGeom prst="roundRect">
              <a:avLst/>
            </a:prstGeom>
            <a:solidFill>
              <a:srgbClr val="80008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205033" y="1516618"/>
              <a:ext cx="8859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Rupee Foradian" pitchFamily="34" charset="0"/>
                </a:rPr>
                <a:t>Weight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571830" y="3332226"/>
            <a:ext cx="976549" cy="374904"/>
            <a:chOff x="3157408" y="1493739"/>
            <a:chExt cx="976549" cy="374904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51" name="Rounded Rectangle 50"/>
            <p:cNvSpPr/>
            <p:nvPr/>
          </p:nvSpPr>
          <p:spPr>
            <a:xfrm>
              <a:off x="3218705" y="1493739"/>
              <a:ext cx="886968" cy="374904"/>
            </a:xfrm>
            <a:prstGeom prst="roundRect">
              <a:avLst/>
            </a:prstGeom>
            <a:solidFill>
              <a:srgbClr val="80008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157408" y="1511914"/>
              <a:ext cx="9765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Rupee Foradian" pitchFamily="34" charset="0"/>
                </a:rPr>
                <a:t>Amount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144944" y="4063175"/>
            <a:ext cx="3682252" cy="625047"/>
            <a:chOff x="1466216" y="3208804"/>
            <a:chExt cx="3573957" cy="741405"/>
          </a:xfrm>
        </p:grpSpPr>
        <p:grpSp>
          <p:nvGrpSpPr>
            <p:cNvPr id="72" name="Group 71"/>
            <p:cNvGrpSpPr/>
            <p:nvPr/>
          </p:nvGrpSpPr>
          <p:grpSpPr>
            <a:xfrm>
              <a:off x="1466216" y="3231251"/>
              <a:ext cx="3573957" cy="718958"/>
              <a:chOff x="1220698" y="3409950"/>
              <a:chExt cx="3200611" cy="612648"/>
            </a:xfrm>
            <a:solidFill>
              <a:srgbClr val="FF66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3" name="Flowchart: Delay 72"/>
              <p:cNvSpPr/>
              <p:nvPr/>
            </p:nvSpPr>
            <p:spPr>
              <a:xfrm flipH="1">
                <a:off x="1220698" y="3409950"/>
                <a:ext cx="612648" cy="612648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1762817" y="3409950"/>
                <a:ext cx="2658492" cy="61264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1473661" y="3231251"/>
              <a:ext cx="3455831" cy="643899"/>
              <a:chOff x="1220698" y="3409950"/>
              <a:chExt cx="3191402" cy="61264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6" name="Flowchart: Delay 55"/>
              <p:cNvSpPr/>
              <p:nvPr/>
            </p:nvSpPr>
            <p:spPr>
              <a:xfrm flipH="1">
                <a:off x="1220698" y="3409950"/>
                <a:ext cx="612648" cy="612648"/>
              </a:xfrm>
              <a:prstGeom prst="flowChartDelay">
                <a:avLst/>
              </a:prstGeom>
              <a:solidFill>
                <a:srgbClr val="00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1753608" y="3409950"/>
                <a:ext cx="2658492" cy="612648"/>
              </a:xfrm>
              <a:prstGeom prst="rect">
                <a:avLst/>
              </a:prstGeom>
              <a:solidFill>
                <a:srgbClr val="00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TextBox 54"/>
            <p:cNvSpPr txBox="1"/>
            <p:nvPr/>
          </p:nvSpPr>
          <p:spPr>
            <a:xfrm>
              <a:off x="1657676" y="3208804"/>
              <a:ext cx="31813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Bookman Old Style" pitchFamily="18" charset="0"/>
                </a:rPr>
                <a:t>If one variable increases and </a:t>
              </a:r>
            </a:p>
            <a:p>
              <a:r>
                <a:rPr lang="en-US" sz="1600" b="1" dirty="0">
                  <a:latin typeface="Bookman Old Style" pitchFamily="18" charset="0"/>
                </a:rPr>
                <a:t>other variable also increases</a:t>
              </a:r>
            </a:p>
          </p:txBody>
        </p:sp>
      </p:grpSp>
      <p:sp>
        <p:nvSpPr>
          <p:cNvPr id="61" name="Round Diagonal Corner Rectangle 60"/>
          <p:cNvSpPr/>
          <p:nvPr/>
        </p:nvSpPr>
        <p:spPr>
          <a:xfrm>
            <a:off x="5656696" y="971550"/>
            <a:ext cx="2402609" cy="584258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66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We </a:t>
            </a:r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MAY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say this is a case of direct variation</a:t>
            </a:r>
          </a:p>
        </p:txBody>
      </p:sp>
      <p:sp>
        <p:nvSpPr>
          <p:cNvPr id="78" name="Round Diagonal Corner Rectangle 77"/>
          <p:cNvSpPr/>
          <p:nvPr/>
        </p:nvSpPr>
        <p:spPr>
          <a:xfrm>
            <a:off x="5840537" y="1625590"/>
            <a:ext cx="2218768" cy="39905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66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But how to confirm ?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880562" y="2448249"/>
            <a:ext cx="4222166" cy="548411"/>
            <a:chOff x="1030079" y="3867056"/>
            <a:chExt cx="4222166" cy="548411"/>
          </a:xfrm>
        </p:grpSpPr>
        <p:sp>
          <p:nvSpPr>
            <p:cNvPr id="63" name="Flowchart: Alternate Process 62"/>
            <p:cNvSpPr/>
            <p:nvPr/>
          </p:nvSpPr>
          <p:spPr>
            <a:xfrm>
              <a:off x="1039711" y="3875354"/>
              <a:ext cx="4164712" cy="540113"/>
            </a:xfrm>
            <a:prstGeom prst="flowChartAlternateProcess">
              <a:avLst/>
            </a:prstGeom>
            <a:solidFill>
              <a:srgbClr val="B7EE8E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030079" y="3867056"/>
              <a:ext cx="4222166" cy="52322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0206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If the ratio of the two quantities remain constant,  this is a case of  direct variation</a:t>
              </a:r>
            </a:p>
          </p:txBody>
        </p:sp>
      </p:grpSp>
      <p:sp>
        <p:nvSpPr>
          <p:cNvPr id="83" name="Rectangle 82"/>
          <p:cNvSpPr/>
          <p:nvPr/>
        </p:nvSpPr>
        <p:spPr>
          <a:xfrm>
            <a:off x="1247830" y="310493"/>
            <a:ext cx="6676970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000" b="1" cap="all" dirty="0">
                <a:ln w="0"/>
                <a:solidFill>
                  <a:srgbClr val="FFFF01"/>
                </a:solidFill>
                <a:effectLst>
                  <a:reflection blurRad="12700" stA="50000" endPos="50000" dist="5000" dir="5400000" sy="-100000" rotWithShape="0"/>
                </a:effectLst>
                <a:latin typeface="Comic Sans MS" pitchFamily="66" charset="0"/>
                <a:ea typeface="Cambria Math" panose="02040503050406030204" pitchFamily="18" charset="0"/>
              </a:rPr>
              <a:t>DIRECT VARIATIONS AND DIRECT PROPERTION</a:t>
            </a:r>
          </a:p>
        </p:txBody>
      </p:sp>
    </p:spTree>
    <p:extLst>
      <p:ext uri="{BB962C8B-B14F-4D97-AF65-F5344CB8AC3E}">
        <p14:creationId xmlns:p14="http://schemas.microsoft.com/office/powerpoint/2010/main" val="304902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2" presetClass="entr" presetSubtype="8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" presetClass="entr" presetSubtype="8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8" presetID="1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31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8" presetID="1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41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8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2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2" presetClass="exit" presetSubtype="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6" dur="500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4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4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3" fill="hold">
                          <p:stCondLst>
                            <p:cond delay="indefinite"/>
                          </p:stCondLst>
                          <p:childTnLst>
                            <p:par>
                              <p:cTn id="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5" presetID="2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7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0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2" presetID="1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4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05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 animBg="1"/>
          <p:bldP spid="53" grpId="0" animBg="1"/>
          <p:bldP spid="18" grpId="0" animBg="1"/>
          <p:bldP spid="42" grpId="0" animBg="1"/>
          <p:bldP spid="61" grpId="0" animBg="1"/>
          <p:bldP spid="61" grpId="1" animBg="1"/>
          <p:bldP spid="78" grpId="0" animBg="1"/>
          <p:bldP spid="78" grpId="1" animBg="1"/>
          <p:bldP spid="8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8" presetID="1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31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8" presetID="1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41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8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2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2" presetClass="exit" presetSubtype="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6" dur="500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4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4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3" fill="hold">
                          <p:stCondLst>
                            <p:cond delay="indefinite"/>
                          </p:stCondLst>
                          <p:childTnLst>
                            <p:par>
                              <p:cTn id="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5" presetID="2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7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0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2" presetID="1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4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05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 animBg="1"/>
          <p:bldP spid="53" grpId="0" animBg="1"/>
          <p:bldP spid="18" grpId="0" animBg="1"/>
          <p:bldP spid="42" grpId="0" animBg="1"/>
          <p:bldP spid="61" grpId="0" animBg="1"/>
          <p:bldP spid="61" grpId="1" animBg="1"/>
          <p:bldP spid="78" grpId="0" animBg="1"/>
          <p:bldP spid="78" grpId="1" animBg="1"/>
          <p:bldP spid="83" grpId="0"/>
        </p:bldLst>
      </p:timing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grupoplascencia.com/img/background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84" y="-67103"/>
            <a:ext cx="9162369" cy="5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472769" y="662744"/>
            <a:ext cx="8165592" cy="367770"/>
          </a:xfrm>
          <a:prstGeom prst="roundRect">
            <a:avLst/>
          </a:prstGeom>
          <a:solidFill>
            <a:srgbClr val="00FFFF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4" name="Pentagon 3"/>
          <p:cNvSpPr/>
          <p:nvPr/>
        </p:nvSpPr>
        <p:spPr>
          <a:xfrm>
            <a:off x="561503" y="206161"/>
            <a:ext cx="1700816" cy="381000"/>
          </a:xfrm>
          <a:prstGeom prst="homePlate">
            <a:avLst/>
          </a:prstGeom>
          <a:solidFill>
            <a:srgbClr val="00206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EXERCISE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72769" y="1827894"/>
            <a:ext cx="8165592" cy="2953656"/>
          </a:xfrm>
          <a:prstGeom prst="roundRect">
            <a:avLst>
              <a:gd name="adj" fmla="val 11614"/>
            </a:avLst>
          </a:prstGeom>
          <a:solidFill>
            <a:srgbClr val="CDAFED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7770" y="1827894"/>
            <a:ext cx="695730" cy="346364"/>
          </a:xfrm>
          <a:prstGeom prst="roundRect">
            <a:avLst>
              <a:gd name="adj" fmla="val 50000"/>
            </a:avLst>
          </a:prstGeom>
          <a:solidFill>
            <a:srgbClr val="FF0000">
              <a:alpha val="50196"/>
            </a:srgbClr>
          </a:solidFill>
          <a:ln>
            <a:solidFill>
              <a:srgbClr val="0033CC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80008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Sol :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72769" y="1076778"/>
            <a:ext cx="8165592" cy="685800"/>
          </a:xfrm>
          <a:prstGeom prst="roundRect">
            <a:avLst/>
          </a:prstGeom>
          <a:solidFill>
            <a:srgbClr val="FF0066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63" name="Rectangle 62"/>
          <p:cNvSpPr/>
          <p:nvPr/>
        </p:nvSpPr>
        <p:spPr>
          <a:xfrm>
            <a:off x="457200" y="1073348"/>
            <a:ext cx="482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(ii)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905052" y="1111448"/>
            <a:ext cx="3193801" cy="612577"/>
            <a:chOff x="4694859" y="951301"/>
            <a:chExt cx="3193801" cy="612577"/>
          </a:xfrm>
        </p:grpSpPr>
        <p:sp>
          <p:nvSpPr>
            <p:cNvPr id="65" name="Rectangle 64"/>
            <p:cNvSpPr/>
            <p:nvPr/>
          </p:nvSpPr>
          <p:spPr>
            <a:xfrm>
              <a:off x="4702537" y="992456"/>
              <a:ext cx="3145536" cy="563802"/>
            </a:xfrm>
            <a:prstGeom prst="rect">
              <a:avLst/>
            </a:prstGeom>
            <a:gradFill flip="none" rotWithShape="1">
              <a:gsLst>
                <a:gs pos="0">
                  <a:srgbClr val="66FF66">
                    <a:tint val="66000"/>
                    <a:satMod val="160000"/>
                  </a:srgbClr>
                </a:gs>
                <a:gs pos="50000">
                  <a:srgbClr val="66FF66">
                    <a:tint val="44500"/>
                    <a:satMod val="160000"/>
                  </a:srgbClr>
                </a:gs>
                <a:gs pos="100000">
                  <a:srgbClr val="66FF66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/>
            <a:scene3d>
              <a:camera prst="obliqueTopLeft"/>
              <a:lightRig rig="threePt" dir="t"/>
            </a:scene3d>
          </p:spPr>
          <p:txBody>
            <a:bodyPr rtlCol="0" anchor="ctr"/>
            <a:lstStyle/>
            <a:p>
              <a:pPr algn="ctr"/>
              <a:endParaRPr lang="en-US" sz="1600" b="1" kern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4694859" y="951301"/>
              <a:ext cx="3193801" cy="612577"/>
              <a:chOff x="2023840" y="1003300"/>
              <a:chExt cx="3193801" cy="612577"/>
            </a:xfrm>
          </p:grpSpPr>
          <p:grpSp>
            <p:nvGrpSpPr>
              <p:cNvPr id="67" name="Group 66"/>
              <p:cNvGrpSpPr/>
              <p:nvPr/>
            </p:nvGrpSpPr>
            <p:grpSpPr>
              <a:xfrm>
                <a:off x="2023840" y="1041400"/>
                <a:ext cx="3157760" cy="569464"/>
                <a:chOff x="2023840" y="1181031"/>
                <a:chExt cx="3157760" cy="569464"/>
              </a:xfrm>
            </p:grpSpPr>
            <p:grpSp>
              <p:nvGrpSpPr>
                <p:cNvPr id="78" name="Group 77"/>
                <p:cNvGrpSpPr/>
                <p:nvPr/>
              </p:nvGrpSpPr>
              <p:grpSpPr>
                <a:xfrm>
                  <a:off x="2023840" y="1181031"/>
                  <a:ext cx="3157760" cy="569464"/>
                  <a:chOff x="2023840" y="1181031"/>
                  <a:chExt cx="3223789" cy="569464"/>
                </a:xfrm>
              </p:grpSpPr>
              <p:sp>
                <p:nvSpPr>
                  <p:cNvPr id="83" name="Rectangle 82"/>
                  <p:cNvSpPr/>
                  <p:nvPr/>
                </p:nvSpPr>
                <p:spPr>
                  <a:xfrm>
                    <a:off x="2023840" y="1181031"/>
                    <a:ext cx="3223789" cy="5694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>
                      <a:solidFill>
                        <a:prstClr val="white"/>
                      </a:solidFill>
                    </a:endParaRPr>
                  </a:p>
                </p:txBody>
              </p:sp>
              <p:cxnSp>
                <p:nvCxnSpPr>
                  <p:cNvPr id="84" name="Straight Connector 83"/>
                  <p:cNvCxnSpPr>
                    <a:endCxn id="83" idx="3"/>
                  </p:cNvCxnSpPr>
                  <p:nvPr/>
                </p:nvCxnSpPr>
                <p:spPr>
                  <a:xfrm>
                    <a:off x="2027104" y="1465763"/>
                    <a:ext cx="3220525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9" name="Straight Connector 78"/>
                <p:cNvCxnSpPr/>
                <p:nvPr/>
              </p:nvCxnSpPr>
              <p:spPr>
                <a:xfrm flipV="1">
                  <a:off x="2571002" y="1181031"/>
                  <a:ext cx="0" cy="569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/>
                <p:nvPr/>
              </p:nvCxnSpPr>
              <p:spPr>
                <a:xfrm flipV="1">
                  <a:off x="3196223" y="1181031"/>
                  <a:ext cx="0" cy="569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/>
                <p:cNvCxnSpPr/>
                <p:nvPr/>
              </p:nvCxnSpPr>
              <p:spPr>
                <a:xfrm flipV="1">
                  <a:off x="3759200" y="1181031"/>
                  <a:ext cx="0" cy="569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/>
                <p:nvPr/>
              </p:nvCxnSpPr>
              <p:spPr>
                <a:xfrm flipV="1">
                  <a:off x="4357770" y="1181031"/>
                  <a:ext cx="0" cy="569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8" name="Rectangle 67"/>
              <p:cNvSpPr/>
              <p:nvPr/>
            </p:nvSpPr>
            <p:spPr>
              <a:xfrm>
                <a:off x="2164054" y="1003300"/>
                <a:ext cx="40745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i="1" dirty="0">
                    <a:solidFill>
                      <a:prstClr val="black"/>
                    </a:solidFill>
                    <a:latin typeface="Bookman Old Style" pitchFamily="18" charset="0"/>
                  </a:rPr>
                  <a:t>x</a:t>
                </a: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2164054" y="1274314"/>
                <a:ext cx="40745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i="1" dirty="0">
                    <a:solidFill>
                      <a:prstClr val="black"/>
                    </a:solidFill>
                    <a:latin typeface="Bookman Old Style" pitchFamily="18" charset="0"/>
                  </a:rPr>
                  <a:t>y</a:t>
                </a: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2666461" y="1016000"/>
                <a:ext cx="49580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Bookman Old Style" pitchFamily="18" charset="0"/>
                  </a:rPr>
                  <a:t>….</a:t>
                </a: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2728093" y="1293364"/>
                <a:ext cx="40912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Bookman Old Style" pitchFamily="18" charset="0"/>
                  </a:rPr>
                  <a:t>3</a:t>
                </a: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3829492" y="1016000"/>
                <a:ext cx="45333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Bookman Old Style" pitchFamily="18" charset="0"/>
                  </a:rPr>
                  <a:t>15</a:t>
                </a: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3337944" y="1016000"/>
                <a:ext cx="431337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Bookman Old Style" pitchFamily="18" charset="0"/>
                  </a:rPr>
                  <a:t>9</a:t>
                </a: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3216052" y="1304343"/>
                <a:ext cx="547104" cy="3061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Bookman Old Style" pitchFamily="18" charset="0"/>
                  </a:rPr>
                  <a:t>4.5</a:t>
                </a: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3777455" y="1300480"/>
                <a:ext cx="59398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Bookman Old Style" pitchFamily="18" charset="0"/>
                  </a:rPr>
                  <a:t>7.5</a:t>
                </a: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4465314" y="1016000"/>
                <a:ext cx="462451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Bookman Old Style" pitchFamily="18" charset="0"/>
                  </a:rPr>
                  <a:t>….</a:t>
                </a: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4373558" y="1308100"/>
                <a:ext cx="844083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Bookman Old Style" pitchFamily="18" charset="0"/>
                  </a:rPr>
                  <a:t>13.25</a:t>
                </a:r>
              </a:p>
            </p:txBody>
          </p:sp>
        </p:grpSp>
      </p:grpSp>
      <p:sp>
        <p:nvSpPr>
          <p:cNvPr id="85" name="Rectangle 84"/>
          <p:cNvSpPr/>
          <p:nvPr/>
        </p:nvSpPr>
        <p:spPr>
          <a:xfrm>
            <a:off x="1780438" y="1907117"/>
            <a:ext cx="11497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We have,</a:t>
            </a:r>
          </a:p>
        </p:txBody>
      </p:sp>
      <p:grpSp>
        <p:nvGrpSpPr>
          <p:cNvPr id="86" name="Group 85"/>
          <p:cNvGrpSpPr/>
          <p:nvPr/>
        </p:nvGrpSpPr>
        <p:grpSpPr>
          <a:xfrm>
            <a:off x="2722194" y="1812131"/>
            <a:ext cx="525891" cy="537800"/>
            <a:chOff x="4465044" y="4105751"/>
            <a:chExt cx="525891" cy="537800"/>
          </a:xfrm>
        </p:grpSpPr>
        <p:sp>
          <p:nvSpPr>
            <p:cNvPr id="87" name="Rectangle 86"/>
            <p:cNvSpPr/>
            <p:nvPr/>
          </p:nvSpPr>
          <p:spPr>
            <a:xfrm>
              <a:off x="4571123" y="4105751"/>
              <a:ext cx="36516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9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465044" y="4335774"/>
              <a:ext cx="52589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4.5</a:t>
              </a:r>
            </a:p>
          </p:txBody>
        </p:sp>
        <p:cxnSp>
          <p:nvCxnSpPr>
            <p:cNvPr id="89" name="Straight Connector 88"/>
            <p:cNvCxnSpPr/>
            <p:nvPr/>
          </p:nvCxnSpPr>
          <p:spPr>
            <a:xfrm>
              <a:off x="4553942" y="4374770"/>
              <a:ext cx="30404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Rectangle 89"/>
          <p:cNvSpPr/>
          <p:nvPr/>
        </p:nvSpPr>
        <p:spPr>
          <a:xfrm>
            <a:off x="3117057" y="1929062"/>
            <a:ext cx="3022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91" name="Rectangle 90"/>
          <p:cNvSpPr/>
          <p:nvPr/>
        </p:nvSpPr>
        <p:spPr>
          <a:xfrm>
            <a:off x="1811895" y="2295525"/>
            <a:ext cx="57890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So, </a:t>
            </a:r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 and </a:t>
            </a:r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y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 are in direct variation such that </a:t>
            </a:r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 is twice of </a:t>
            </a:r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y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.</a:t>
            </a:r>
          </a:p>
        </p:txBody>
      </p:sp>
      <p:sp>
        <p:nvSpPr>
          <p:cNvPr id="92" name="Rectangle 91"/>
          <p:cNvSpPr/>
          <p:nvPr/>
        </p:nvSpPr>
        <p:spPr>
          <a:xfrm>
            <a:off x="1396372" y="1860550"/>
            <a:ext cx="5086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(ii)</a:t>
            </a:r>
          </a:p>
        </p:txBody>
      </p:sp>
      <p:grpSp>
        <p:nvGrpSpPr>
          <p:cNvPr id="93" name="Group 92"/>
          <p:cNvGrpSpPr/>
          <p:nvPr/>
        </p:nvGrpSpPr>
        <p:grpSpPr>
          <a:xfrm>
            <a:off x="3333854" y="1816103"/>
            <a:ext cx="525891" cy="540180"/>
            <a:chOff x="4465044" y="4103371"/>
            <a:chExt cx="525891" cy="540180"/>
          </a:xfrm>
        </p:grpSpPr>
        <p:sp>
          <p:nvSpPr>
            <p:cNvPr id="94" name="Rectangle 93"/>
            <p:cNvSpPr/>
            <p:nvPr/>
          </p:nvSpPr>
          <p:spPr>
            <a:xfrm>
              <a:off x="4499834" y="4103371"/>
              <a:ext cx="43471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15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4465044" y="4335774"/>
              <a:ext cx="52589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4.5</a:t>
              </a:r>
            </a:p>
          </p:txBody>
        </p:sp>
        <p:cxnSp>
          <p:nvCxnSpPr>
            <p:cNvPr id="96" name="Straight Connector 95"/>
            <p:cNvCxnSpPr/>
            <p:nvPr/>
          </p:nvCxnSpPr>
          <p:spPr>
            <a:xfrm>
              <a:off x="4555632" y="4379532"/>
              <a:ext cx="30175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Rectangle 96"/>
          <p:cNvSpPr/>
          <p:nvPr/>
        </p:nvSpPr>
        <p:spPr>
          <a:xfrm>
            <a:off x="3735420" y="1938586"/>
            <a:ext cx="3022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98" name="Rectangle 97"/>
          <p:cNvSpPr/>
          <p:nvPr/>
        </p:nvSpPr>
        <p:spPr>
          <a:xfrm>
            <a:off x="3912391" y="1938586"/>
            <a:ext cx="3688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2904755" y="706703"/>
            <a:ext cx="4428376" cy="290945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8235" y="659960"/>
            <a:ext cx="7061403" cy="36538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228600" algn="ctr"/>
              </a:tabLst>
            </a:pP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	 </a:t>
            </a: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If </a:t>
            </a:r>
            <a:r>
              <a:rPr lang="en-US" sz="1400" b="1" i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x</a:t>
            </a: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and </a:t>
            </a:r>
            <a:r>
              <a:rPr lang="en-US" sz="1400" b="1" i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y</a:t>
            </a: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vary directly, find the missing entries in the following table :</a:t>
            </a:r>
          </a:p>
        </p:txBody>
      </p:sp>
      <p:sp>
        <p:nvSpPr>
          <p:cNvPr id="59" name="Rectangle 58"/>
          <p:cNvSpPr/>
          <p:nvPr/>
        </p:nvSpPr>
        <p:spPr>
          <a:xfrm>
            <a:off x="1820353" y="2540000"/>
            <a:ext cx="3027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1826378" y="2764213"/>
            <a:ext cx="324069" cy="307777"/>
            <a:chOff x="4453846" y="4344345"/>
            <a:chExt cx="324069" cy="307777"/>
          </a:xfrm>
        </p:grpSpPr>
        <p:sp>
          <p:nvSpPr>
            <p:cNvPr id="61" name="Rectangle 60"/>
            <p:cNvSpPr/>
            <p:nvPr/>
          </p:nvSpPr>
          <p:spPr>
            <a:xfrm>
              <a:off x="4453846" y="4344345"/>
              <a:ext cx="32406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i="1" dirty="0">
                  <a:solidFill>
                    <a:prstClr val="black"/>
                  </a:solidFill>
                  <a:latin typeface="Bookman Old Style" pitchFamily="18" charset="0"/>
                </a:rPr>
                <a:t>y</a:t>
              </a:r>
            </a:p>
          </p:txBody>
        </p:sp>
        <p:cxnSp>
          <p:nvCxnSpPr>
            <p:cNvPr id="62" name="Straight Connector 61"/>
            <p:cNvCxnSpPr/>
            <p:nvPr/>
          </p:nvCxnSpPr>
          <p:spPr>
            <a:xfrm>
              <a:off x="4510565" y="4391437"/>
              <a:ext cx="18122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Rectangle 100"/>
          <p:cNvSpPr/>
          <p:nvPr/>
        </p:nvSpPr>
        <p:spPr>
          <a:xfrm>
            <a:off x="2074968" y="2665982"/>
            <a:ext cx="3027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2265323" y="2662338"/>
            <a:ext cx="30278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/>
              <p:cNvSpPr/>
              <p:nvPr/>
            </p:nvSpPr>
            <p:spPr>
              <a:xfrm>
                <a:off x="1829879" y="3029061"/>
                <a:ext cx="302785" cy="4685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b="1" i="1" dirty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x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1400" b="1" i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11" name="Rectangle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879" y="3029061"/>
                <a:ext cx="302785" cy="468590"/>
              </a:xfrm>
              <a:prstGeom prst="rect">
                <a:avLst/>
              </a:prstGeom>
              <a:blipFill rotWithShape="1">
                <a:blip r:embed="rId5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Rectangle 111"/>
          <p:cNvSpPr/>
          <p:nvPr/>
        </p:nvSpPr>
        <p:spPr>
          <a:xfrm>
            <a:off x="2074968" y="3111056"/>
            <a:ext cx="3027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2265323" y="3118874"/>
            <a:ext cx="30278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2450538" y="3440699"/>
            <a:ext cx="3027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2606113" y="3440699"/>
            <a:ext cx="3027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3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1829879" y="3441358"/>
            <a:ext cx="3027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2074968" y="3441358"/>
            <a:ext cx="3027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2283926" y="3441358"/>
            <a:ext cx="3027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2271237" y="3443676"/>
            <a:ext cx="4460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3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3529010" y="2540000"/>
            <a:ext cx="3027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3525338" y="2742784"/>
            <a:ext cx="272755" cy="307777"/>
            <a:chOff x="4424922" y="4322916"/>
            <a:chExt cx="272755" cy="307777"/>
          </a:xfrm>
        </p:grpSpPr>
        <p:sp>
          <p:nvSpPr>
            <p:cNvPr id="136" name="Rectangle 135"/>
            <p:cNvSpPr/>
            <p:nvPr/>
          </p:nvSpPr>
          <p:spPr>
            <a:xfrm>
              <a:off x="4424922" y="4322916"/>
              <a:ext cx="27275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i="1" dirty="0">
                  <a:solidFill>
                    <a:prstClr val="black"/>
                  </a:solidFill>
                  <a:latin typeface="Bookman Old Style" pitchFamily="18" charset="0"/>
                </a:rPr>
                <a:t>y</a:t>
              </a:r>
            </a:p>
          </p:txBody>
        </p:sp>
        <p:cxnSp>
          <p:nvCxnSpPr>
            <p:cNvPr id="137" name="Straight Connector 136"/>
            <p:cNvCxnSpPr/>
            <p:nvPr/>
          </p:nvCxnSpPr>
          <p:spPr>
            <a:xfrm>
              <a:off x="4495012" y="4391437"/>
              <a:ext cx="18122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8" name="Rectangle 137"/>
          <p:cNvSpPr/>
          <p:nvPr/>
        </p:nvSpPr>
        <p:spPr>
          <a:xfrm>
            <a:off x="3788581" y="2665982"/>
            <a:ext cx="3027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3978936" y="2662338"/>
            <a:ext cx="6457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3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 139"/>
              <p:cNvSpPr/>
              <p:nvPr/>
            </p:nvSpPr>
            <p:spPr>
              <a:xfrm>
                <a:off x="3229757" y="3029061"/>
                <a:ext cx="700893" cy="4685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b="1" i="1" dirty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x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1" dirty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13.25</m:t>
                          </m:r>
                        </m:den>
                      </m:f>
                    </m:oMath>
                  </m:oMathPara>
                </a14:m>
                <a:endParaRPr lang="en-US" sz="1400" b="1" i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40" name="Rectangle 1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757" y="3029061"/>
                <a:ext cx="700893" cy="468590"/>
              </a:xfrm>
              <a:prstGeom prst="rect">
                <a:avLst/>
              </a:prstGeom>
              <a:blipFill rotWithShape="1">
                <a:blip r:embed="rId6"/>
                <a:stretch>
                  <a:fillRect b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Rectangle 140"/>
          <p:cNvSpPr/>
          <p:nvPr/>
        </p:nvSpPr>
        <p:spPr>
          <a:xfrm>
            <a:off x="3788581" y="3111056"/>
            <a:ext cx="3027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3978936" y="3118874"/>
            <a:ext cx="10266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3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4164151" y="3440699"/>
            <a:ext cx="3027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144" name="Rectangle 143"/>
          <p:cNvSpPr/>
          <p:nvPr/>
        </p:nvSpPr>
        <p:spPr>
          <a:xfrm>
            <a:off x="4319725" y="3440699"/>
            <a:ext cx="7951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13.25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3543492" y="3441358"/>
            <a:ext cx="3027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3788581" y="3441358"/>
            <a:ext cx="3027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47" name="Rectangle 146"/>
          <p:cNvSpPr/>
          <p:nvPr/>
        </p:nvSpPr>
        <p:spPr>
          <a:xfrm>
            <a:off x="3997539" y="3441358"/>
            <a:ext cx="3027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148" name="Rectangle 147"/>
          <p:cNvSpPr/>
          <p:nvPr/>
        </p:nvSpPr>
        <p:spPr>
          <a:xfrm>
            <a:off x="3998779" y="3438528"/>
            <a:ext cx="8090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26.50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1813336" y="3804046"/>
            <a:ext cx="29872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Thus, the missing entries are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4610100" y="3804047"/>
            <a:ext cx="16446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6 and 26.50</a:t>
            </a:r>
          </a:p>
        </p:txBody>
      </p:sp>
    </p:spTree>
    <p:extLst>
      <p:ext uri="{BB962C8B-B14F-4D97-AF65-F5344CB8AC3E}">
        <p14:creationId xmlns:p14="http://schemas.microsoft.com/office/powerpoint/2010/main" val="200587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611 -0.04599 L -3.05556E-6 4.5679E-6 " pathEditMode="relative" rAng="0" ptsTypes="AA">
                                      <p:cBhvr>
                                        <p:cTn id="129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6" y="22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45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4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945 -0.03303 L 1.38889E-6 4.19753E-6 " pathEditMode="relative" rAng="0" ptsTypes="AA">
                                      <p:cBhvr>
                                        <p:cTn id="21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72" y="16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4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45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5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4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0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63" grpId="0"/>
      <p:bldP spid="85" grpId="0"/>
      <p:bldP spid="90" grpId="0"/>
      <p:bldP spid="91" grpId="0"/>
      <p:bldP spid="92" grpId="0"/>
      <p:bldP spid="97" grpId="0"/>
      <p:bldP spid="98" grpId="0"/>
      <p:bldP spid="57" grpId="0" animBg="1"/>
      <p:bldP spid="57" grpId="1" animBg="1"/>
      <p:bldP spid="59" grpId="0"/>
      <p:bldP spid="101" grpId="0"/>
      <p:bldP spid="103" grpId="0"/>
      <p:bldP spid="111" grpId="0"/>
      <p:bldP spid="112" grpId="0"/>
      <p:bldP spid="113" grpId="0"/>
      <p:bldP spid="114" grpId="0"/>
      <p:bldP spid="114" grpId="1"/>
      <p:bldP spid="115" grpId="0"/>
      <p:bldP spid="115" grpId="1"/>
      <p:bldP spid="115" grpId="2"/>
      <p:bldP spid="116" grpId="0"/>
      <p:bldP spid="117" grpId="0"/>
      <p:bldP spid="118" grpId="0"/>
      <p:bldP spid="118" grpId="1"/>
      <p:bldP spid="119" grpId="0"/>
      <p:bldP spid="134" grpId="0"/>
      <p:bldP spid="138" grpId="0"/>
      <p:bldP spid="139" grpId="0"/>
      <p:bldP spid="140" grpId="0"/>
      <p:bldP spid="141" grpId="0"/>
      <p:bldP spid="142" grpId="0"/>
      <p:bldP spid="143" grpId="0"/>
      <p:bldP spid="143" grpId="1"/>
      <p:bldP spid="144" grpId="0"/>
      <p:bldP spid="144" grpId="1"/>
      <p:bldP spid="144" grpId="2"/>
      <p:bldP spid="145" grpId="0"/>
      <p:bldP spid="146" grpId="0"/>
      <p:bldP spid="147" grpId="0"/>
      <p:bldP spid="147" grpId="1"/>
      <p:bldP spid="148" grpId="0"/>
      <p:bldP spid="149" grpId="0"/>
      <p:bldP spid="15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grupoplascencia.com/img/background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38" y="-35758"/>
            <a:ext cx="9162369" cy="5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390937" y="660390"/>
            <a:ext cx="8329720" cy="454035"/>
          </a:xfrm>
          <a:prstGeom prst="roundRect">
            <a:avLst/>
          </a:prstGeom>
          <a:solidFill>
            <a:srgbClr val="00FFFF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4" name="Pentagon 3"/>
          <p:cNvSpPr/>
          <p:nvPr/>
        </p:nvSpPr>
        <p:spPr>
          <a:xfrm>
            <a:off x="561503" y="206161"/>
            <a:ext cx="1700816" cy="381000"/>
          </a:xfrm>
          <a:prstGeom prst="homePlate">
            <a:avLst/>
          </a:prstGeom>
          <a:solidFill>
            <a:srgbClr val="00206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EXERCISE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90705" y="1162050"/>
            <a:ext cx="8330184" cy="3644900"/>
          </a:xfrm>
          <a:prstGeom prst="roundRect">
            <a:avLst>
              <a:gd name="adj" fmla="val 11614"/>
            </a:avLst>
          </a:prstGeom>
          <a:solidFill>
            <a:srgbClr val="CDAFED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46660" y="1169670"/>
            <a:ext cx="695730" cy="346364"/>
          </a:xfrm>
          <a:prstGeom prst="roundRect">
            <a:avLst>
              <a:gd name="adj" fmla="val 50000"/>
            </a:avLst>
          </a:prstGeom>
          <a:solidFill>
            <a:srgbClr val="FF0000">
              <a:alpha val="50196"/>
            </a:srgbClr>
          </a:solidFill>
          <a:ln>
            <a:solidFill>
              <a:srgbClr val="0033CC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80008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Sol :</a:t>
            </a:r>
          </a:p>
        </p:txBody>
      </p:sp>
      <p:sp>
        <p:nvSpPr>
          <p:cNvPr id="96" name="Rounded Rectangle 95"/>
          <p:cNvSpPr/>
          <p:nvPr/>
        </p:nvSpPr>
        <p:spPr>
          <a:xfrm>
            <a:off x="733862" y="603215"/>
            <a:ext cx="4125060" cy="320040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07" name="Group 106"/>
          <p:cNvGrpSpPr/>
          <p:nvPr/>
        </p:nvGrpSpPr>
        <p:grpSpPr>
          <a:xfrm>
            <a:off x="1490240" y="1660658"/>
            <a:ext cx="3120213" cy="850567"/>
            <a:chOff x="690652" y="3138279"/>
            <a:chExt cx="3820841" cy="841247"/>
          </a:xfrm>
        </p:grpSpPr>
        <p:grpSp>
          <p:nvGrpSpPr>
            <p:cNvPr id="108" name="Group 107"/>
            <p:cNvGrpSpPr/>
            <p:nvPr/>
          </p:nvGrpSpPr>
          <p:grpSpPr>
            <a:xfrm>
              <a:off x="736071" y="3138279"/>
              <a:ext cx="3775422" cy="841247"/>
              <a:chOff x="1608686" y="4972842"/>
              <a:chExt cx="2627326" cy="1108612"/>
            </a:xfrm>
          </p:grpSpPr>
          <p:sp>
            <p:nvSpPr>
              <p:cNvPr id="144" name="Rectangle 143"/>
              <p:cNvSpPr/>
              <p:nvPr/>
            </p:nvSpPr>
            <p:spPr>
              <a:xfrm>
                <a:off x="1611229" y="4973498"/>
                <a:ext cx="2602400" cy="1102124"/>
              </a:xfrm>
              <a:prstGeom prst="rect">
                <a:avLst/>
              </a:prstGeom>
              <a:gradFill flip="none" rotWithShape="1">
                <a:gsLst>
                  <a:gs pos="0">
                    <a:srgbClr val="66FF66">
                      <a:tint val="66000"/>
                      <a:satMod val="160000"/>
                    </a:srgbClr>
                  </a:gs>
                  <a:gs pos="50000">
                    <a:srgbClr val="66FF66">
                      <a:tint val="44500"/>
                      <a:satMod val="160000"/>
                    </a:srgbClr>
                  </a:gs>
                  <a:gs pos="100000">
                    <a:srgbClr val="66FF66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  <a:scene3d>
                <a:camera prst="obliqueTop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Bookman Old Style" pitchFamily="18" charset="0"/>
                </a:endParaRPr>
              </a:p>
            </p:txBody>
          </p:sp>
          <p:grpSp>
            <p:nvGrpSpPr>
              <p:cNvPr id="145" name="Group 37"/>
              <p:cNvGrpSpPr/>
              <p:nvPr/>
            </p:nvGrpSpPr>
            <p:grpSpPr>
              <a:xfrm>
                <a:off x="1608686" y="4972842"/>
                <a:ext cx="2627326" cy="1108612"/>
                <a:chOff x="586485" y="1676016"/>
                <a:chExt cx="4665668" cy="651827"/>
              </a:xfrm>
            </p:grpSpPr>
            <p:sp>
              <p:nvSpPr>
                <p:cNvPr id="146" name="Rectangle 145"/>
                <p:cNvSpPr/>
                <p:nvPr/>
              </p:nvSpPr>
              <p:spPr>
                <a:xfrm>
                  <a:off x="586486" y="1676556"/>
                  <a:ext cx="4665667" cy="64801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b="1">
                    <a:ln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147" name="Straight Connector 146"/>
                <p:cNvCxnSpPr/>
                <p:nvPr/>
              </p:nvCxnSpPr>
              <p:spPr>
                <a:xfrm>
                  <a:off x="586485" y="1902076"/>
                  <a:ext cx="4660416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/>
                <p:nvPr/>
              </p:nvCxnSpPr>
              <p:spPr>
                <a:xfrm rot="5400000">
                  <a:off x="2590013" y="2001532"/>
                  <a:ext cx="651827" cy="79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>
                  <a:off x="586485" y="2106347"/>
                  <a:ext cx="4660416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2" name="TextBox 141"/>
            <p:cNvSpPr txBox="1"/>
            <p:nvPr/>
          </p:nvSpPr>
          <p:spPr>
            <a:xfrm>
              <a:off x="690652" y="3139193"/>
              <a:ext cx="1967067" cy="289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>
                  <a:solidFill>
                    <a:prstClr val="black"/>
                  </a:solidFill>
                  <a:latin typeface="Bookman Old Style" pitchFamily="18" charset="0"/>
                </a:rPr>
                <a:t>Petrol (in liters)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2612748" y="3139193"/>
              <a:ext cx="1866581" cy="273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prstClr val="black"/>
                  </a:solidFill>
                  <a:latin typeface="Bookman Old Style" pitchFamily="18" charset="0"/>
                </a:rPr>
                <a:t>Distance (in km)</a:t>
              </a:r>
            </a:p>
          </p:txBody>
        </p:sp>
      </p:grpSp>
      <p:sp>
        <p:nvSpPr>
          <p:cNvPr id="150" name="TextBox 149"/>
          <p:cNvSpPr txBox="1"/>
          <p:nvPr/>
        </p:nvSpPr>
        <p:spPr>
          <a:xfrm>
            <a:off x="3583792" y="1913027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432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2057400" y="1932077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48</a:t>
            </a:r>
          </a:p>
        </p:txBody>
      </p:sp>
      <p:sp>
        <p:nvSpPr>
          <p:cNvPr id="152" name="Rounded Rectangle 151"/>
          <p:cNvSpPr/>
          <p:nvPr/>
        </p:nvSpPr>
        <p:spPr>
          <a:xfrm>
            <a:off x="2028825" y="661117"/>
            <a:ext cx="759440" cy="208805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2057400" y="2205703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20</a:t>
            </a:r>
            <a:endParaRPr lang="en-US" sz="1400" b="1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803741" y="2492285"/>
            <a:ext cx="7121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We observe that the lesser that the lesser he petrol consumed, the smaller the number of kilometers travelled. So, it is a case of direct variation.</a:t>
            </a:r>
          </a:p>
        </p:txBody>
      </p:sp>
      <p:sp>
        <p:nvSpPr>
          <p:cNvPr id="157" name="Rounded Rectangle 156"/>
          <p:cNvSpPr/>
          <p:nvPr/>
        </p:nvSpPr>
        <p:spPr>
          <a:xfrm>
            <a:off x="5978544" y="1728788"/>
            <a:ext cx="2427850" cy="58163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Therefore this is a case of direct variation</a:t>
            </a:r>
          </a:p>
        </p:txBody>
      </p:sp>
      <p:sp>
        <p:nvSpPr>
          <p:cNvPr id="158" name="Rounded Rectangle 157"/>
          <p:cNvSpPr/>
          <p:nvPr/>
        </p:nvSpPr>
        <p:spPr>
          <a:xfrm>
            <a:off x="6431179" y="1654002"/>
            <a:ext cx="1975215" cy="73120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Therefore we will take the ratio of the quantities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2475491" y="2911760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48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2475491" y="3139876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20</a:t>
            </a:r>
          </a:p>
        </p:txBody>
      </p:sp>
      <p:cxnSp>
        <p:nvCxnSpPr>
          <p:cNvPr id="161" name="Straight Connector 160"/>
          <p:cNvCxnSpPr/>
          <p:nvPr/>
        </p:nvCxnSpPr>
        <p:spPr>
          <a:xfrm>
            <a:off x="2545183" y="3185717"/>
            <a:ext cx="2634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2912571" y="3035104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3126593" y="2921286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432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3248751" y="3139876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165" name="Straight Connector 164"/>
          <p:cNvCxnSpPr/>
          <p:nvPr/>
        </p:nvCxnSpPr>
        <p:spPr>
          <a:xfrm>
            <a:off x="3237740" y="3185717"/>
            <a:ext cx="32086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>
            <a:off x="899621" y="3387526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167" name="Right Arrow 166"/>
          <p:cNvSpPr/>
          <p:nvPr/>
        </p:nvSpPr>
        <p:spPr>
          <a:xfrm rot="20012307" flipH="1">
            <a:off x="2848718" y="3144988"/>
            <a:ext cx="383076" cy="102120"/>
          </a:xfrm>
          <a:prstGeom prst="rightArrow">
            <a:avLst>
              <a:gd name="adj1" fmla="val 0"/>
              <a:gd name="adj2" fmla="val 6295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2649046" y="3368476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2912571" y="338752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3144343" y="3387526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/>
              <p:cNvSpPr txBox="1"/>
              <p:nvPr/>
            </p:nvSpPr>
            <p:spPr>
              <a:xfrm>
                <a:off x="3449558" y="3387526"/>
                <a:ext cx="265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72" name="TextBox 1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558" y="3387526"/>
                <a:ext cx="265201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TextBox 172"/>
          <p:cNvSpPr txBox="1"/>
          <p:nvPr/>
        </p:nvSpPr>
        <p:spPr>
          <a:xfrm>
            <a:off x="3625771" y="3387526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432</a:t>
            </a:r>
          </a:p>
        </p:txBody>
      </p:sp>
      <p:sp>
        <p:nvSpPr>
          <p:cNvPr id="174" name="Right Arrow 173"/>
          <p:cNvSpPr/>
          <p:nvPr/>
        </p:nvSpPr>
        <p:spPr>
          <a:xfrm rot="1409878">
            <a:off x="2817108" y="3139078"/>
            <a:ext cx="413396" cy="102120"/>
          </a:xfrm>
          <a:prstGeom prst="rightArrow">
            <a:avLst>
              <a:gd name="adj1" fmla="val 0"/>
              <a:gd name="adj2" fmla="val 6295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899621" y="3683873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2649046" y="3783080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2912571" y="3795780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3144343" y="3683873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TextBox 178"/>
              <p:cNvSpPr txBox="1"/>
              <p:nvPr/>
            </p:nvSpPr>
            <p:spPr>
              <a:xfrm>
                <a:off x="3441619" y="3685778"/>
                <a:ext cx="265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79" name="TextBox 1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619" y="3685778"/>
                <a:ext cx="265201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0" name="TextBox 179"/>
          <p:cNvSpPr txBox="1"/>
          <p:nvPr/>
        </p:nvSpPr>
        <p:spPr>
          <a:xfrm>
            <a:off x="3606719" y="3685778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432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3421415" y="3888981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48</a:t>
            </a:r>
          </a:p>
        </p:txBody>
      </p:sp>
      <p:cxnSp>
        <p:nvCxnSpPr>
          <p:cNvPr id="182" name="Straight Connector 181"/>
          <p:cNvCxnSpPr/>
          <p:nvPr/>
        </p:nvCxnSpPr>
        <p:spPr>
          <a:xfrm>
            <a:off x="3232865" y="3946128"/>
            <a:ext cx="80200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/>
          <p:cNvSpPr txBox="1"/>
          <p:nvPr/>
        </p:nvSpPr>
        <p:spPr>
          <a:xfrm>
            <a:off x="899621" y="4500668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899621" y="4251054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2649046" y="4241528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2912571" y="4251054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3156741" y="4256206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180</a:t>
            </a:r>
          </a:p>
        </p:txBody>
      </p:sp>
      <p:sp>
        <p:nvSpPr>
          <p:cNvPr id="188" name="Rounded Rectangle 187"/>
          <p:cNvSpPr/>
          <p:nvPr/>
        </p:nvSpPr>
        <p:spPr>
          <a:xfrm>
            <a:off x="1244218" y="4526123"/>
            <a:ext cx="5477142" cy="256867"/>
          </a:xfrm>
          <a:prstGeom prst="roundRect">
            <a:avLst/>
          </a:prstGeom>
          <a:gradFill flip="none" rotWithShape="1">
            <a:gsLst>
              <a:gs pos="0">
                <a:srgbClr val="00FFFF">
                  <a:tint val="66000"/>
                  <a:satMod val="160000"/>
                </a:srgbClr>
              </a:gs>
              <a:gs pos="29000">
                <a:srgbClr val="00FFFF">
                  <a:tint val="44500"/>
                  <a:satMod val="160000"/>
                </a:srgbClr>
              </a:gs>
              <a:gs pos="100000">
                <a:srgbClr val="00FFFF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>
            <a:solidFill>
              <a:srgbClr val="CC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90" name="Rounded Rectangle 189"/>
          <p:cNvSpPr/>
          <p:nvPr/>
        </p:nvSpPr>
        <p:spPr>
          <a:xfrm>
            <a:off x="6399908" y="1823247"/>
            <a:ext cx="2006486" cy="39271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Lets assume it as </a:t>
            </a:r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5359379" y="1636843"/>
            <a:ext cx="2977862" cy="87240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Which are the two quantities that are varying ?</a:t>
            </a:r>
          </a:p>
          <a:p>
            <a:pPr algn="ctr"/>
            <a:endParaRPr lang="en-US" sz="1400" b="1" dirty="0">
              <a:solidFill>
                <a:srgbClr val="0000FF"/>
              </a:solidFill>
              <a:latin typeface="Bookman Old Style" pitchFamily="18" charset="0"/>
              <a:ea typeface="Cambria Math" panose="02040503050406030204" pitchFamily="18" charset="0"/>
            </a:endParaRPr>
          </a:p>
          <a:p>
            <a:pPr algn="ctr"/>
            <a:endParaRPr lang="en-US" sz="1400" b="1" dirty="0">
              <a:solidFill>
                <a:srgbClr val="0000FF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192" name="Group 191"/>
          <p:cNvGrpSpPr/>
          <p:nvPr/>
        </p:nvGrpSpPr>
        <p:grpSpPr>
          <a:xfrm>
            <a:off x="5403295" y="2228892"/>
            <a:ext cx="1318065" cy="317573"/>
            <a:chOff x="8807840" y="2786754"/>
            <a:chExt cx="1754331" cy="384264"/>
          </a:xfrm>
        </p:grpSpPr>
        <p:sp>
          <p:nvSpPr>
            <p:cNvPr id="193" name="Rounded Rectangle 192"/>
            <p:cNvSpPr/>
            <p:nvPr/>
          </p:nvSpPr>
          <p:spPr>
            <a:xfrm>
              <a:off x="8873003" y="2786754"/>
              <a:ext cx="1599530" cy="372460"/>
            </a:xfrm>
            <a:prstGeom prst="roundRect">
              <a:avLst/>
            </a:prstGeom>
            <a:solidFill>
              <a:srgbClr val="FFCC66"/>
            </a:solidFill>
            <a:ln w="19050">
              <a:solidFill>
                <a:srgbClr val="FF0066"/>
              </a:solidFill>
            </a:ln>
            <a:scene3d>
              <a:camera prst="orthographicFront">
                <a:rot lat="0" lon="0" rev="0"/>
              </a:camera>
              <a:lightRig rig="balanced" dir="tr"/>
            </a:scene3d>
            <a:sp3d prstMaterial="matte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endParaRPr lang="en-US" sz="1600" b="1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8807840" y="2798607"/>
              <a:ext cx="1754331" cy="3724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rPr>
                <a:t>Speed km/h</a:t>
              </a:r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7105022" y="2134302"/>
            <a:ext cx="1062427" cy="513648"/>
            <a:chOff x="9598052" y="2861650"/>
            <a:chExt cx="1414081" cy="621518"/>
          </a:xfrm>
        </p:grpSpPr>
        <p:sp>
          <p:nvSpPr>
            <p:cNvPr id="196" name="Rounded Rectangle 195"/>
            <p:cNvSpPr/>
            <p:nvPr/>
          </p:nvSpPr>
          <p:spPr>
            <a:xfrm>
              <a:off x="9686410" y="2903675"/>
              <a:ext cx="1200862" cy="538083"/>
            </a:xfrm>
            <a:prstGeom prst="roundRect">
              <a:avLst/>
            </a:prstGeom>
            <a:solidFill>
              <a:srgbClr val="FFCC66"/>
            </a:solidFill>
            <a:ln w="19050">
              <a:solidFill>
                <a:srgbClr val="FF0066"/>
              </a:solidFill>
            </a:ln>
            <a:scene3d>
              <a:camera prst="orthographicFront">
                <a:rot lat="0" lon="0" rev="0"/>
              </a:camera>
              <a:lightRig rig="balanced" dir="tr"/>
            </a:scene3d>
            <a:sp3d prstMaterial="matte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endParaRPr lang="en-US" sz="1600" b="1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9598052" y="2861650"/>
              <a:ext cx="1414081" cy="6215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rPr>
                <a:t>Number of hours</a:t>
              </a:r>
            </a:p>
          </p:txBody>
        </p:sp>
      </p:grpSp>
      <p:sp>
        <p:nvSpPr>
          <p:cNvPr id="210" name="Rectangle 209"/>
          <p:cNvSpPr/>
          <p:nvPr/>
        </p:nvSpPr>
        <p:spPr>
          <a:xfrm>
            <a:off x="6647790" y="2160718"/>
            <a:ext cx="5778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</a:rPr>
              <a:t>And</a:t>
            </a:r>
          </a:p>
        </p:txBody>
      </p:sp>
      <p:sp>
        <p:nvSpPr>
          <p:cNvPr id="211" name="TextBox 210"/>
          <p:cNvSpPr txBox="1"/>
          <p:nvPr/>
        </p:nvSpPr>
        <p:spPr>
          <a:xfrm>
            <a:off x="3706421" y="2177417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212" name="Straight Connector 211"/>
          <p:cNvCxnSpPr/>
          <p:nvPr/>
        </p:nvCxnSpPr>
        <p:spPr>
          <a:xfrm flipH="1">
            <a:off x="3688737" y="3795334"/>
            <a:ext cx="368732" cy="912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 rot="900000" flipH="1">
            <a:off x="3533063" y="3969735"/>
            <a:ext cx="203446" cy="1502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tangle 213"/>
          <p:cNvSpPr/>
          <p:nvPr/>
        </p:nvSpPr>
        <p:spPr>
          <a:xfrm>
            <a:off x="3213167" y="3964212"/>
            <a:ext cx="3706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24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4005258" y="3640058"/>
            <a:ext cx="46358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216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19" name="Rounded Rectangle 218"/>
          <p:cNvSpPr/>
          <p:nvPr/>
        </p:nvSpPr>
        <p:spPr>
          <a:xfrm>
            <a:off x="788498" y="815308"/>
            <a:ext cx="2223246" cy="320040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2150418" y="3387526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48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TextBox 221"/>
              <p:cNvSpPr txBox="1"/>
              <p:nvPr/>
            </p:nvSpPr>
            <p:spPr>
              <a:xfrm>
                <a:off x="2465299" y="3387526"/>
                <a:ext cx="265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222" name="TextBox 2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299" y="3387526"/>
                <a:ext cx="265201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7" name="Curved Up Arrow 226"/>
          <p:cNvSpPr/>
          <p:nvPr/>
        </p:nvSpPr>
        <p:spPr>
          <a:xfrm>
            <a:off x="2367130" y="3638448"/>
            <a:ext cx="1326729" cy="161507"/>
          </a:xfrm>
          <a:prstGeom prst="curvedUpArrow">
            <a:avLst>
              <a:gd name="adj1" fmla="val 13390"/>
              <a:gd name="adj2" fmla="val 50000"/>
              <a:gd name="adj3" fmla="val 25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16" name="Rounded Rectangle 215"/>
          <p:cNvSpPr/>
          <p:nvPr/>
        </p:nvSpPr>
        <p:spPr>
          <a:xfrm>
            <a:off x="4827352" y="662170"/>
            <a:ext cx="2175347" cy="208805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18" name="Rounded Rectangle 217"/>
          <p:cNvSpPr/>
          <p:nvPr/>
        </p:nvSpPr>
        <p:spPr>
          <a:xfrm>
            <a:off x="3082259" y="656171"/>
            <a:ext cx="863421" cy="206949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54" name="Rounded Rectangle 153"/>
          <p:cNvSpPr/>
          <p:nvPr/>
        </p:nvSpPr>
        <p:spPr>
          <a:xfrm>
            <a:off x="1111960" y="870975"/>
            <a:ext cx="829542" cy="208805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 rot="360000" flipH="1">
            <a:off x="3235487" y="3790786"/>
            <a:ext cx="235191" cy="986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rot="900000" flipH="1">
            <a:off x="3326907" y="4042577"/>
            <a:ext cx="160397" cy="1192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2971800" y="3988048"/>
            <a:ext cx="3706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12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976562" y="3618629"/>
            <a:ext cx="3706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10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4168" y="616805"/>
            <a:ext cx="6791032" cy="49015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228600" algn="ctr"/>
              </a:tabLst>
            </a:pPr>
            <a:r>
              <a:rPr lang="en-US" sz="139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	 </a:t>
            </a:r>
            <a:r>
              <a:rPr lang="en-US" sz="139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A car travels 432 km on 48 liters of petrol. How far would it travel </a:t>
            </a:r>
          </a:p>
          <a:p>
            <a:pPr>
              <a:tabLst>
                <a:tab pos="228600" algn="ctr"/>
              </a:tabLst>
            </a:pPr>
            <a:r>
              <a:rPr lang="en-US" sz="139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   on 20 liters of petrol ?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1234062" y="4500668"/>
            <a:ext cx="5614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</a:rPr>
              <a:t>Hence, the car would travel 180 km on 20 liters of petrol.</a:t>
            </a:r>
          </a:p>
        </p:txBody>
      </p:sp>
      <p:cxnSp>
        <p:nvCxnSpPr>
          <p:cNvPr id="94" name="Straight Connector 93"/>
          <p:cNvCxnSpPr/>
          <p:nvPr/>
        </p:nvCxnSpPr>
        <p:spPr>
          <a:xfrm flipH="1">
            <a:off x="4096122" y="3734459"/>
            <a:ext cx="281861" cy="683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4333876" y="3585295"/>
            <a:ext cx="33692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18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97" name="Straight Connector 96"/>
          <p:cNvCxnSpPr/>
          <p:nvPr/>
        </p:nvCxnSpPr>
        <p:spPr>
          <a:xfrm rot="900000" flipH="1">
            <a:off x="3081670" y="4058739"/>
            <a:ext cx="160397" cy="1192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2857504" y="4016618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1321552" y="1131326"/>
            <a:ext cx="59174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Suppose the car travels </a:t>
            </a:r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 km on 20 liters of petrol. Then, the above information car be put in the following tabular form</a:t>
            </a:r>
          </a:p>
        </p:txBody>
      </p:sp>
    </p:spTree>
    <p:extLst>
      <p:ext uri="{BB962C8B-B14F-4D97-AF65-F5344CB8AC3E}">
        <p14:creationId xmlns:p14="http://schemas.microsoft.com/office/powerpoint/2010/main" val="81585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8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8" dur="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500"/>
                            </p:stCondLst>
                            <p:childTnLst>
                              <p:par>
                                <p:cTn id="2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500"/>
                            </p:stCondLst>
                            <p:childTnLst>
                              <p:par>
                                <p:cTn id="25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9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2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500"/>
                            </p:stCondLst>
                            <p:childTnLst>
                              <p:par>
                                <p:cTn id="30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1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500"/>
                            </p:stCondLst>
                            <p:childTnLst>
                              <p:par>
                                <p:cTn id="3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1" fill="hold">
                            <p:stCondLst>
                              <p:cond delay="500"/>
                            </p:stCondLst>
                            <p:childTnLst>
                              <p:par>
                                <p:cTn id="3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9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500"/>
                            </p:stCondLst>
                            <p:childTnLst>
                              <p:par>
                                <p:cTn id="3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500"/>
                            </p:stCondLst>
                            <p:childTnLst>
                              <p:par>
                                <p:cTn id="3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500"/>
                            </p:stCondLst>
                            <p:childTnLst>
                              <p:par>
                                <p:cTn id="3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7" fill="hold">
                            <p:stCondLst>
                              <p:cond delay="500"/>
                            </p:stCondLst>
                            <p:childTnLst>
                              <p:par>
                                <p:cTn id="3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1" fill="hold">
                            <p:stCondLst>
                              <p:cond delay="500"/>
                            </p:stCondLst>
                            <p:childTnLst>
                              <p:par>
                                <p:cTn id="3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  <p:bldP spid="9" grpId="0" animBg="1"/>
      <p:bldP spid="96" grpId="0" animBg="1"/>
      <p:bldP spid="96" grpId="1" animBg="1"/>
      <p:bldP spid="150" grpId="0"/>
      <p:bldP spid="151" grpId="0"/>
      <p:bldP spid="152" grpId="0" animBg="1"/>
      <p:bldP spid="152" grpId="1" animBg="1"/>
      <p:bldP spid="155" grpId="0"/>
      <p:bldP spid="156" grpId="0"/>
      <p:bldP spid="157" grpId="0" animBg="1"/>
      <p:bldP spid="157" grpId="1" animBg="1"/>
      <p:bldP spid="158" grpId="0" animBg="1"/>
      <p:bldP spid="158" grpId="1" animBg="1"/>
      <p:bldP spid="159" grpId="0"/>
      <p:bldP spid="160" grpId="0"/>
      <p:bldP spid="162" grpId="0"/>
      <p:bldP spid="163" grpId="0"/>
      <p:bldP spid="164" grpId="0"/>
      <p:bldP spid="166" grpId="0"/>
      <p:bldP spid="167" grpId="0" animBg="1"/>
      <p:bldP spid="167" grpId="1" animBg="1"/>
      <p:bldP spid="168" grpId="0"/>
      <p:bldP spid="169" grpId="0"/>
      <p:bldP spid="170" grpId="0"/>
      <p:bldP spid="172" grpId="0"/>
      <p:bldP spid="173" grpId="0"/>
      <p:bldP spid="174" grpId="0" animBg="1"/>
      <p:bldP spid="174" grpId="1" animBg="1"/>
      <p:bldP spid="175" grpId="0"/>
      <p:bldP spid="176" grpId="0"/>
      <p:bldP spid="177" grpId="0"/>
      <p:bldP spid="178" grpId="0"/>
      <p:bldP spid="179" grpId="0"/>
      <p:bldP spid="180" grpId="0"/>
      <p:bldP spid="181" grpId="0"/>
      <p:bldP spid="183" grpId="0"/>
      <p:bldP spid="184" grpId="0"/>
      <p:bldP spid="185" grpId="0"/>
      <p:bldP spid="186" grpId="0"/>
      <p:bldP spid="187" grpId="0"/>
      <p:bldP spid="188" grpId="0" animBg="1"/>
      <p:bldP spid="190" grpId="0" animBg="1"/>
      <p:bldP spid="190" grpId="1" animBg="1"/>
      <p:bldP spid="191" grpId="0" animBg="1"/>
      <p:bldP spid="191" grpId="1" animBg="1"/>
      <p:bldP spid="210" grpId="0"/>
      <p:bldP spid="210" grpId="1"/>
      <p:bldP spid="211" grpId="0"/>
      <p:bldP spid="214" grpId="0"/>
      <p:bldP spid="215" grpId="0"/>
      <p:bldP spid="219" grpId="0" animBg="1"/>
      <p:bldP spid="219" grpId="1" animBg="1"/>
      <p:bldP spid="221" grpId="0"/>
      <p:bldP spid="222" grpId="0"/>
      <p:bldP spid="227" grpId="0" animBg="1"/>
      <p:bldP spid="227" grpId="1" animBg="1"/>
      <p:bldP spid="216" grpId="0" animBg="1"/>
      <p:bldP spid="216" grpId="1" animBg="1"/>
      <p:bldP spid="218" grpId="0" animBg="1"/>
      <p:bldP spid="218" grpId="1" animBg="1"/>
      <p:bldP spid="154" grpId="0" animBg="1"/>
      <p:bldP spid="154" grpId="1" animBg="1"/>
      <p:bldP spid="79" grpId="0"/>
      <p:bldP spid="80" grpId="0"/>
      <p:bldP spid="5" grpId="0"/>
      <p:bldP spid="189" grpId="0"/>
      <p:bldP spid="95" grpId="0"/>
      <p:bldP spid="98" grpId="0"/>
      <p:bldP spid="9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grupoplascencia.com/img/background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70" y="-45590"/>
            <a:ext cx="9162369" cy="5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472769" y="660390"/>
            <a:ext cx="8165592" cy="508010"/>
          </a:xfrm>
          <a:prstGeom prst="roundRect">
            <a:avLst/>
          </a:prstGeom>
          <a:solidFill>
            <a:srgbClr val="00FFFF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4" name="Pentagon 3"/>
          <p:cNvSpPr/>
          <p:nvPr/>
        </p:nvSpPr>
        <p:spPr>
          <a:xfrm>
            <a:off x="561503" y="206161"/>
            <a:ext cx="1700816" cy="381000"/>
          </a:xfrm>
          <a:prstGeom prst="homePlate">
            <a:avLst/>
          </a:prstGeom>
          <a:solidFill>
            <a:srgbClr val="00206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EXERCISE 13.1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72769" y="1212850"/>
            <a:ext cx="8165592" cy="3644900"/>
          </a:xfrm>
          <a:prstGeom prst="roundRect">
            <a:avLst>
              <a:gd name="adj" fmla="val 11614"/>
            </a:avLst>
          </a:prstGeom>
          <a:solidFill>
            <a:srgbClr val="CDAFED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46660" y="1220470"/>
            <a:ext cx="695730" cy="346364"/>
          </a:xfrm>
          <a:prstGeom prst="roundRect">
            <a:avLst>
              <a:gd name="adj" fmla="val 50000"/>
            </a:avLst>
          </a:prstGeom>
          <a:solidFill>
            <a:srgbClr val="FF0000">
              <a:alpha val="50196"/>
            </a:srgbClr>
          </a:solidFill>
          <a:ln>
            <a:solidFill>
              <a:srgbClr val="0033CC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80008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Sol :</a:t>
            </a:r>
          </a:p>
        </p:txBody>
      </p:sp>
      <p:sp>
        <p:nvSpPr>
          <p:cNvPr id="107" name="Rounded Rectangle 106"/>
          <p:cNvSpPr/>
          <p:nvPr/>
        </p:nvSpPr>
        <p:spPr>
          <a:xfrm>
            <a:off x="655075" y="650305"/>
            <a:ext cx="4300163" cy="320040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5413928" y="1672008"/>
            <a:ext cx="2977862" cy="1055608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Which are the two quantities that are varying ?</a:t>
            </a:r>
          </a:p>
          <a:p>
            <a:pPr algn="ctr"/>
            <a:endParaRPr lang="en-US" sz="1400" b="1" dirty="0">
              <a:solidFill>
                <a:srgbClr val="0000FF"/>
              </a:solidFill>
              <a:latin typeface="Bookman Old Style" pitchFamily="18" charset="0"/>
              <a:ea typeface="Cambria Math" panose="02040503050406030204" pitchFamily="18" charset="0"/>
            </a:endParaRPr>
          </a:p>
          <a:p>
            <a:pPr algn="ctr"/>
            <a:endParaRPr lang="en-US" sz="1400" b="1" dirty="0">
              <a:solidFill>
                <a:srgbClr val="0000FF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143" name="Group 142"/>
          <p:cNvGrpSpPr/>
          <p:nvPr/>
        </p:nvGrpSpPr>
        <p:grpSpPr>
          <a:xfrm>
            <a:off x="5482271" y="2168214"/>
            <a:ext cx="1242524" cy="523220"/>
            <a:chOff x="9113904" y="2787837"/>
            <a:chExt cx="1653793" cy="633096"/>
          </a:xfrm>
        </p:grpSpPr>
        <p:sp>
          <p:nvSpPr>
            <p:cNvPr id="144" name="Rounded Rectangle 143"/>
            <p:cNvSpPr/>
            <p:nvPr/>
          </p:nvSpPr>
          <p:spPr>
            <a:xfrm>
              <a:off x="9253396" y="2844515"/>
              <a:ext cx="1392363" cy="522808"/>
            </a:xfrm>
            <a:prstGeom prst="roundRect">
              <a:avLst/>
            </a:prstGeom>
            <a:solidFill>
              <a:srgbClr val="FFCC66"/>
            </a:solidFill>
            <a:ln w="19050">
              <a:solidFill>
                <a:srgbClr val="FF0066"/>
              </a:solidFill>
            </a:ln>
            <a:scene3d>
              <a:camera prst="orthographicFront">
                <a:rot lat="0" lon="0" rev="0"/>
              </a:camera>
              <a:lightRig rig="balanced" dir="tr"/>
            </a:scene3d>
            <a:sp3d prstMaterial="matte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endParaRPr lang="en-US" sz="1600" b="1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9113904" y="2787837"/>
              <a:ext cx="1653793" cy="6330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Bookman Old Style" pitchFamily="18" charset="0"/>
                  <a:ea typeface="Cambria Math" panose="02040503050406030204" pitchFamily="18" charset="0"/>
                </a:rPr>
                <a:t>Length of the ship</a:t>
              </a:r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7154541" y="2168214"/>
            <a:ext cx="1043839" cy="523220"/>
            <a:chOff x="9371830" y="2813959"/>
            <a:chExt cx="1389345" cy="633097"/>
          </a:xfrm>
        </p:grpSpPr>
        <p:sp>
          <p:nvSpPr>
            <p:cNvPr id="147" name="Rounded Rectangle 146"/>
            <p:cNvSpPr/>
            <p:nvPr/>
          </p:nvSpPr>
          <p:spPr>
            <a:xfrm>
              <a:off x="9403539" y="2857940"/>
              <a:ext cx="1331314" cy="527835"/>
            </a:xfrm>
            <a:prstGeom prst="roundRect">
              <a:avLst/>
            </a:prstGeom>
            <a:solidFill>
              <a:srgbClr val="FFCC66"/>
            </a:solidFill>
            <a:ln w="19050">
              <a:solidFill>
                <a:srgbClr val="FF0066"/>
              </a:solidFill>
            </a:ln>
            <a:scene3d>
              <a:camera prst="orthographicFront">
                <a:rot lat="0" lon="0" rev="0"/>
              </a:camera>
              <a:lightRig rig="balanced" dir="tr"/>
            </a:scene3d>
            <a:sp3d prstMaterial="matte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endParaRPr lang="en-US" sz="1600" b="1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9371830" y="2813959"/>
              <a:ext cx="1389345" cy="6330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Bookman Old Style" pitchFamily="18" charset="0"/>
                  <a:ea typeface="Cambria Math" panose="02040503050406030204" pitchFamily="18" charset="0"/>
                </a:rPr>
                <a:t>Height of  the mast</a:t>
              </a:r>
            </a:p>
          </p:txBody>
        </p:sp>
      </p:grpSp>
      <p:sp>
        <p:nvSpPr>
          <p:cNvPr id="149" name="Rectangle 148"/>
          <p:cNvSpPr/>
          <p:nvPr/>
        </p:nvSpPr>
        <p:spPr>
          <a:xfrm>
            <a:off x="6603146" y="2275936"/>
            <a:ext cx="5778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</a:rPr>
              <a:t>And</a:t>
            </a:r>
          </a:p>
        </p:txBody>
      </p:sp>
      <p:grpSp>
        <p:nvGrpSpPr>
          <p:cNvPr id="151" name="Group 150"/>
          <p:cNvGrpSpPr/>
          <p:nvPr/>
        </p:nvGrpSpPr>
        <p:grpSpPr>
          <a:xfrm>
            <a:off x="1619634" y="1638756"/>
            <a:ext cx="3554654" cy="862955"/>
            <a:chOff x="736071" y="3118957"/>
            <a:chExt cx="4145447" cy="862955"/>
          </a:xfrm>
        </p:grpSpPr>
        <p:grpSp>
          <p:nvGrpSpPr>
            <p:cNvPr id="152" name="Group 151"/>
            <p:cNvGrpSpPr/>
            <p:nvPr/>
          </p:nvGrpSpPr>
          <p:grpSpPr>
            <a:xfrm>
              <a:off x="736071" y="3138777"/>
              <a:ext cx="4145447" cy="843135"/>
              <a:chOff x="1608686" y="4973498"/>
              <a:chExt cx="2884828" cy="1111100"/>
            </a:xfrm>
          </p:grpSpPr>
          <p:sp>
            <p:nvSpPr>
              <p:cNvPr id="155" name="Rectangle 154"/>
              <p:cNvSpPr/>
              <p:nvPr/>
            </p:nvSpPr>
            <p:spPr>
              <a:xfrm>
                <a:off x="1611230" y="4973498"/>
                <a:ext cx="2874745" cy="1102124"/>
              </a:xfrm>
              <a:prstGeom prst="rect">
                <a:avLst/>
              </a:prstGeom>
              <a:gradFill flip="none" rotWithShape="1">
                <a:gsLst>
                  <a:gs pos="0">
                    <a:srgbClr val="66FF66">
                      <a:tint val="66000"/>
                      <a:satMod val="160000"/>
                    </a:srgbClr>
                  </a:gs>
                  <a:gs pos="50000">
                    <a:srgbClr val="66FF66">
                      <a:tint val="44500"/>
                      <a:satMod val="160000"/>
                    </a:srgbClr>
                  </a:gs>
                  <a:gs pos="100000">
                    <a:srgbClr val="66FF66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  <a:scene3d>
                <a:camera prst="obliqueTop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Bookman Old Style" pitchFamily="18" charset="0"/>
                </a:endParaRPr>
              </a:p>
            </p:txBody>
          </p:sp>
          <p:grpSp>
            <p:nvGrpSpPr>
              <p:cNvPr id="156" name="Group 37"/>
              <p:cNvGrpSpPr/>
              <p:nvPr/>
            </p:nvGrpSpPr>
            <p:grpSpPr>
              <a:xfrm>
                <a:off x="1608686" y="4973500"/>
                <a:ext cx="2884828" cy="1111098"/>
                <a:chOff x="586485" y="1676401"/>
                <a:chExt cx="5122946" cy="653288"/>
              </a:xfrm>
            </p:grpSpPr>
            <p:sp>
              <p:nvSpPr>
                <p:cNvPr id="157" name="Rectangle 156"/>
                <p:cNvSpPr/>
                <p:nvPr/>
              </p:nvSpPr>
              <p:spPr>
                <a:xfrm>
                  <a:off x="586488" y="1676401"/>
                  <a:ext cx="5122943" cy="64801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b="1">
                    <a:ln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158" name="Straight Connector 157"/>
                <p:cNvCxnSpPr/>
                <p:nvPr/>
              </p:nvCxnSpPr>
              <p:spPr>
                <a:xfrm>
                  <a:off x="586485" y="1904896"/>
                  <a:ext cx="512100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 rot="5400000">
                  <a:off x="2779902" y="2003378"/>
                  <a:ext cx="651827" cy="79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/>
                <p:cNvCxnSpPr/>
                <p:nvPr/>
              </p:nvCxnSpPr>
              <p:spPr>
                <a:xfrm>
                  <a:off x="586485" y="2120458"/>
                  <a:ext cx="512100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3" name="TextBox 152"/>
            <p:cNvSpPr txBox="1"/>
            <p:nvPr/>
          </p:nvSpPr>
          <p:spPr>
            <a:xfrm>
              <a:off x="742655" y="3118957"/>
              <a:ext cx="24297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Bookman Old Style" pitchFamily="18" charset="0"/>
                </a:rPr>
                <a:t>Number of words</a:t>
              </a: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2771867" y="3118957"/>
              <a:ext cx="1980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Time (in minutes)</a:t>
              </a:r>
            </a:p>
          </p:txBody>
        </p:sp>
      </p:grpSp>
      <p:sp>
        <p:nvSpPr>
          <p:cNvPr id="161" name="TextBox 160"/>
          <p:cNvSpPr txBox="1"/>
          <p:nvPr/>
        </p:nvSpPr>
        <p:spPr>
          <a:xfrm>
            <a:off x="4134149" y="1946533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30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2229562" y="1946533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540</a:t>
            </a:r>
          </a:p>
        </p:txBody>
      </p:sp>
      <p:sp>
        <p:nvSpPr>
          <p:cNvPr id="163" name="Rounded Rectangle 162"/>
          <p:cNvSpPr/>
          <p:nvPr/>
        </p:nvSpPr>
        <p:spPr>
          <a:xfrm>
            <a:off x="3637084" y="707706"/>
            <a:ext cx="1216025" cy="208805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64" name="Rounded Rectangle 163"/>
          <p:cNvSpPr/>
          <p:nvPr/>
        </p:nvSpPr>
        <p:spPr>
          <a:xfrm>
            <a:off x="650707" y="879969"/>
            <a:ext cx="2373577" cy="320040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5" name="Rounded Rectangle 164"/>
          <p:cNvSpPr/>
          <p:nvPr/>
        </p:nvSpPr>
        <p:spPr>
          <a:xfrm>
            <a:off x="1988968" y="698125"/>
            <a:ext cx="991797" cy="208805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4193460" y="2205974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6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2352191" y="2201438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x</a:t>
            </a:r>
          </a:p>
        </p:txBody>
      </p:sp>
      <p:sp>
        <p:nvSpPr>
          <p:cNvPr id="168" name="Rounded Rectangle 167"/>
          <p:cNvSpPr/>
          <p:nvPr/>
        </p:nvSpPr>
        <p:spPr>
          <a:xfrm>
            <a:off x="5801750" y="1697408"/>
            <a:ext cx="2427850" cy="58163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Therefore this is a case of direct variation</a:t>
            </a:r>
          </a:p>
        </p:txBody>
      </p:sp>
      <p:sp>
        <p:nvSpPr>
          <p:cNvPr id="169" name="Rounded Rectangle 168"/>
          <p:cNvSpPr/>
          <p:nvPr/>
        </p:nvSpPr>
        <p:spPr>
          <a:xfrm>
            <a:off x="6254385" y="1675447"/>
            <a:ext cx="1975215" cy="73120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Therefore we will take the ratio of the quantities</a:t>
            </a:r>
          </a:p>
        </p:txBody>
      </p:sp>
      <p:sp>
        <p:nvSpPr>
          <p:cNvPr id="170" name="Rounded Rectangle 169"/>
          <p:cNvSpPr/>
          <p:nvPr/>
        </p:nvSpPr>
        <p:spPr>
          <a:xfrm>
            <a:off x="6110529" y="1839039"/>
            <a:ext cx="2006486" cy="39271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Lets assume it as </a:t>
            </a:r>
            <a:r>
              <a:rPr lang="en-US" sz="1400" b="1" i="1" dirty="0">
                <a:solidFill>
                  <a:schemeClr val="tx1"/>
                </a:solidFill>
                <a:latin typeface="Bookman Old Style" pitchFamily="18" charset="0"/>
              </a:rPr>
              <a:t>x</a:t>
            </a:r>
          </a:p>
        </p:txBody>
      </p:sp>
      <p:sp>
        <p:nvSpPr>
          <p:cNvPr id="172" name="Rectangle 171"/>
          <p:cNvSpPr/>
          <p:nvPr/>
        </p:nvSpPr>
        <p:spPr>
          <a:xfrm>
            <a:off x="1138466" y="2456713"/>
            <a:ext cx="70911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Since in more time words can be typed. So, it is a case of direct variation.</a:t>
            </a:r>
          </a:p>
        </p:txBody>
      </p:sp>
      <p:sp>
        <p:nvSpPr>
          <p:cNvPr id="173" name="TextBox 172"/>
          <p:cNvSpPr txBox="1"/>
          <p:nvPr/>
        </p:nvSpPr>
        <p:spPr>
          <a:xfrm>
            <a:off x="2299737" y="2660650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540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2394855" y="2844119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x</a:t>
            </a:r>
          </a:p>
        </p:txBody>
      </p:sp>
      <p:cxnSp>
        <p:nvCxnSpPr>
          <p:cNvPr id="175" name="Straight Connector 174"/>
          <p:cNvCxnSpPr/>
          <p:nvPr/>
        </p:nvCxnSpPr>
        <p:spPr>
          <a:xfrm>
            <a:off x="2405579" y="2920318"/>
            <a:ext cx="32334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/>
          <p:cNvSpPr txBox="1"/>
          <p:nvPr/>
        </p:nvSpPr>
        <p:spPr>
          <a:xfrm>
            <a:off x="2805212" y="2769705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3045819" y="2657475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30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3110695" y="2866346"/>
            <a:ext cx="306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6</a:t>
            </a:r>
          </a:p>
        </p:txBody>
      </p:sp>
      <p:cxnSp>
        <p:nvCxnSpPr>
          <p:cNvPr id="179" name="Straight Connector 178"/>
          <p:cNvCxnSpPr/>
          <p:nvPr/>
        </p:nvCxnSpPr>
        <p:spPr>
          <a:xfrm>
            <a:off x="3137405" y="2920318"/>
            <a:ext cx="2467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/>
          <p:cNvSpPr txBox="1"/>
          <p:nvPr/>
        </p:nvSpPr>
        <p:spPr>
          <a:xfrm>
            <a:off x="1084362" y="3122127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181" name="Right Arrow 180"/>
          <p:cNvSpPr/>
          <p:nvPr/>
        </p:nvSpPr>
        <p:spPr>
          <a:xfrm rot="1807267">
            <a:off x="2791291" y="2868675"/>
            <a:ext cx="365325" cy="102120"/>
          </a:xfrm>
          <a:prstGeom prst="rightArrow">
            <a:avLst>
              <a:gd name="adj1" fmla="val 0"/>
              <a:gd name="adj2" fmla="val 6295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TextBox 181"/>
          <p:cNvSpPr txBox="1"/>
          <p:nvPr/>
        </p:nvSpPr>
        <p:spPr>
          <a:xfrm>
            <a:off x="2057400" y="3122127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30</a:t>
            </a:r>
            <a:endParaRPr lang="en-US" sz="1400" b="1" i="1" dirty="0">
              <a:latin typeface="Bookman Old Style" pitchFamily="18" charset="0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2805212" y="312212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3024284" y="3122127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540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/>
              <p:cNvSpPr txBox="1"/>
              <p:nvPr/>
            </p:nvSpPr>
            <p:spPr>
              <a:xfrm>
                <a:off x="3416300" y="3122127"/>
                <a:ext cx="265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85" name="TextBox 1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300" y="3122127"/>
                <a:ext cx="265201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6" name="TextBox 185"/>
          <p:cNvSpPr txBox="1"/>
          <p:nvPr/>
        </p:nvSpPr>
        <p:spPr>
          <a:xfrm>
            <a:off x="3582912" y="3122127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6</a:t>
            </a:r>
          </a:p>
        </p:txBody>
      </p:sp>
      <p:sp>
        <p:nvSpPr>
          <p:cNvPr id="187" name="Right Arrow 186"/>
          <p:cNvSpPr/>
          <p:nvPr/>
        </p:nvSpPr>
        <p:spPr>
          <a:xfrm rot="19792733" flipH="1">
            <a:off x="2741875" y="2873918"/>
            <a:ext cx="365325" cy="102120"/>
          </a:xfrm>
          <a:prstGeom prst="rightArrow">
            <a:avLst>
              <a:gd name="adj1" fmla="val 0"/>
              <a:gd name="adj2" fmla="val 6295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TextBox 187"/>
          <p:cNvSpPr txBox="1"/>
          <p:nvPr/>
        </p:nvSpPr>
        <p:spPr>
          <a:xfrm>
            <a:off x="1084362" y="3418474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2540806" y="3418474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x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2805212" y="3418474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3024284" y="3418474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540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TextBox 191"/>
              <p:cNvSpPr txBox="1"/>
              <p:nvPr/>
            </p:nvSpPr>
            <p:spPr>
              <a:xfrm>
                <a:off x="3401289" y="3420379"/>
                <a:ext cx="265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92" name="TextBox 1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289" y="3420379"/>
                <a:ext cx="265201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3" name="TextBox 192"/>
          <p:cNvSpPr txBox="1"/>
          <p:nvPr/>
        </p:nvSpPr>
        <p:spPr>
          <a:xfrm>
            <a:off x="3576562" y="3420379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6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3250982" y="3623582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30</a:t>
            </a:r>
          </a:p>
        </p:txBody>
      </p:sp>
      <p:cxnSp>
        <p:nvCxnSpPr>
          <p:cNvPr id="195" name="Straight Connector 194"/>
          <p:cNvCxnSpPr/>
          <p:nvPr/>
        </p:nvCxnSpPr>
        <p:spPr>
          <a:xfrm>
            <a:off x="3139140" y="3680729"/>
            <a:ext cx="6454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rot="360000" flipH="1">
            <a:off x="3655265" y="3526714"/>
            <a:ext cx="140667" cy="942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rot="900000" flipH="1">
            <a:off x="3349966" y="3728701"/>
            <a:ext cx="105721" cy="1024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Rectangle 224"/>
          <p:cNvSpPr/>
          <p:nvPr/>
        </p:nvSpPr>
        <p:spPr>
          <a:xfrm>
            <a:off x="3541906" y="3690254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2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26" name="Rectangle 225"/>
          <p:cNvSpPr/>
          <p:nvPr/>
        </p:nvSpPr>
        <p:spPr>
          <a:xfrm>
            <a:off x="3752678" y="3382279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2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1084362" y="3830766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2540806" y="3830766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x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2805212" y="383076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</a:p>
        </p:txBody>
      </p:sp>
      <p:sp>
        <p:nvSpPr>
          <p:cNvPr id="230" name="TextBox 229"/>
          <p:cNvSpPr txBox="1"/>
          <p:nvPr/>
        </p:nvSpPr>
        <p:spPr>
          <a:xfrm>
            <a:off x="3025887" y="3830766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108</a:t>
            </a:r>
          </a:p>
        </p:txBody>
      </p:sp>
      <p:sp>
        <p:nvSpPr>
          <p:cNvPr id="231" name="TextBox 230"/>
          <p:cNvSpPr txBox="1"/>
          <p:nvPr/>
        </p:nvSpPr>
        <p:spPr>
          <a:xfrm>
            <a:off x="1084362" y="4154957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232" name="Rounded Rectangle 231"/>
          <p:cNvSpPr/>
          <p:nvPr/>
        </p:nvSpPr>
        <p:spPr>
          <a:xfrm>
            <a:off x="1461804" y="4171147"/>
            <a:ext cx="4007995" cy="275396"/>
          </a:xfrm>
          <a:prstGeom prst="roundRect">
            <a:avLst/>
          </a:prstGeom>
          <a:gradFill flip="none" rotWithShape="1">
            <a:gsLst>
              <a:gs pos="0">
                <a:srgbClr val="00FFFF">
                  <a:tint val="66000"/>
                  <a:satMod val="160000"/>
                </a:srgbClr>
              </a:gs>
              <a:gs pos="29000">
                <a:srgbClr val="00FFFF">
                  <a:tint val="44500"/>
                  <a:satMod val="160000"/>
                </a:srgbClr>
              </a:gs>
              <a:gs pos="100000">
                <a:srgbClr val="00FFFF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>
            <a:solidFill>
              <a:srgbClr val="CC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33" name="TextBox 232"/>
          <p:cNvSpPr txBox="1"/>
          <p:nvPr/>
        </p:nvSpPr>
        <p:spPr>
          <a:xfrm>
            <a:off x="1437851" y="4154957"/>
            <a:ext cx="4124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</a:rPr>
              <a:t>Hence, she types 108 words in 6 minutes.</a:t>
            </a:r>
          </a:p>
        </p:txBody>
      </p:sp>
      <p:sp>
        <p:nvSpPr>
          <p:cNvPr id="150" name="Rounded Rectangle 149"/>
          <p:cNvSpPr/>
          <p:nvPr/>
        </p:nvSpPr>
        <p:spPr>
          <a:xfrm>
            <a:off x="1841267" y="922861"/>
            <a:ext cx="1003776" cy="208805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849502" y="650556"/>
            <a:ext cx="2332617" cy="320040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6021" y="649296"/>
            <a:ext cx="6913629" cy="51538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228600" algn="ctr"/>
              </a:tabLst>
            </a:pP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	 </a:t>
            </a:r>
            <a:r>
              <a:rPr lang="en-US" sz="1400" b="1" dirty="0" err="1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Reema</a:t>
            </a: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types 540 words during half an hour. How many words would </a:t>
            </a:r>
            <a:b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</a:b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   she type in 6 minutes ?</a:t>
            </a:r>
          </a:p>
        </p:txBody>
      </p:sp>
      <p:sp>
        <p:nvSpPr>
          <p:cNvPr id="79" name="Rounded Rectangle 78"/>
          <p:cNvSpPr/>
          <p:nvPr/>
        </p:nvSpPr>
        <p:spPr>
          <a:xfrm>
            <a:off x="4897895" y="701356"/>
            <a:ext cx="2253904" cy="208805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354074" y="1162799"/>
            <a:ext cx="56563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Suppose she types </a:t>
            </a:r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 word in 6 minutes. Then, the given information can be exhibited in the following tabular form.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2387843" y="3122127"/>
                <a:ext cx="265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843" y="3122127"/>
                <a:ext cx="265201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/>
          <p:cNvSpPr txBox="1"/>
          <p:nvPr/>
        </p:nvSpPr>
        <p:spPr>
          <a:xfrm>
            <a:off x="2554455" y="3122127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x</a:t>
            </a:r>
            <a:endParaRPr lang="en-US" sz="1400" b="1" dirty="0">
              <a:latin typeface="Bookman Old Style" pitchFamily="18" charset="0"/>
            </a:endParaRPr>
          </a:p>
        </p:txBody>
      </p:sp>
      <p:cxnSp>
        <p:nvCxnSpPr>
          <p:cNvPr id="83" name="Straight Connector 82"/>
          <p:cNvCxnSpPr/>
          <p:nvPr/>
        </p:nvCxnSpPr>
        <p:spPr>
          <a:xfrm rot="900000" flipH="1">
            <a:off x="3466199" y="3728701"/>
            <a:ext cx="105721" cy="1024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rot="900000" flipH="1">
            <a:off x="3349928" y="3521094"/>
            <a:ext cx="105721" cy="1024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urved Up Arrow 84"/>
          <p:cNvSpPr/>
          <p:nvPr/>
        </p:nvSpPr>
        <p:spPr>
          <a:xfrm>
            <a:off x="2246480" y="3378618"/>
            <a:ext cx="1326729" cy="161507"/>
          </a:xfrm>
          <a:prstGeom prst="curvedUpArrow">
            <a:avLst>
              <a:gd name="adj1" fmla="val 13390"/>
              <a:gd name="adj2" fmla="val 50000"/>
              <a:gd name="adj3" fmla="val 25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96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1" dur="5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1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4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500"/>
                            </p:stCondLst>
                            <p:childTnLst>
                              <p:par>
                                <p:cTn id="2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500"/>
                            </p:stCondLst>
                            <p:childTnLst>
                              <p:par>
                                <p:cTn id="26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500"/>
                            </p:stCondLst>
                            <p:childTnLst>
                              <p:par>
                                <p:cTn id="30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500"/>
                            </p:stCondLst>
                            <p:childTnLst>
                              <p:par>
                                <p:cTn id="3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8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500"/>
                            </p:stCondLst>
                            <p:childTnLst>
                              <p:par>
                                <p:cTn id="3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2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2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7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500"/>
                            </p:stCondLst>
                            <p:childTnLst>
                              <p:par>
                                <p:cTn id="3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  <p:bldP spid="9" grpId="0" animBg="1"/>
      <p:bldP spid="107" grpId="0" animBg="1"/>
      <p:bldP spid="107" grpId="1" animBg="1"/>
      <p:bldP spid="142" grpId="0" animBg="1"/>
      <p:bldP spid="142" grpId="1" animBg="1"/>
      <p:bldP spid="149" grpId="0"/>
      <p:bldP spid="149" grpId="1"/>
      <p:bldP spid="161" grpId="0"/>
      <p:bldP spid="162" grpId="0"/>
      <p:bldP spid="163" grpId="0" animBg="1"/>
      <p:bldP spid="163" grpId="1" animBg="1"/>
      <p:bldP spid="164" grpId="0" animBg="1"/>
      <p:bldP spid="164" grpId="1" animBg="1"/>
      <p:bldP spid="165" grpId="0" animBg="1"/>
      <p:bldP spid="165" grpId="1" animBg="1"/>
      <p:bldP spid="166" grpId="0"/>
      <p:bldP spid="167" grpId="0"/>
      <p:bldP spid="168" grpId="0" animBg="1"/>
      <p:bldP spid="168" grpId="1" animBg="1"/>
      <p:bldP spid="169" grpId="0" animBg="1"/>
      <p:bldP spid="169" grpId="1" animBg="1"/>
      <p:bldP spid="170" grpId="0" animBg="1"/>
      <p:bldP spid="170" grpId="1" animBg="1"/>
      <p:bldP spid="172" grpId="0"/>
      <p:bldP spid="173" grpId="0"/>
      <p:bldP spid="174" grpId="0"/>
      <p:bldP spid="176" grpId="0"/>
      <p:bldP spid="177" grpId="0"/>
      <p:bldP spid="178" grpId="0"/>
      <p:bldP spid="180" grpId="0"/>
      <p:bldP spid="181" grpId="0" animBg="1"/>
      <p:bldP spid="181" grpId="1" animBg="1"/>
      <p:bldP spid="182" grpId="0"/>
      <p:bldP spid="183" grpId="0"/>
      <p:bldP spid="184" grpId="0"/>
      <p:bldP spid="185" grpId="0"/>
      <p:bldP spid="186" grpId="0"/>
      <p:bldP spid="187" grpId="0" animBg="1"/>
      <p:bldP spid="187" grpId="1" animBg="1"/>
      <p:bldP spid="188" grpId="0"/>
      <p:bldP spid="189" grpId="0"/>
      <p:bldP spid="190" grpId="0"/>
      <p:bldP spid="191" grpId="0"/>
      <p:bldP spid="192" grpId="0"/>
      <p:bldP spid="193" grpId="0"/>
      <p:bldP spid="194" grpId="0"/>
      <p:bldP spid="225" grpId="0"/>
      <p:bldP spid="226" grpId="0"/>
      <p:bldP spid="227" grpId="0"/>
      <p:bldP spid="228" grpId="0"/>
      <p:bldP spid="229" grpId="0"/>
      <p:bldP spid="230" grpId="0"/>
      <p:bldP spid="231" grpId="0"/>
      <p:bldP spid="232" grpId="0" animBg="1"/>
      <p:bldP spid="233" grpId="0"/>
      <p:bldP spid="150" grpId="0" animBg="1"/>
      <p:bldP spid="150" grpId="1" animBg="1"/>
      <p:bldP spid="78" grpId="0" animBg="1"/>
      <p:bldP spid="78" grpId="1" animBg="1"/>
      <p:bldP spid="5" grpId="0"/>
      <p:bldP spid="79" grpId="0" animBg="1"/>
      <p:bldP spid="79" grpId="1" animBg="1"/>
      <p:bldP spid="80" grpId="0"/>
      <p:bldP spid="81" grpId="0"/>
      <p:bldP spid="82" grpId="0"/>
      <p:bldP spid="85" grpId="0" animBg="1"/>
      <p:bldP spid="85" grpId="1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grupoplascencia.com/img/background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84" y="-67103"/>
            <a:ext cx="9162369" cy="5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472769" y="662743"/>
            <a:ext cx="8165592" cy="680282"/>
          </a:xfrm>
          <a:prstGeom prst="roundRect">
            <a:avLst/>
          </a:prstGeom>
          <a:solidFill>
            <a:srgbClr val="00FFFF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4" name="Pentagon 3"/>
          <p:cNvSpPr/>
          <p:nvPr/>
        </p:nvSpPr>
        <p:spPr>
          <a:xfrm>
            <a:off x="561503" y="206161"/>
            <a:ext cx="1700816" cy="381000"/>
          </a:xfrm>
          <a:prstGeom prst="homePlate">
            <a:avLst/>
          </a:prstGeom>
          <a:solidFill>
            <a:srgbClr val="00206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EXERCISE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72769" y="1404938"/>
            <a:ext cx="8165592" cy="3429348"/>
          </a:xfrm>
          <a:prstGeom prst="roundRect">
            <a:avLst>
              <a:gd name="adj" fmla="val 11614"/>
            </a:avLst>
          </a:prstGeom>
          <a:solidFill>
            <a:srgbClr val="CDAFED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80637" y="1404938"/>
            <a:ext cx="695730" cy="346364"/>
          </a:xfrm>
          <a:prstGeom prst="roundRect">
            <a:avLst>
              <a:gd name="adj" fmla="val 50000"/>
            </a:avLst>
          </a:prstGeom>
          <a:solidFill>
            <a:srgbClr val="FF0000">
              <a:alpha val="50196"/>
            </a:srgbClr>
          </a:solidFill>
          <a:ln>
            <a:solidFill>
              <a:srgbClr val="0033CC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80008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Sol :</a:t>
            </a:r>
          </a:p>
        </p:txBody>
      </p:sp>
      <p:sp>
        <p:nvSpPr>
          <p:cNvPr id="7" name="Rectangle 6"/>
          <p:cNvSpPr/>
          <p:nvPr/>
        </p:nvSpPr>
        <p:spPr>
          <a:xfrm>
            <a:off x="380999" y="676275"/>
            <a:ext cx="8372476" cy="66515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228600" algn="ctr"/>
              </a:tabLst>
            </a:pP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	 </a:t>
            </a: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The amount of extension in an elastic spring varies directly as the weight hung on it.    </a:t>
            </a:r>
            <a:b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</a:b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   If a weight of 150 gm produces an extension of 2.9 cm, then what weight would  </a:t>
            </a:r>
            <a:b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</a:b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   produce an extension of 17.4 cm ?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600190" y="1823195"/>
            <a:ext cx="3585990" cy="572611"/>
            <a:chOff x="1315159" y="2133922"/>
            <a:chExt cx="3585990" cy="572611"/>
          </a:xfrm>
        </p:grpSpPr>
        <p:grpSp>
          <p:nvGrpSpPr>
            <p:cNvPr id="53" name="Group 52"/>
            <p:cNvGrpSpPr/>
            <p:nvPr/>
          </p:nvGrpSpPr>
          <p:grpSpPr>
            <a:xfrm>
              <a:off x="1315159" y="2175386"/>
              <a:ext cx="3504665" cy="522326"/>
              <a:chOff x="1279926" y="1543050"/>
              <a:chExt cx="3435609" cy="468174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1280158" y="1544052"/>
                <a:ext cx="3435376" cy="467172"/>
              </a:xfrm>
              <a:prstGeom prst="rect">
                <a:avLst/>
              </a:prstGeom>
              <a:gradFill flip="none" rotWithShape="1">
                <a:gsLst>
                  <a:gs pos="0">
                    <a:srgbClr val="66FF66">
                      <a:tint val="66000"/>
                      <a:satMod val="160000"/>
                    </a:srgbClr>
                  </a:gs>
                  <a:gs pos="50000">
                    <a:srgbClr val="66FF66">
                      <a:tint val="44500"/>
                      <a:satMod val="160000"/>
                    </a:srgbClr>
                  </a:gs>
                  <a:gs pos="100000">
                    <a:srgbClr val="66FF66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/>
              <a:scene3d>
                <a:camera prst="obliqueTopLeft"/>
                <a:lightRig rig="threePt" dir="t"/>
              </a:scene3d>
            </p:spPr>
            <p:txBody>
              <a:bodyPr rtlCol="0" anchor="ctr"/>
              <a:lstStyle/>
              <a:p>
                <a:pPr algn="ctr"/>
                <a:endParaRPr lang="en-US" sz="1600" b="1" kern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Bookman Old Style" pitchFamily="18" charset="0"/>
                </a:endParaRPr>
              </a:p>
            </p:txBody>
          </p:sp>
          <p:grpSp>
            <p:nvGrpSpPr>
              <p:cNvPr id="62" name="Group 61"/>
              <p:cNvGrpSpPr/>
              <p:nvPr/>
            </p:nvGrpSpPr>
            <p:grpSpPr>
              <a:xfrm>
                <a:off x="1279926" y="1543050"/>
                <a:ext cx="3435609" cy="467172"/>
                <a:chOff x="2023840" y="1181031"/>
                <a:chExt cx="2940622" cy="467172"/>
              </a:xfrm>
            </p:grpSpPr>
            <p:grpSp>
              <p:nvGrpSpPr>
                <p:cNvPr id="63" name="Group 62"/>
                <p:cNvGrpSpPr/>
                <p:nvPr/>
              </p:nvGrpSpPr>
              <p:grpSpPr>
                <a:xfrm>
                  <a:off x="2023840" y="1181031"/>
                  <a:ext cx="2940622" cy="467172"/>
                  <a:chOff x="2023840" y="1181031"/>
                  <a:chExt cx="3002110" cy="467172"/>
                </a:xfrm>
              </p:grpSpPr>
              <p:sp>
                <p:nvSpPr>
                  <p:cNvPr id="66" name="Rectangle 65"/>
                  <p:cNvSpPr/>
                  <p:nvPr/>
                </p:nvSpPr>
                <p:spPr>
                  <a:xfrm>
                    <a:off x="2023840" y="1181031"/>
                    <a:ext cx="3002110" cy="46717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>
                      <a:solidFill>
                        <a:prstClr val="white"/>
                      </a:solidFill>
                    </a:endParaRPr>
                  </a:p>
                </p:txBody>
              </p:sp>
              <p:cxnSp>
                <p:nvCxnSpPr>
                  <p:cNvPr id="67" name="Straight Connector 66"/>
                  <p:cNvCxnSpPr/>
                  <p:nvPr/>
                </p:nvCxnSpPr>
                <p:spPr>
                  <a:xfrm>
                    <a:off x="2023894" y="1417549"/>
                    <a:ext cx="2999958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4" name="Straight Connector 63"/>
                <p:cNvCxnSpPr/>
                <p:nvPr/>
              </p:nvCxnSpPr>
              <p:spPr>
                <a:xfrm flipV="1">
                  <a:off x="3767192" y="1181031"/>
                  <a:ext cx="0" cy="46717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V="1">
                  <a:off x="4381221" y="1181031"/>
                  <a:ext cx="0" cy="46717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4" name="Group 53"/>
            <p:cNvGrpSpPr/>
            <p:nvPr/>
          </p:nvGrpSpPr>
          <p:grpSpPr>
            <a:xfrm>
              <a:off x="1416808" y="2133922"/>
              <a:ext cx="3484341" cy="572611"/>
              <a:chOff x="1340608" y="1219522"/>
              <a:chExt cx="3484341" cy="572611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1340608" y="1219522"/>
                <a:ext cx="1966571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Bookman Old Style" pitchFamily="18" charset="0"/>
                  </a:rPr>
                  <a:t>Weight (in gram)</a:t>
                </a: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340608" y="1484356"/>
                <a:ext cx="193599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Bookman Old Style" pitchFamily="18" charset="0"/>
                  </a:rPr>
                  <a:t>Distance (in km)</a:t>
                </a: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3395110" y="1219522"/>
                <a:ext cx="67036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Bookman Old Style" pitchFamily="18" charset="0"/>
                  </a:rPr>
                  <a:t>150</a:t>
                </a: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3403600" y="1484356"/>
                <a:ext cx="65338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Bookman Old Style" pitchFamily="18" charset="0"/>
                  </a:rPr>
                  <a:t>2.9</a:t>
                </a: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4248502" y="1219522"/>
                <a:ext cx="34744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i="1" dirty="0">
                    <a:solidFill>
                      <a:prstClr val="black"/>
                    </a:solidFill>
                    <a:latin typeface="Bookman Old Style" pitchFamily="18" charset="0"/>
                  </a:rPr>
                  <a:t>x</a:t>
                </a: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4057601" y="1484356"/>
                <a:ext cx="76734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Bookman Old Style" pitchFamily="18" charset="0"/>
                  </a:rPr>
                  <a:t>17.4</a:t>
                </a:r>
              </a:p>
            </p:txBody>
          </p:sp>
        </p:grpSp>
      </p:grpSp>
      <p:sp>
        <p:nvSpPr>
          <p:cNvPr id="68" name="Rectangle 67"/>
          <p:cNvSpPr/>
          <p:nvPr/>
        </p:nvSpPr>
        <p:spPr>
          <a:xfrm>
            <a:off x="1409608" y="1352550"/>
            <a:ext cx="6748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Let the required weight be x gram. Then, the above information can be exhibited in the following tabular form :</a:t>
            </a:r>
          </a:p>
        </p:txBody>
      </p:sp>
      <p:sp>
        <p:nvSpPr>
          <p:cNvPr id="69" name="Rectangle 68"/>
          <p:cNvSpPr/>
          <p:nvPr/>
        </p:nvSpPr>
        <p:spPr>
          <a:xfrm>
            <a:off x="1185483" y="2356595"/>
            <a:ext cx="67303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It is given that the amount of extension in the spring varies directly as the weight hung on it. So, it is a case of direct variation. </a:t>
            </a:r>
          </a:p>
        </p:txBody>
      </p:sp>
      <p:sp>
        <p:nvSpPr>
          <p:cNvPr id="70" name="Rectangle 69"/>
          <p:cNvSpPr/>
          <p:nvPr/>
        </p:nvSpPr>
        <p:spPr>
          <a:xfrm>
            <a:off x="685800" y="2771775"/>
            <a:ext cx="3413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71" name="Rectangle 70"/>
          <p:cNvSpPr/>
          <p:nvPr/>
        </p:nvSpPr>
        <p:spPr>
          <a:xfrm>
            <a:off x="1447800" y="2771775"/>
            <a:ext cx="25862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Ratio of petrol consumed</a:t>
            </a:r>
          </a:p>
        </p:txBody>
      </p:sp>
      <p:sp>
        <p:nvSpPr>
          <p:cNvPr id="72" name="Rectangle 71"/>
          <p:cNvSpPr/>
          <p:nvPr/>
        </p:nvSpPr>
        <p:spPr>
          <a:xfrm>
            <a:off x="3981450" y="2771775"/>
            <a:ext cx="3084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73" name="Rectangle 72"/>
          <p:cNvSpPr/>
          <p:nvPr/>
        </p:nvSpPr>
        <p:spPr>
          <a:xfrm>
            <a:off x="4246250" y="2771775"/>
            <a:ext cx="27546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Ratio of distance travelled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85800" y="2990850"/>
            <a:ext cx="3413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75" name="Rectangle 74"/>
          <p:cNvSpPr/>
          <p:nvPr/>
        </p:nvSpPr>
        <p:spPr>
          <a:xfrm>
            <a:off x="3119898" y="2990850"/>
            <a:ext cx="8329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150 : </a:t>
            </a:r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</a:p>
        </p:txBody>
      </p:sp>
      <p:sp>
        <p:nvSpPr>
          <p:cNvPr id="76" name="Rectangle 75"/>
          <p:cNvSpPr/>
          <p:nvPr/>
        </p:nvSpPr>
        <p:spPr>
          <a:xfrm>
            <a:off x="3980336" y="2990850"/>
            <a:ext cx="3084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77" name="Rectangle 76"/>
          <p:cNvSpPr/>
          <p:nvPr/>
        </p:nvSpPr>
        <p:spPr>
          <a:xfrm>
            <a:off x="4246251" y="2990850"/>
            <a:ext cx="10877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2.9 : 17.4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49224" y="3294377"/>
            <a:ext cx="3413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3431743" y="3195639"/>
            <a:ext cx="540183" cy="505253"/>
            <a:chOff x="4425961" y="4093846"/>
            <a:chExt cx="540183" cy="505253"/>
          </a:xfrm>
        </p:grpSpPr>
        <p:sp>
          <p:nvSpPr>
            <p:cNvPr id="80" name="Rectangle 79"/>
            <p:cNvSpPr/>
            <p:nvPr/>
          </p:nvSpPr>
          <p:spPr>
            <a:xfrm>
              <a:off x="4425961" y="4093846"/>
              <a:ext cx="54018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150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4544984" y="4291322"/>
              <a:ext cx="38188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i="1" dirty="0">
                  <a:solidFill>
                    <a:prstClr val="black"/>
                  </a:solidFill>
                  <a:latin typeface="Bookman Old Style" pitchFamily="18" charset="0"/>
                </a:rPr>
                <a:t>x</a:t>
              </a:r>
            </a:p>
          </p:txBody>
        </p:sp>
        <p:cxnSp>
          <p:nvCxnSpPr>
            <p:cNvPr id="82" name="Straight Connector 81"/>
            <p:cNvCxnSpPr/>
            <p:nvPr/>
          </p:nvCxnSpPr>
          <p:spPr>
            <a:xfrm>
              <a:off x="4527231" y="4360542"/>
              <a:ext cx="34313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Rectangle 82"/>
          <p:cNvSpPr/>
          <p:nvPr/>
        </p:nvSpPr>
        <p:spPr>
          <a:xfrm>
            <a:off x="3986416" y="3294377"/>
            <a:ext cx="3688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grpSp>
        <p:nvGrpSpPr>
          <p:cNvPr id="84" name="Group 83"/>
          <p:cNvGrpSpPr/>
          <p:nvPr/>
        </p:nvGrpSpPr>
        <p:grpSpPr>
          <a:xfrm>
            <a:off x="4278778" y="3190874"/>
            <a:ext cx="603463" cy="531449"/>
            <a:chOff x="4450942" y="4112895"/>
            <a:chExt cx="603463" cy="531449"/>
          </a:xfrm>
        </p:grpSpPr>
        <p:sp>
          <p:nvSpPr>
            <p:cNvPr id="85" name="Rectangle 84"/>
            <p:cNvSpPr/>
            <p:nvPr/>
          </p:nvSpPr>
          <p:spPr>
            <a:xfrm>
              <a:off x="4521583" y="4112895"/>
              <a:ext cx="4964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2.9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4450942" y="4336567"/>
              <a:ext cx="60346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17.4</a:t>
              </a:r>
            </a:p>
          </p:txBody>
        </p:sp>
        <p:cxnSp>
          <p:nvCxnSpPr>
            <p:cNvPr id="87" name="Straight Connector 86"/>
            <p:cNvCxnSpPr/>
            <p:nvPr/>
          </p:nvCxnSpPr>
          <p:spPr>
            <a:xfrm>
              <a:off x="4545351" y="4391437"/>
              <a:ext cx="4145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Rectangle 87"/>
          <p:cNvSpPr/>
          <p:nvPr/>
        </p:nvSpPr>
        <p:spPr>
          <a:xfrm>
            <a:off x="649224" y="3718735"/>
            <a:ext cx="3413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grpSp>
        <p:nvGrpSpPr>
          <p:cNvPr id="89" name="Group 88"/>
          <p:cNvGrpSpPr/>
          <p:nvPr/>
        </p:nvGrpSpPr>
        <p:grpSpPr>
          <a:xfrm>
            <a:off x="3429093" y="3619996"/>
            <a:ext cx="540183" cy="505255"/>
            <a:chOff x="4437077" y="4093846"/>
            <a:chExt cx="540183" cy="505255"/>
          </a:xfrm>
        </p:grpSpPr>
        <p:sp>
          <p:nvSpPr>
            <p:cNvPr id="90" name="Rectangle 89"/>
            <p:cNvSpPr/>
            <p:nvPr/>
          </p:nvSpPr>
          <p:spPr>
            <a:xfrm>
              <a:off x="4437077" y="4093846"/>
              <a:ext cx="54018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150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4546572" y="4291324"/>
              <a:ext cx="38188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i="1" dirty="0">
                  <a:solidFill>
                    <a:prstClr val="black"/>
                  </a:solidFill>
                  <a:latin typeface="Bookman Old Style" pitchFamily="18" charset="0"/>
                </a:rPr>
                <a:t>x</a:t>
              </a:r>
            </a:p>
          </p:txBody>
        </p:sp>
        <p:cxnSp>
          <p:nvCxnSpPr>
            <p:cNvPr id="92" name="Straight Connector 91"/>
            <p:cNvCxnSpPr/>
            <p:nvPr/>
          </p:nvCxnSpPr>
          <p:spPr>
            <a:xfrm>
              <a:off x="4529194" y="4362862"/>
              <a:ext cx="35353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/>
          <p:cNvSpPr/>
          <p:nvPr/>
        </p:nvSpPr>
        <p:spPr>
          <a:xfrm>
            <a:off x="3992767" y="3718735"/>
            <a:ext cx="3688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4330491" y="3606050"/>
            <a:ext cx="355809" cy="533146"/>
            <a:chOff x="4538541" y="4103371"/>
            <a:chExt cx="355809" cy="533146"/>
          </a:xfrm>
        </p:grpSpPr>
        <p:sp>
          <p:nvSpPr>
            <p:cNvPr id="95" name="Rectangle 94"/>
            <p:cNvSpPr/>
            <p:nvPr/>
          </p:nvSpPr>
          <p:spPr>
            <a:xfrm>
              <a:off x="4538541" y="4103371"/>
              <a:ext cx="34628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1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4548858" y="4328740"/>
              <a:ext cx="34549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6</a:t>
              </a:r>
            </a:p>
          </p:txBody>
        </p:sp>
        <p:cxnSp>
          <p:nvCxnSpPr>
            <p:cNvPr id="97" name="Straight Connector 96"/>
            <p:cNvCxnSpPr/>
            <p:nvPr/>
          </p:nvCxnSpPr>
          <p:spPr>
            <a:xfrm>
              <a:off x="4608419" y="4366037"/>
              <a:ext cx="17530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/>
          <p:cNvSpPr/>
          <p:nvPr/>
        </p:nvSpPr>
        <p:spPr>
          <a:xfrm>
            <a:off x="649224" y="4019550"/>
            <a:ext cx="3413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99" name="Rectangle 98"/>
          <p:cNvSpPr/>
          <p:nvPr/>
        </p:nvSpPr>
        <p:spPr>
          <a:xfrm>
            <a:off x="3095625" y="4019550"/>
            <a:ext cx="9761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150 </a:t>
            </a:r>
            <a:r>
              <a:rPr lang="en-US" sz="1400" b="1" dirty="0">
                <a:solidFill>
                  <a:prstClr val="black"/>
                </a:solidFill>
                <a:latin typeface="Symbol" pitchFamily="18" charset="2"/>
              </a:rPr>
              <a:t>´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 6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3998175" y="4019550"/>
            <a:ext cx="3084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4300436" y="4019550"/>
            <a:ext cx="7367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1 </a:t>
            </a:r>
            <a:r>
              <a:rPr lang="en-US" sz="1400" b="1" dirty="0">
                <a:solidFill>
                  <a:prstClr val="black"/>
                </a:solidFill>
                <a:latin typeface="Symbol" pitchFamily="18" charset="2"/>
              </a:rPr>
              <a:t>´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649224" y="4248150"/>
            <a:ext cx="3413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3679534" y="4248150"/>
            <a:ext cx="4121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4001491" y="4248150"/>
            <a:ext cx="3084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49224" y="4451152"/>
            <a:ext cx="3413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978790" y="4451152"/>
            <a:ext cx="66412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Hence, a weight of 900 gram would produce an extension of 17.4 cm.</a:t>
            </a:r>
          </a:p>
        </p:txBody>
      </p:sp>
    </p:spTree>
    <p:extLst>
      <p:ext uri="{BB962C8B-B14F-4D97-AF65-F5344CB8AC3E}">
        <p14:creationId xmlns:p14="http://schemas.microsoft.com/office/powerpoint/2010/main" val="309336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83" grpId="0"/>
      <p:bldP spid="88" grpId="0"/>
      <p:bldP spid="93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7" grpId="0"/>
      <p:bldP spid="10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grupoplascencia.com/img/background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84" y="-67103"/>
            <a:ext cx="9162369" cy="5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472769" y="662744"/>
            <a:ext cx="8165592" cy="367770"/>
          </a:xfrm>
          <a:prstGeom prst="roundRect">
            <a:avLst/>
          </a:prstGeom>
          <a:solidFill>
            <a:srgbClr val="00FFFF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4" name="Pentagon 3"/>
          <p:cNvSpPr/>
          <p:nvPr/>
        </p:nvSpPr>
        <p:spPr>
          <a:xfrm>
            <a:off x="561503" y="206161"/>
            <a:ext cx="1700816" cy="381000"/>
          </a:xfrm>
          <a:prstGeom prst="homePlate">
            <a:avLst/>
          </a:prstGeom>
          <a:solidFill>
            <a:srgbClr val="00206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EXERCISE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72769" y="1827894"/>
            <a:ext cx="8165592" cy="2953656"/>
          </a:xfrm>
          <a:prstGeom prst="roundRect">
            <a:avLst>
              <a:gd name="adj" fmla="val 11614"/>
            </a:avLst>
          </a:prstGeom>
          <a:solidFill>
            <a:srgbClr val="CDAFED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7770" y="1827894"/>
            <a:ext cx="695730" cy="346364"/>
          </a:xfrm>
          <a:prstGeom prst="roundRect">
            <a:avLst>
              <a:gd name="adj" fmla="val 50000"/>
            </a:avLst>
          </a:prstGeom>
          <a:solidFill>
            <a:srgbClr val="FF0000">
              <a:alpha val="50196"/>
            </a:srgbClr>
          </a:solidFill>
          <a:ln>
            <a:solidFill>
              <a:srgbClr val="0033CC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80008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Sol :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72769" y="1076778"/>
            <a:ext cx="8165592" cy="685800"/>
          </a:xfrm>
          <a:prstGeom prst="roundRect">
            <a:avLst/>
          </a:prstGeom>
          <a:solidFill>
            <a:srgbClr val="FF0066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659960"/>
            <a:ext cx="4821461" cy="36538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228600" algn="ctr"/>
              </a:tabLst>
            </a:pP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	 </a:t>
            </a: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If a and b vary inversely, fill in table blanks :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476250" y="1073348"/>
            <a:ext cx="4074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(</a:t>
            </a:r>
            <a:r>
              <a:rPr lang="en-US" sz="1400" b="1" dirty="0" err="1">
                <a:solidFill>
                  <a:prstClr val="black"/>
                </a:solidFill>
                <a:latin typeface="Bookman Old Style" pitchFamily="18" charset="0"/>
              </a:rPr>
              <a:t>i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)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887678" y="1107047"/>
            <a:ext cx="3474772" cy="607564"/>
            <a:chOff x="1073835" y="955675"/>
            <a:chExt cx="3474772" cy="607564"/>
          </a:xfrm>
        </p:grpSpPr>
        <p:sp>
          <p:nvSpPr>
            <p:cNvPr id="64" name="Rectangle 63"/>
            <p:cNvSpPr/>
            <p:nvPr/>
          </p:nvSpPr>
          <p:spPr>
            <a:xfrm>
              <a:off x="1074066" y="994777"/>
              <a:ext cx="3466183" cy="558628"/>
            </a:xfrm>
            <a:prstGeom prst="rect">
              <a:avLst/>
            </a:prstGeom>
            <a:gradFill flip="none" rotWithShape="1">
              <a:gsLst>
                <a:gs pos="0">
                  <a:srgbClr val="66FF66">
                    <a:tint val="66000"/>
                    <a:satMod val="160000"/>
                  </a:srgbClr>
                </a:gs>
                <a:gs pos="50000">
                  <a:srgbClr val="66FF66">
                    <a:tint val="44500"/>
                    <a:satMod val="160000"/>
                  </a:srgbClr>
                </a:gs>
                <a:gs pos="100000">
                  <a:srgbClr val="66FF66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/>
            <a:scene3d>
              <a:camera prst="obliqueTopLeft"/>
              <a:lightRig rig="threePt" dir="t"/>
            </a:scene3d>
          </p:spPr>
          <p:txBody>
            <a:bodyPr rtlCol="0" anchor="ctr"/>
            <a:lstStyle/>
            <a:p>
              <a:pPr algn="ctr"/>
              <a:endParaRPr lang="en-US" sz="1400" b="1" kern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1073835" y="955675"/>
              <a:ext cx="3474772" cy="607564"/>
              <a:chOff x="2023840" y="1003300"/>
              <a:chExt cx="3474772" cy="607564"/>
            </a:xfrm>
          </p:grpSpPr>
          <p:grpSp>
            <p:nvGrpSpPr>
              <p:cNvPr id="66" name="Group 65"/>
              <p:cNvGrpSpPr/>
              <p:nvPr/>
            </p:nvGrpSpPr>
            <p:grpSpPr>
              <a:xfrm>
                <a:off x="2023840" y="1041400"/>
                <a:ext cx="3474772" cy="569464"/>
                <a:chOff x="2023840" y="1181031"/>
                <a:chExt cx="3474772" cy="569464"/>
              </a:xfrm>
            </p:grpSpPr>
            <p:grpSp>
              <p:nvGrpSpPr>
                <p:cNvPr id="79" name="Group 78"/>
                <p:cNvGrpSpPr/>
                <p:nvPr/>
              </p:nvGrpSpPr>
              <p:grpSpPr>
                <a:xfrm>
                  <a:off x="2023840" y="1181031"/>
                  <a:ext cx="3474772" cy="569464"/>
                  <a:chOff x="2023840" y="1181031"/>
                  <a:chExt cx="3547429" cy="569464"/>
                </a:xfrm>
              </p:grpSpPr>
              <p:sp>
                <p:nvSpPr>
                  <p:cNvPr id="85" name="Rectangle 84"/>
                  <p:cNvSpPr/>
                  <p:nvPr/>
                </p:nvSpPr>
                <p:spPr>
                  <a:xfrm>
                    <a:off x="2023840" y="1181031"/>
                    <a:ext cx="3547429" cy="5694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>
                      <a:solidFill>
                        <a:prstClr val="white"/>
                      </a:solidFill>
                    </a:endParaRPr>
                  </a:p>
                </p:txBody>
              </p:sp>
              <p:cxnSp>
                <p:nvCxnSpPr>
                  <p:cNvPr id="86" name="Straight Connector 85"/>
                  <p:cNvCxnSpPr/>
                  <p:nvPr/>
                </p:nvCxnSpPr>
                <p:spPr>
                  <a:xfrm>
                    <a:off x="2023893" y="1465763"/>
                    <a:ext cx="3547376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0" name="Straight Connector 79"/>
                <p:cNvCxnSpPr/>
                <p:nvPr/>
              </p:nvCxnSpPr>
              <p:spPr>
                <a:xfrm flipV="1">
                  <a:off x="2571002" y="1181031"/>
                  <a:ext cx="0" cy="569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/>
                <p:cNvCxnSpPr/>
                <p:nvPr/>
              </p:nvCxnSpPr>
              <p:spPr>
                <a:xfrm flipV="1">
                  <a:off x="3196223" y="1181031"/>
                  <a:ext cx="0" cy="569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/>
                <p:nvPr/>
              </p:nvCxnSpPr>
              <p:spPr>
                <a:xfrm flipV="1">
                  <a:off x="3759200" y="1181031"/>
                  <a:ext cx="0" cy="569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/>
                <p:cNvCxnSpPr/>
                <p:nvPr/>
              </p:nvCxnSpPr>
              <p:spPr>
                <a:xfrm flipV="1">
                  <a:off x="4357770" y="1181031"/>
                  <a:ext cx="0" cy="569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 flipV="1">
                  <a:off x="4969811" y="1181031"/>
                  <a:ext cx="0" cy="569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" name="Rectangle 66"/>
              <p:cNvSpPr/>
              <p:nvPr/>
            </p:nvSpPr>
            <p:spPr>
              <a:xfrm>
                <a:off x="2164054" y="1003300"/>
                <a:ext cx="40745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i="1" dirty="0">
                    <a:solidFill>
                      <a:prstClr val="black"/>
                    </a:solidFill>
                    <a:latin typeface="Bookman Old Style" pitchFamily="18" charset="0"/>
                  </a:rPr>
                  <a:t>a</a:t>
                </a: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2164054" y="1274314"/>
                <a:ext cx="40745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i="1" dirty="0">
                    <a:solidFill>
                      <a:prstClr val="black"/>
                    </a:solidFill>
                    <a:latin typeface="Bookman Old Style" pitchFamily="18" charset="0"/>
                  </a:rPr>
                  <a:t>b</a:t>
                </a: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2727645" y="1016000"/>
                <a:ext cx="37424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Bookman Old Style" pitchFamily="18" charset="0"/>
                  </a:rPr>
                  <a:t>8</a:t>
                </a: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2644693" y="1293365"/>
                <a:ext cx="492501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Bookman Old Style" pitchFamily="18" charset="0"/>
                  </a:rPr>
                  <a:t>10</a:t>
                </a: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3845514" y="1016000"/>
                <a:ext cx="457871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Bookman Old Style" pitchFamily="18" charset="0"/>
                  </a:rPr>
                  <a:t>….</a:t>
                </a: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3340674" y="1016000"/>
                <a:ext cx="37726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Bookman Old Style" pitchFamily="18" charset="0"/>
                  </a:rPr>
                  <a:t>2</a:t>
                </a: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3255742" y="1293364"/>
                <a:ext cx="52576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Bookman Old Style" pitchFamily="18" charset="0"/>
                  </a:rPr>
                  <a:t>….</a:t>
                </a: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3828999" y="1293364"/>
                <a:ext cx="49090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Bookman Old Style" pitchFamily="18" charset="0"/>
                  </a:rPr>
                  <a:t>20</a:t>
                </a: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4505444" y="1016000"/>
                <a:ext cx="382191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Bookman Old Style" pitchFamily="18" charset="0"/>
                  </a:rPr>
                  <a:t>5</a:t>
                </a: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4458308" y="1293364"/>
                <a:ext cx="476463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Bookman Old Style" pitchFamily="18" charset="0"/>
                  </a:rPr>
                  <a:t>….</a:t>
                </a: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5076363" y="1016000"/>
                <a:ext cx="37424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Bookman Old Style" pitchFamily="18" charset="0"/>
                  </a:rPr>
                  <a:t>1</a:t>
                </a: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4993411" y="1293365"/>
                <a:ext cx="492501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Bookman Old Style" pitchFamily="18" charset="0"/>
                  </a:rPr>
                  <a:t>80</a:t>
                </a:r>
              </a:p>
            </p:txBody>
          </p:sp>
        </p:grpSp>
      </p:grpSp>
      <p:sp>
        <p:nvSpPr>
          <p:cNvPr id="87" name="Rectangle 86"/>
          <p:cNvSpPr/>
          <p:nvPr/>
        </p:nvSpPr>
        <p:spPr>
          <a:xfrm>
            <a:off x="1374200" y="1819275"/>
            <a:ext cx="5086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(</a:t>
            </a:r>
            <a:r>
              <a:rPr lang="en-US" sz="1400" b="1" dirty="0" err="1">
                <a:solidFill>
                  <a:prstClr val="black"/>
                </a:solidFill>
                <a:latin typeface="Bookman Old Style" pitchFamily="18" charset="0"/>
              </a:rPr>
              <a:t>i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)</a:t>
            </a:r>
          </a:p>
        </p:txBody>
      </p:sp>
      <p:sp>
        <p:nvSpPr>
          <p:cNvPr id="88" name="Rectangle 87"/>
          <p:cNvSpPr/>
          <p:nvPr/>
        </p:nvSpPr>
        <p:spPr>
          <a:xfrm>
            <a:off x="1711030" y="1833501"/>
            <a:ext cx="46897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Since a and b vary inversely, so the product </a:t>
            </a:r>
            <a:r>
              <a:rPr lang="en-US" sz="1400" b="1" i="1" dirty="0" err="1">
                <a:solidFill>
                  <a:prstClr val="black"/>
                </a:solidFill>
                <a:latin typeface="Bookman Old Style" pitchFamily="18" charset="0"/>
              </a:rPr>
              <a:t>ab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 remains constant and is equal to 8 </a:t>
            </a:r>
            <a:r>
              <a:rPr lang="en-US" sz="1400" b="1" dirty="0">
                <a:solidFill>
                  <a:prstClr val="black"/>
                </a:solidFill>
                <a:latin typeface="Symbol" pitchFamily="18" charset="2"/>
              </a:rPr>
              <a:t>´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 10 = 80 </a:t>
            </a:r>
          </a:p>
        </p:txBody>
      </p:sp>
      <p:grpSp>
        <p:nvGrpSpPr>
          <p:cNvPr id="89" name="Group 88"/>
          <p:cNvGrpSpPr/>
          <p:nvPr/>
        </p:nvGrpSpPr>
        <p:grpSpPr>
          <a:xfrm>
            <a:off x="4502459" y="2366093"/>
            <a:ext cx="439473" cy="517955"/>
            <a:chOff x="4509657" y="4106546"/>
            <a:chExt cx="439473" cy="517955"/>
          </a:xfrm>
        </p:grpSpPr>
        <p:sp>
          <p:nvSpPr>
            <p:cNvPr id="90" name="Rectangle 89"/>
            <p:cNvSpPr/>
            <p:nvPr/>
          </p:nvSpPr>
          <p:spPr>
            <a:xfrm>
              <a:off x="4509657" y="4106546"/>
              <a:ext cx="43947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80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4561888" y="4316724"/>
              <a:ext cx="30680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</a:p>
          </p:txBody>
        </p:sp>
        <p:cxnSp>
          <p:nvCxnSpPr>
            <p:cNvPr id="92" name="Straight Connector 91"/>
            <p:cNvCxnSpPr/>
            <p:nvPr/>
          </p:nvCxnSpPr>
          <p:spPr>
            <a:xfrm>
              <a:off x="4595042" y="4362862"/>
              <a:ext cx="22818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/>
          <p:cNvSpPr/>
          <p:nvPr/>
        </p:nvSpPr>
        <p:spPr>
          <a:xfrm>
            <a:off x="4862350" y="2471182"/>
            <a:ext cx="3688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94" name="Rectangle 93"/>
          <p:cNvSpPr/>
          <p:nvPr/>
        </p:nvSpPr>
        <p:spPr>
          <a:xfrm>
            <a:off x="809625" y="2471182"/>
            <a:ext cx="3413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95" name="Rectangle 94"/>
          <p:cNvSpPr/>
          <p:nvPr/>
        </p:nvSpPr>
        <p:spPr>
          <a:xfrm>
            <a:off x="1226712" y="2471182"/>
            <a:ext cx="33608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First blank space is to be filled by</a:t>
            </a:r>
          </a:p>
        </p:txBody>
      </p:sp>
      <p:sp>
        <p:nvSpPr>
          <p:cNvPr id="96" name="Rectangle 95"/>
          <p:cNvSpPr/>
          <p:nvPr/>
        </p:nvSpPr>
        <p:spPr>
          <a:xfrm>
            <a:off x="5066299" y="2471182"/>
            <a:ext cx="4470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40</a:t>
            </a:r>
          </a:p>
        </p:txBody>
      </p:sp>
      <p:grpSp>
        <p:nvGrpSpPr>
          <p:cNvPr id="97" name="Group 96"/>
          <p:cNvGrpSpPr/>
          <p:nvPr/>
        </p:nvGrpSpPr>
        <p:grpSpPr>
          <a:xfrm>
            <a:off x="4692776" y="2870776"/>
            <a:ext cx="510886" cy="549673"/>
            <a:chOff x="4502998" y="4087496"/>
            <a:chExt cx="510886" cy="549673"/>
          </a:xfrm>
        </p:grpSpPr>
        <p:sp>
          <p:nvSpPr>
            <p:cNvPr id="98" name="Rectangle 97"/>
            <p:cNvSpPr/>
            <p:nvPr/>
          </p:nvSpPr>
          <p:spPr>
            <a:xfrm>
              <a:off x="4502998" y="4087496"/>
              <a:ext cx="45279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80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505595" y="4329392"/>
              <a:ext cx="50828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20</a:t>
              </a:r>
            </a:p>
          </p:txBody>
        </p:sp>
        <p:cxnSp>
          <p:nvCxnSpPr>
            <p:cNvPr id="100" name="Straight Connector 99"/>
            <p:cNvCxnSpPr/>
            <p:nvPr/>
          </p:nvCxnSpPr>
          <p:spPr>
            <a:xfrm>
              <a:off x="4594887" y="4372387"/>
              <a:ext cx="27294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Rectangle 100"/>
          <p:cNvSpPr/>
          <p:nvPr/>
        </p:nvSpPr>
        <p:spPr>
          <a:xfrm>
            <a:off x="5094251" y="2991724"/>
            <a:ext cx="3688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1226712" y="2994491"/>
            <a:ext cx="36164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Second blank space is to be filled by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5313949" y="2991724"/>
            <a:ext cx="3930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4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4526310" y="3416694"/>
            <a:ext cx="439473" cy="526656"/>
            <a:chOff x="4512038" y="4104163"/>
            <a:chExt cx="439473" cy="526656"/>
          </a:xfrm>
        </p:grpSpPr>
        <p:sp>
          <p:nvSpPr>
            <p:cNvPr id="105" name="Rectangle 104"/>
            <p:cNvSpPr/>
            <p:nvPr/>
          </p:nvSpPr>
          <p:spPr>
            <a:xfrm>
              <a:off x="4512038" y="4104163"/>
              <a:ext cx="43947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80</a:t>
              </a: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4566407" y="4323042"/>
              <a:ext cx="36126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5</a:t>
              </a:r>
            </a:p>
          </p:txBody>
        </p:sp>
        <p:cxnSp>
          <p:nvCxnSpPr>
            <p:cNvPr id="107" name="Straight Connector 106"/>
            <p:cNvCxnSpPr/>
            <p:nvPr/>
          </p:nvCxnSpPr>
          <p:spPr>
            <a:xfrm>
              <a:off x="4595961" y="4372387"/>
              <a:ext cx="24222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Rectangle 107"/>
          <p:cNvSpPr/>
          <p:nvPr/>
        </p:nvSpPr>
        <p:spPr>
          <a:xfrm>
            <a:off x="4881565" y="3517800"/>
            <a:ext cx="3688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1226712" y="3517800"/>
            <a:ext cx="34206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Third blank space is to be filled by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5064918" y="3517800"/>
            <a:ext cx="4774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81554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  <p:bldP spid="7" grpId="0"/>
      <p:bldP spid="111" grpId="0"/>
      <p:bldP spid="87" grpId="0"/>
      <p:bldP spid="88" grpId="0"/>
      <p:bldP spid="93" grpId="0"/>
      <p:bldP spid="94" grpId="0"/>
      <p:bldP spid="95" grpId="0"/>
      <p:bldP spid="96" grpId="0"/>
      <p:bldP spid="101" grpId="0"/>
      <p:bldP spid="102" grpId="0"/>
      <p:bldP spid="103" grpId="0"/>
      <p:bldP spid="108" grpId="0"/>
      <p:bldP spid="109" grpId="0"/>
      <p:bldP spid="11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grupoplascencia.com/img/background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84" y="-67103"/>
            <a:ext cx="9162369" cy="5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472769" y="662744"/>
            <a:ext cx="8165592" cy="367770"/>
          </a:xfrm>
          <a:prstGeom prst="roundRect">
            <a:avLst/>
          </a:prstGeom>
          <a:solidFill>
            <a:srgbClr val="00FFFF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4" name="Pentagon 3"/>
          <p:cNvSpPr/>
          <p:nvPr/>
        </p:nvSpPr>
        <p:spPr>
          <a:xfrm>
            <a:off x="561503" y="206161"/>
            <a:ext cx="1700816" cy="381000"/>
          </a:xfrm>
          <a:prstGeom prst="homePlate">
            <a:avLst/>
          </a:prstGeom>
          <a:solidFill>
            <a:srgbClr val="00206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EXERCISE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72769" y="1827894"/>
            <a:ext cx="8165592" cy="2953656"/>
          </a:xfrm>
          <a:prstGeom prst="roundRect">
            <a:avLst>
              <a:gd name="adj" fmla="val 11614"/>
            </a:avLst>
          </a:prstGeom>
          <a:solidFill>
            <a:srgbClr val="CDAFED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7770" y="1827894"/>
            <a:ext cx="695730" cy="346364"/>
          </a:xfrm>
          <a:prstGeom prst="roundRect">
            <a:avLst>
              <a:gd name="adj" fmla="val 50000"/>
            </a:avLst>
          </a:prstGeom>
          <a:solidFill>
            <a:srgbClr val="FF0000">
              <a:alpha val="50196"/>
            </a:srgbClr>
          </a:solidFill>
          <a:ln>
            <a:solidFill>
              <a:srgbClr val="0033CC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80008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Sol :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72769" y="1076778"/>
            <a:ext cx="8165592" cy="685800"/>
          </a:xfrm>
          <a:prstGeom prst="roundRect">
            <a:avLst/>
          </a:prstGeom>
          <a:solidFill>
            <a:srgbClr val="FF0066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1" y="659960"/>
            <a:ext cx="4746462" cy="36538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228600" algn="ctr"/>
              </a:tabLst>
            </a:pP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	 </a:t>
            </a: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If a and b vary inversely, fill in table blanks :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476250" y="1073348"/>
            <a:ext cx="4413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(ii)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939800" y="1097905"/>
            <a:ext cx="3034097" cy="643354"/>
            <a:chOff x="4694859" y="951301"/>
            <a:chExt cx="3034097" cy="643354"/>
          </a:xfrm>
        </p:grpSpPr>
        <p:sp>
          <p:nvSpPr>
            <p:cNvPr id="59" name="Rectangle 58"/>
            <p:cNvSpPr/>
            <p:nvPr/>
          </p:nvSpPr>
          <p:spPr>
            <a:xfrm>
              <a:off x="4702537" y="992456"/>
              <a:ext cx="2926080" cy="572376"/>
            </a:xfrm>
            <a:prstGeom prst="rect">
              <a:avLst/>
            </a:prstGeom>
            <a:gradFill flip="none" rotWithShape="1">
              <a:gsLst>
                <a:gs pos="0">
                  <a:srgbClr val="66FF66">
                    <a:tint val="66000"/>
                    <a:satMod val="160000"/>
                  </a:srgbClr>
                </a:gs>
                <a:gs pos="50000">
                  <a:srgbClr val="66FF66">
                    <a:tint val="44500"/>
                    <a:satMod val="160000"/>
                  </a:srgbClr>
                </a:gs>
                <a:gs pos="100000">
                  <a:srgbClr val="66FF66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/>
            <a:scene3d>
              <a:camera prst="obliqueTopLeft"/>
              <a:lightRig rig="threePt" dir="t"/>
            </a:scene3d>
          </p:spPr>
          <p:txBody>
            <a:bodyPr rtlCol="0" anchor="ctr"/>
            <a:lstStyle/>
            <a:p>
              <a:pPr algn="ctr"/>
              <a:endParaRPr lang="en-US" sz="1400" b="1" kern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4694859" y="951301"/>
              <a:ext cx="3034097" cy="643354"/>
              <a:chOff x="2023840" y="1003300"/>
              <a:chExt cx="3034097" cy="643354"/>
            </a:xfrm>
          </p:grpSpPr>
          <p:grpSp>
            <p:nvGrpSpPr>
              <p:cNvPr id="61" name="Group 60"/>
              <p:cNvGrpSpPr/>
              <p:nvPr/>
            </p:nvGrpSpPr>
            <p:grpSpPr>
              <a:xfrm>
                <a:off x="2023840" y="1041400"/>
                <a:ext cx="2929277" cy="569464"/>
                <a:chOff x="2023840" y="1181031"/>
                <a:chExt cx="2929277" cy="569464"/>
              </a:xfrm>
            </p:grpSpPr>
            <p:grpSp>
              <p:nvGrpSpPr>
                <p:cNvPr id="121" name="Group 120"/>
                <p:cNvGrpSpPr/>
                <p:nvPr/>
              </p:nvGrpSpPr>
              <p:grpSpPr>
                <a:xfrm>
                  <a:off x="2023840" y="1181031"/>
                  <a:ext cx="2929277" cy="569464"/>
                  <a:chOff x="2023840" y="1181031"/>
                  <a:chExt cx="2990529" cy="569464"/>
                </a:xfrm>
              </p:grpSpPr>
              <p:sp>
                <p:nvSpPr>
                  <p:cNvPr id="126" name="Rectangle 125"/>
                  <p:cNvSpPr/>
                  <p:nvPr/>
                </p:nvSpPr>
                <p:spPr>
                  <a:xfrm>
                    <a:off x="2023840" y="1181031"/>
                    <a:ext cx="2987265" cy="5694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cxnSp>
                <p:nvCxnSpPr>
                  <p:cNvPr id="127" name="Straight Connector 126"/>
                  <p:cNvCxnSpPr/>
                  <p:nvPr/>
                </p:nvCxnSpPr>
                <p:spPr>
                  <a:xfrm>
                    <a:off x="2027104" y="1465763"/>
                    <a:ext cx="2987265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22" name="Straight Connector 121"/>
                <p:cNvCxnSpPr/>
                <p:nvPr/>
              </p:nvCxnSpPr>
              <p:spPr>
                <a:xfrm flipV="1">
                  <a:off x="2571002" y="1181031"/>
                  <a:ext cx="0" cy="569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 flipV="1">
                  <a:off x="3196223" y="1181031"/>
                  <a:ext cx="0" cy="569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/>
                <p:cNvCxnSpPr/>
                <p:nvPr/>
              </p:nvCxnSpPr>
              <p:spPr>
                <a:xfrm flipV="1">
                  <a:off x="3759200" y="1181031"/>
                  <a:ext cx="0" cy="569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 flipV="1">
                  <a:off x="4357770" y="1181031"/>
                  <a:ext cx="0" cy="56946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Rectangle 61"/>
              <p:cNvSpPr/>
              <p:nvPr/>
            </p:nvSpPr>
            <p:spPr>
              <a:xfrm>
                <a:off x="2164054" y="1003300"/>
                <a:ext cx="40745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i="1" dirty="0">
                    <a:solidFill>
                      <a:prstClr val="black"/>
                    </a:solidFill>
                    <a:latin typeface="Bookman Old Style" pitchFamily="18" charset="0"/>
                  </a:rPr>
                  <a:t>a</a:t>
                </a: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2164054" y="1274314"/>
                <a:ext cx="40745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i="1" dirty="0">
                    <a:solidFill>
                      <a:prstClr val="black"/>
                    </a:solidFill>
                    <a:latin typeface="Bookman Old Style" pitchFamily="18" charset="0"/>
                  </a:rPr>
                  <a:t>b</a:t>
                </a:r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2666461" y="1016000"/>
                <a:ext cx="49580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dirty="0">
                    <a:solidFill>
                      <a:prstClr val="black"/>
                    </a:solidFill>
                    <a:latin typeface="Bookman Old Style" pitchFamily="18" charset="0"/>
                  </a:rPr>
                  <a:t>16</a:t>
                </a: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2728093" y="1293364"/>
                <a:ext cx="40912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dirty="0">
                    <a:solidFill>
                      <a:prstClr val="black"/>
                    </a:solidFill>
                    <a:latin typeface="Bookman Old Style" pitchFamily="18" charset="0"/>
                  </a:rPr>
                  <a:t>4</a:t>
                </a:r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891691" y="1016000"/>
                <a:ext cx="37466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dirty="0">
                    <a:solidFill>
                      <a:prstClr val="black"/>
                    </a:solidFill>
                    <a:latin typeface="Bookman Old Style" pitchFamily="18" charset="0"/>
                  </a:rPr>
                  <a:t>8</a:t>
                </a:r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3254553" y="1023549"/>
                <a:ext cx="521918" cy="3300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dirty="0">
                    <a:solidFill>
                      <a:prstClr val="black"/>
                    </a:solidFill>
                    <a:latin typeface="Bookman Old Style" pitchFamily="18" charset="0"/>
                  </a:rPr>
                  <a:t>32</a:t>
                </a:r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3263781" y="1304343"/>
                <a:ext cx="49736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dirty="0">
                    <a:solidFill>
                      <a:prstClr val="black"/>
                    </a:solidFill>
                    <a:latin typeface="Bookman Old Style" pitchFamily="18" charset="0"/>
                  </a:rPr>
                  <a:t>….</a:t>
                </a:r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3844239" y="1300480"/>
                <a:ext cx="49090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dirty="0">
                    <a:solidFill>
                      <a:prstClr val="black"/>
                    </a:solidFill>
                    <a:latin typeface="Bookman Old Style" pitchFamily="18" charset="0"/>
                  </a:rPr>
                  <a:t>….</a:t>
                </a:r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4380862" y="1031169"/>
                <a:ext cx="677075" cy="3300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dirty="0">
                    <a:solidFill>
                      <a:prstClr val="black"/>
                    </a:solidFill>
                    <a:latin typeface="Bookman Old Style" pitchFamily="18" charset="0"/>
                  </a:rPr>
                  <a:t>128</a:t>
                </a:r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4373558" y="1308100"/>
                <a:ext cx="539283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dirty="0">
                    <a:solidFill>
                      <a:prstClr val="black"/>
                    </a:solidFill>
                    <a:latin typeface="Bookman Old Style" pitchFamily="18" charset="0"/>
                  </a:rPr>
                  <a:t>0.5</a:t>
                </a:r>
              </a:p>
            </p:txBody>
          </p:sp>
        </p:grpSp>
      </p:grpSp>
      <p:sp>
        <p:nvSpPr>
          <p:cNvPr id="128" name="Rectangle 127"/>
          <p:cNvSpPr/>
          <p:nvPr/>
        </p:nvSpPr>
        <p:spPr>
          <a:xfrm>
            <a:off x="1370072" y="1853477"/>
            <a:ext cx="5086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(ii)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1916771" y="1853477"/>
            <a:ext cx="37490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Proceeding as in (</a:t>
            </a:r>
            <a:r>
              <a:rPr lang="en-US" sz="1400" b="1" dirty="0" err="1">
                <a:solidFill>
                  <a:prstClr val="black"/>
                </a:solidFill>
                <a:latin typeface="Bookman Old Style" pitchFamily="18" charset="0"/>
              </a:rPr>
              <a:t>i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), we find that</a:t>
            </a:r>
          </a:p>
        </p:txBody>
      </p:sp>
      <p:grpSp>
        <p:nvGrpSpPr>
          <p:cNvPr id="130" name="Group 129"/>
          <p:cNvGrpSpPr/>
          <p:nvPr/>
        </p:nvGrpSpPr>
        <p:grpSpPr>
          <a:xfrm>
            <a:off x="4835171" y="2244033"/>
            <a:ext cx="426549" cy="540974"/>
            <a:chOff x="4528043" y="4089877"/>
            <a:chExt cx="426549" cy="540974"/>
          </a:xfrm>
        </p:grpSpPr>
        <p:sp>
          <p:nvSpPr>
            <p:cNvPr id="131" name="Rectangle 130"/>
            <p:cNvSpPr/>
            <p:nvPr/>
          </p:nvSpPr>
          <p:spPr>
            <a:xfrm>
              <a:off x="4528043" y="4089877"/>
              <a:ext cx="42654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64</a:t>
              </a: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4532160" y="4323074"/>
              <a:ext cx="4183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32</a:t>
              </a:r>
            </a:p>
          </p:txBody>
        </p:sp>
        <p:cxnSp>
          <p:nvCxnSpPr>
            <p:cNvPr id="133" name="Straight Connector 132"/>
            <p:cNvCxnSpPr/>
            <p:nvPr/>
          </p:nvCxnSpPr>
          <p:spPr>
            <a:xfrm>
              <a:off x="4611340" y="4372387"/>
              <a:ext cx="24956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Rectangle 133"/>
          <p:cNvSpPr/>
          <p:nvPr/>
        </p:nvSpPr>
        <p:spPr>
          <a:xfrm>
            <a:off x="5181600" y="2370484"/>
            <a:ext cx="3688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992124" y="2322965"/>
            <a:ext cx="3413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1580662" y="2335774"/>
            <a:ext cx="33723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First blank space is to be filled by</a:t>
            </a:r>
          </a:p>
        </p:txBody>
      </p:sp>
      <p:sp>
        <p:nvSpPr>
          <p:cNvPr id="137" name="Rectangle 136"/>
          <p:cNvSpPr/>
          <p:nvPr/>
        </p:nvSpPr>
        <p:spPr>
          <a:xfrm>
            <a:off x="5386390" y="2363450"/>
            <a:ext cx="3218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</a:p>
        </p:txBody>
      </p:sp>
      <p:grpSp>
        <p:nvGrpSpPr>
          <p:cNvPr id="138" name="Group 137"/>
          <p:cNvGrpSpPr/>
          <p:nvPr/>
        </p:nvGrpSpPr>
        <p:grpSpPr>
          <a:xfrm>
            <a:off x="5031949" y="2753701"/>
            <a:ext cx="422326" cy="536245"/>
            <a:chOff x="4503944" y="4100924"/>
            <a:chExt cx="422326" cy="536245"/>
          </a:xfrm>
        </p:grpSpPr>
        <p:sp>
          <p:nvSpPr>
            <p:cNvPr id="139" name="Rectangle 138"/>
            <p:cNvSpPr/>
            <p:nvPr/>
          </p:nvSpPr>
          <p:spPr>
            <a:xfrm>
              <a:off x="4503944" y="4100924"/>
              <a:ext cx="422326" cy="304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64</a:t>
              </a: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4576412" y="4329392"/>
              <a:ext cx="2869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8</a:t>
              </a:r>
            </a:p>
          </p:txBody>
        </p:sp>
        <p:cxnSp>
          <p:nvCxnSpPr>
            <p:cNvPr id="141" name="Straight Connector 140"/>
            <p:cNvCxnSpPr/>
            <p:nvPr/>
          </p:nvCxnSpPr>
          <p:spPr>
            <a:xfrm>
              <a:off x="4597770" y="4372387"/>
              <a:ext cx="24813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" name="Rectangle 141"/>
          <p:cNvSpPr/>
          <p:nvPr/>
        </p:nvSpPr>
        <p:spPr>
          <a:xfrm>
            <a:off x="5411590" y="2872635"/>
            <a:ext cx="2963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1580662" y="2868381"/>
            <a:ext cx="35797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Second blank space is to be filled by</a:t>
            </a:r>
          </a:p>
        </p:txBody>
      </p:sp>
      <p:sp>
        <p:nvSpPr>
          <p:cNvPr id="144" name="Rectangle 143"/>
          <p:cNvSpPr/>
          <p:nvPr/>
        </p:nvSpPr>
        <p:spPr>
          <a:xfrm>
            <a:off x="5602340" y="2872635"/>
            <a:ext cx="2978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23797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11" grpId="0"/>
      <p:bldP spid="128" grpId="0"/>
      <p:bldP spid="129" grpId="0"/>
      <p:bldP spid="134" grpId="0"/>
      <p:bldP spid="135" grpId="0"/>
      <p:bldP spid="136" grpId="0"/>
      <p:bldP spid="137" grpId="0"/>
      <p:bldP spid="142" grpId="0"/>
      <p:bldP spid="143" grpId="0"/>
      <p:bldP spid="14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grupoplascencia.com/img/background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38" y="-35758"/>
            <a:ext cx="9162369" cy="5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390937" y="660391"/>
            <a:ext cx="8329720" cy="339734"/>
          </a:xfrm>
          <a:prstGeom prst="roundRect">
            <a:avLst/>
          </a:prstGeom>
          <a:solidFill>
            <a:srgbClr val="00FFFF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4" name="Pentagon 3"/>
          <p:cNvSpPr/>
          <p:nvPr/>
        </p:nvSpPr>
        <p:spPr>
          <a:xfrm>
            <a:off x="561503" y="206161"/>
            <a:ext cx="1700816" cy="381000"/>
          </a:xfrm>
          <a:prstGeom prst="homePlate">
            <a:avLst/>
          </a:prstGeom>
          <a:solidFill>
            <a:srgbClr val="00206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EXERCISE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90705" y="1059424"/>
            <a:ext cx="8330184" cy="3644900"/>
          </a:xfrm>
          <a:prstGeom prst="roundRect">
            <a:avLst>
              <a:gd name="adj" fmla="val 11614"/>
            </a:avLst>
          </a:prstGeom>
          <a:solidFill>
            <a:srgbClr val="CDAFED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46660" y="1067044"/>
            <a:ext cx="695730" cy="346364"/>
          </a:xfrm>
          <a:prstGeom prst="roundRect">
            <a:avLst>
              <a:gd name="adj" fmla="val 50000"/>
            </a:avLst>
          </a:prstGeom>
          <a:solidFill>
            <a:srgbClr val="FF0000">
              <a:alpha val="50196"/>
            </a:srgbClr>
          </a:solidFill>
          <a:ln>
            <a:solidFill>
              <a:srgbClr val="0033CC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80008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Sol :</a:t>
            </a:r>
          </a:p>
        </p:txBody>
      </p:sp>
      <p:sp>
        <p:nvSpPr>
          <p:cNvPr id="96" name="Rounded Rectangle 95"/>
          <p:cNvSpPr/>
          <p:nvPr/>
        </p:nvSpPr>
        <p:spPr>
          <a:xfrm>
            <a:off x="557071" y="688940"/>
            <a:ext cx="4250054" cy="320040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07" name="Group 106"/>
          <p:cNvGrpSpPr/>
          <p:nvPr/>
        </p:nvGrpSpPr>
        <p:grpSpPr>
          <a:xfrm>
            <a:off x="1490240" y="1558032"/>
            <a:ext cx="3120213" cy="850567"/>
            <a:chOff x="690652" y="3138279"/>
            <a:chExt cx="3820841" cy="841247"/>
          </a:xfrm>
        </p:grpSpPr>
        <p:grpSp>
          <p:nvGrpSpPr>
            <p:cNvPr id="108" name="Group 107"/>
            <p:cNvGrpSpPr/>
            <p:nvPr/>
          </p:nvGrpSpPr>
          <p:grpSpPr>
            <a:xfrm>
              <a:off x="736071" y="3138279"/>
              <a:ext cx="3775422" cy="841247"/>
              <a:chOff x="1608686" y="4972842"/>
              <a:chExt cx="2627326" cy="1108612"/>
            </a:xfrm>
          </p:grpSpPr>
          <p:sp>
            <p:nvSpPr>
              <p:cNvPr id="144" name="Rectangle 143"/>
              <p:cNvSpPr/>
              <p:nvPr/>
            </p:nvSpPr>
            <p:spPr>
              <a:xfrm>
                <a:off x="1611229" y="4973498"/>
                <a:ext cx="2602400" cy="1102124"/>
              </a:xfrm>
              <a:prstGeom prst="rect">
                <a:avLst/>
              </a:prstGeom>
              <a:gradFill flip="none" rotWithShape="1">
                <a:gsLst>
                  <a:gs pos="0">
                    <a:srgbClr val="66FF66">
                      <a:tint val="66000"/>
                      <a:satMod val="160000"/>
                    </a:srgbClr>
                  </a:gs>
                  <a:gs pos="50000">
                    <a:srgbClr val="66FF66">
                      <a:tint val="44500"/>
                      <a:satMod val="160000"/>
                    </a:srgbClr>
                  </a:gs>
                  <a:gs pos="100000">
                    <a:srgbClr val="66FF66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  <a:scene3d>
                <a:camera prst="obliqueTop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Bookman Old Style" pitchFamily="18" charset="0"/>
                </a:endParaRPr>
              </a:p>
            </p:txBody>
          </p:sp>
          <p:grpSp>
            <p:nvGrpSpPr>
              <p:cNvPr id="145" name="Group 37"/>
              <p:cNvGrpSpPr/>
              <p:nvPr/>
            </p:nvGrpSpPr>
            <p:grpSpPr>
              <a:xfrm>
                <a:off x="1608686" y="4972842"/>
                <a:ext cx="2627326" cy="1108612"/>
                <a:chOff x="586485" y="1676016"/>
                <a:chExt cx="4665668" cy="651827"/>
              </a:xfrm>
            </p:grpSpPr>
            <p:sp>
              <p:nvSpPr>
                <p:cNvPr id="146" name="Rectangle 145"/>
                <p:cNvSpPr/>
                <p:nvPr/>
              </p:nvSpPr>
              <p:spPr>
                <a:xfrm>
                  <a:off x="586486" y="1676556"/>
                  <a:ext cx="4665667" cy="64801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b="1">
                    <a:ln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147" name="Straight Connector 146"/>
                <p:cNvCxnSpPr/>
                <p:nvPr/>
              </p:nvCxnSpPr>
              <p:spPr>
                <a:xfrm>
                  <a:off x="586485" y="1902076"/>
                  <a:ext cx="4660416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/>
                <p:nvPr/>
              </p:nvCxnSpPr>
              <p:spPr>
                <a:xfrm rot="5400000">
                  <a:off x="2590013" y="2001532"/>
                  <a:ext cx="651827" cy="79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>
                  <a:off x="586485" y="2106347"/>
                  <a:ext cx="4660416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2" name="TextBox 141"/>
            <p:cNvSpPr txBox="1"/>
            <p:nvPr/>
          </p:nvSpPr>
          <p:spPr>
            <a:xfrm>
              <a:off x="690652" y="3139193"/>
              <a:ext cx="1967067" cy="289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>
                  <a:solidFill>
                    <a:prstClr val="black"/>
                  </a:solidFill>
                  <a:latin typeface="Bookman Old Style" pitchFamily="18" charset="0"/>
                </a:rPr>
                <a:t>Petrol (in liters)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2612748" y="3139193"/>
              <a:ext cx="1866581" cy="273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prstClr val="black"/>
                  </a:solidFill>
                  <a:latin typeface="Bookman Old Style" pitchFamily="18" charset="0"/>
                </a:rPr>
                <a:t>Distance (in km)</a:t>
              </a:r>
            </a:p>
          </p:txBody>
        </p:sp>
      </p:grpSp>
      <p:sp>
        <p:nvSpPr>
          <p:cNvPr id="150" name="TextBox 149"/>
          <p:cNvSpPr txBox="1"/>
          <p:nvPr/>
        </p:nvSpPr>
        <p:spPr>
          <a:xfrm>
            <a:off x="3638033" y="1810401"/>
            <a:ext cx="389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35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2057400" y="1829451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52</a:t>
            </a:r>
          </a:p>
        </p:txBody>
      </p:sp>
      <p:sp>
        <p:nvSpPr>
          <p:cNvPr id="152" name="Rounded Rectangle 151"/>
          <p:cNvSpPr/>
          <p:nvPr/>
        </p:nvSpPr>
        <p:spPr>
          <a:xfrm>
            <a:off x="3934674" y="731987"/>
            <a:ext cx="774704" cy="208805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2057400" y="2103077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28</a:t>
            </a:r>
            <a:endParaRPr lang="en-US" sz="1400" b="1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803742" y="2392249"/>
            <a:ext cx="6832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Clearly, less is the number of men, more will be the number of days to finish the work. It is therefore, the case of inverse variation.</a:t>
            </a:r>
          </a:p>
        </p:txBody>
      </p:sp>
      <p:sp>
        <p:nvSpPr>
          <p:cNvPr id="157" name="Rounded Rectangle 156"/>
          <p:cNvSpPr/>
          <p:nvPr/>
        </p:nvSpPr>
        <p:spPr>
          <a:xfrm>
            <a:off x="5978544" y="1626162"/>
            <a:ext cx="2427850" cy="58163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Therefore this is a case of direct variation</a:t>
            </a:r>
          </a:p>
        </p:txBody>
      </p:sp>
      <p:sp>
        <p:nvSpPr>
          <p:cNvPr id="158" name="Rounded Rectangle 157"/>
          <p:cNvSpPr/>
          <p:nvPr/>
        </p:nvSpPr>
        <p:spPr>
          <a:xfrm>
            <a:off x="6431179" y="1551376"/>
            <a:ext cx="1975215" cy="73120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Therefore we will take the ratio of the quantities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2475491" y="2809134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52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2475491" y="3037250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28</a:t>
            </a:r>
          </a:p>
        </p:txBody>
      </p:sp>
      <p:cxnSp>
        <p:nvCxnSpPr>
          <p:cNvPr id="161" name="Straight Connector 160"/>
          <p:cNvCxnSpPr/>
          <p:nvPr/>
        </p:nvCxnSpPr>
        <p:spPr>
          <a:xfrm>
            <a:off x="2545183" y="3083091"/>
            <a:ext cx="2634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2912571" y="293247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3260726" y="2818660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3203940" y="3037250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35</a:t>
            </a:r>
          </a:p>
        </p:txBody>
      </p:sp>
      <p:cxnSp>
        <p:nvCxnSpPr>
          <p:cNvPr id="165" name="Straight Connector 164"/>
          <p:cNvCxnSpPr/>
          <p:nvPr/>
        </p:nvCxnSpPr>
        <p:spPr>
          <a:xfrm>
            <a:off x="3287010" y="3083091"/>
            <a:ext cx="2477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>
            <a:off x="899621" y="3284900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167" name="Right Arrow 166"/>
          <p:cNvSpPr/>
          <p:nvPr/>
        </p:nvSpPr>
        <p:spPr>
          <a:xfrm rot="20012307" flipH="1">
            <a:off x="2848718" y="3042362"/>
            <a:ext cx="383076" cy="102120"/>
          </a:xfrm>
          <a:prstGeom prst="rightArrow">
            <a:avLst>
              <a:gd name="adj1" fmla="val 0"/>
              <a:gd name="adj2" fmla="val 6295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2664286" y="3265850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2912571" y="3284900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3144343" y="3284900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52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/>
              <p:cNvSpPr txBox="1"/>
              <p:nvPr/>
            </p:nvSpPr>
            <p:spPr>
              <a:xfrm>
                <a:off x="3449558" y="3284900"/>
                <a:ext cx="265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72" name="TextBox 1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558" y="3284900"/>
                <a:ext cx="265201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TextBox 172"/>
          <p:cNvSpPr txBox="1"/>
          <p:nvPr/>
        </p:nvSpPr>
        <p:spPr>
          <a:xfrm>
            <a:off x="3625771" y="3284900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35</a:t>
            </a:r>
          </a:p>
        </p:txBody>
      </p:sp>
      <p:sp>
        <p:nvSpPr>
          <p:cNvPr id="174" name="Right Arrow 173"/>
          <p:cNvSpPr/>
          <p:nvPr/>
        </p:nvSpPr>
        <p:spPr>
          <a:xfrm rot="1409878">
            <a:off x="2817108" y="3036452"/>
            <a:ext cx="413396" cy="102120"/>
          </a:xfrm>
          <a:prstGeom prst="rightArrow">
            <a:avLst>
              <a:gd name="adj1" fmla="val 0"/>
              <a:gd name="adj2" fmla="val 6295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899621" y="3581247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2664286" y="3680454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2912571" y="3693154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3144343" y="3581247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52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TextBox 178"/>
              <p:cNvSpPr txBox="1"/>
              <p:nvPr/>
            </p:nvSpPr>
            <p:spPr>
              <a:xfrm>
                <a:off x="3441619" y="3583152"/>
                <a:ext cx="265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79" name="TextBox 1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619" y="3583152"/>
                <a:ext cx="265201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0" name="TextBox 179"/>
          <p:cNvSpPr txBox="1"/>
          <p:nvPr/>
        </p:nvSpPr>
        <p:spPr>
          <a:xfrm>
            <a:off x="3606719" y="3583152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35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3402365" y="3786355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28</a:t>
            </a:r>
          </a:p>
        </p:txBody>
      </p:sp>
      <p:cxnSp>
        <p:nvCxnSpPr>
          <p:cNvPr id="182" name="Straight Connector 181"/>
          <p:cNvCxnSpPr/>
          <p:nvPr/>
        </p:nvCxnSpPr>
        <p:spPr>
          <a:xfrm>
            <a:off x="3259352" y="3843502"/>
            <a:ext cx="64975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/>
          <p:cNvSpPr txBox="1"/>
          <p:nvPr/>
        </p:nvSpPr>
        <p:spPr>
          <a:xfrm>
            <a:off x="899621" y="4398042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899621" y="4148428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2664286" y="4138902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2912571" y="414842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3156741" y="4153580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65</a:t>
            </a:r>
          </a:p>
        </p:txBody>
      </p:sp>
      <p:sp>
        <p:nvSpPr>
          <p:cNvPr id="188" name="Rounded Rectangle 187"/>
          <p:cNvSpPr/>
          <p:nvPr/>
        </p:nvSpPr>
        <p:spPr>
          <a:xfrm>
            <a:off x="1262815" y="4413665"/>
            <a:ext cx="4125120" cy="256867"/>
          </a:xfrm>
          <a:prstGeom prst="roundRect">
            <a:avLst/>
          </a:prstGeom>
          <a:gradFill flip="none" rotWithShape="1">
            <a:gsLst>
              <a:gs pos="0">
                <a:srgbClr val="00FFFF">
                  <a:tint val="66000"/>
                  <a:satMod val="160000"/>
                </a:srgbClr>
              </a:gs>
              <a:gs pos="29000">
                <a:srgbClr val="00FFFF">
                  <a:tint val="44500"/>
                  <a:satMod val="160000"/>
                </a:srgbClr>
              </a:gs>
              <a:gs pos="100000">
                <a:srgbClr val="00FFFF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>
            <a:solidFill>
              <a:srgbClr val="CC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90" name="Rounded Rectangle 189"/>
          <p:cNvSpPr/>
          <p:nvPr/>
        </p:nvSpPr>
        <p:spPr>
          <a:xfrm>
            <a:off x="6399908" y="1720621"/>
            <a:ext cx="2006486" cy="39271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Lets assume it as </a:t>
            </a:r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5359379" y="1534217"/>
            <a:ext cx="2977862" cy="87240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Which are the two quantities that are varying ?</a:t>
            </a:r>
          </a:p>
          <a:p>
            <a:pPr algn="ctr"/>
            <a:endParaRPr lang="en-US" sz="1400" b="1" dirty="0">
              <a:solidFill>
                <a:srgbClr val="0000FF"/>
              </a:solidFill>
              <a:latin typeface="Bookman Old Style" pitchFamily="18" charset="0"/>
              <a:ea typeface="Cambria Math" panose="02040503050406030204" pitchFamily="18" charset="0"/>
            </a:endParaRPr>
          </a:p>
          <a:p>
            <a:pPr algn="ctr"/>
            <a:endParaRPr lang="en-US" sz="1400" b="1" dirty="0">
              <a:solidFill>
                <a:srgbClr val="0000FF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192" name="Group 191"/>
          <p:cNvGrpSpPr/>
          <p:nvPr/>
        </p:nvGrpSpPr>
        <p:grpSpPr>
          <a:xfrm>
            <a:off x="5403295" y="2126266"/>
            <a:ext cx="1318065" cy="317573"/>
            <a:chOff x="8807840" y="2786754"/>
            <a:chExt cx="1754331" cy="384264"/>
          </a:xfrm>
        </p:grpSpPr>
        <p:sp>
          <p:nvSpPr>
            <p:cNvPr id="193" name="Rounded Rectangle 192"/>
            <p:cNvSpPr/>
            <p:nvPr/>
          </p:nvSpPr>
          <p:spPr>
            <a:xfrm>
              <a:off x="8873003" y="2786754"/>
              <a:ext cx="1599530" cy="372460"/>
            </a:xfrm>
            <a:prstGeom prst="roundRect">
              <a:avLst/>
            </a:prstGeom>
            <a:solidFill>
              <a:srgbClr val="FFCC66"/>
            </a:solidFill>
            <a:ln w="19050">
              <a:solidFill>
                <a:srgbClr val="FF0066"/>
              </a:solidFill>
            </a:ln>
            <a:scene3d>
              <a:camera prst="orthographicFront">
                <a:rot lat="0" lon="0" rev="0"/>
              </a:camera>
              <a:lightRig rig="balanced" dir="tr"/>
            </a:scene3d>
            <a:sp3d prstMaterial="matte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endParaRPr lang="en-US" sz="1600" b="1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8807840" y="2798607"/>
              <a:ext cx="1754331" cy="3724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rPr>
                <a:t>Speed km/h</a:t>
              </a:r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7105022" y="2031676"/>
            <a:ext cx="1062427" cy="513648"/>
            <a:chOff x="9598052" y="2861650"/>
            <a:chExt cx="1414081" cy="621518"/>
          </a:xfrm>
        </p:grpSpPr>
        <p:sp>
          <p:nvSpPr>
            <p:cNvPr id="196" name="Rounded Rectangle 195"/>
            <p:cNvSpPr/>
            <p:nvPr/>
          </p:nvSpPr>
          <p:spPr>
            <a:xfrm>
              <a:off x="9686410" y="2903675"/>
              <a:ext cx="1200862" cy="538083"/>
            </a:xfrm>
            <a:prstGeom prst="roundRect">
              <a:avLst/>
            </a:prstGeom>
            <a:solidFill>
              <a:srgbClr val="FFCC66"/>
            </a:solidFill>
            <a:ln w="19050">
              <a:solidFill>
                <a:srgbClr val="FF0066"/>
              </a:solidFill>
            </a:ln>
            <a:scene3d>
              <a:camera prst="orthographicFront">
                <a:rot lat="0" lon="0" rev="0"/>
              </a:camera>
              <a:lightRig rig="balanced" dir="tr"/>
            </a:scene3d>
            <a:sp3d prstMaterial="matte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endParaRPr lang="en-US" sz="1600" b="1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9598052" y="2861650"/>
              <a:ext cx="1414081" cy="6215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rPr>
                <a:t>Number of hours</a:t>
              </a:r>
            </a:p>
          </p:txBody>
        </p:sp>
      </p:grpSp>
      <p:sp>
        <p:nvSpPr>
          <p:cNvPr id="210" name="Rectangle 209"/>
          <p:cNvSpPr/>
          <p:nvPr/>
        </p:nvSpPr>
        <p:spPr>
          <a:xfrm>
            <a:off x="6647790" y="2058092"/>
            <a:ext cx="5778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</a:rPr>
              <a:t>And</a:t>
            </a:r>
          </a:p>
        </p:txBody>
      </p:sp>
      <p:sp>
        <p:nvSpPr>
          <p:cNvPr id="211" name="TextBox 210"/>
          <p:cNvSpPr txBox="1"/>
          <p:nvPr/>
        </p:nvSpPr>
        <p:spPr>
          <a:xfrm>
            <a:off x="3685210" y="2074791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213" name="Straight Connector 212"/>
          <p:cNvCxnSpPr/>
          <p:nvPr/>
        </p:nvCxnSpPr>
        <p:spPr>
          <a:xfrm rot="900000" flipH="1">
            <a:off x="3514013" y="3867109"/>
            <a:ext cx="203446" cy="1502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tangle 213"/>
          <p:cNvSpPr/>
          <p:nvPr/>
        </p:nvSpPr>
        <p:spPr>
          <a:xfrm>
            <a:off x="3175067" y="3861586"/>
            <a:ext cx="3706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14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2742056" y="3513800"/>
            <a:ext cx="3706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13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19" name="Rounded Rectangle 218"/>
          <p:cNvSpPr/>
          <p:nvPr/>
        </p:nvSpPr>
        <p:spPr>
          <a:xfrm>
            <a:off x="4685256" y="684018"/>
            <a:ext cx="3490656" cy="320040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2150418" y="3284900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28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TextBox 221"/>
              <p:cNvSpPr txBox="1"/>
              <p:nvPr/>
            </p:nvSpPr>
            <p:spPr>
              <a:xfrm>
                <a:off x="2465299" y="3284900"/>
                <a:ext cx="265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222" name="TextBox 2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299" y="3284900"/>
                <a:ext cx="265201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7" name="Curved Up Arrow 226"/>
          <p:cNvSpPr/>
          <p:nvPr/>
        </p:nvSpPr>
        <p:spPr>
          <a:xfrm>
            <a:off x="2367130" y="3535822"/>
            <a:ext cx="1326729" cy="161507"/>
          </a:xfrm>
          <a:prstGeom prst="curvedUpArrow">
            <a:avLst>
              <a:gd name="adj1" fmla="val 13390"/>
              <a:gd name="adj2" fmla="val 50000"/>
              <a:gd name="adj3" fmla="val 25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16" name="Rounded Rectangle 215"/>
          <p:cNvSpPr/>
          <p:nvPr/>
        </p:nvSpPr>
        <p:spPr>
          <a:xfrm>
            <a:off x="4765433" y="743136"/>
            <a:ext cx="3345105" cy="208805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18" name="Rounded Rectangle 217"/>
          <p:cNvSpPr/>
          <p:nvPr/>
        </p:nvSpPr>
        <p:spPr>
          <a:xfrm>
            <a:off x="816556" y="731987"/>
            <a:ext cx="754300" cy="206949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54" name="Rounded Rectangle 153"/>
          <p:cNvSpPr/>
          <p:nvPr/>
        </p:nvSpPr>
        <p:spPr>
          <a:xfrm>
            <a:off x="6476329" y="744557"/>
            <a:ext cx="773729" cy="208805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 rot="360000" flipH="1">
            <a:off x="3235487" y="3688160"/>
            <a:ext cx="235191" cy="986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rot="900000" flipH="1">
            <a:off x="3288807" y="3939951"/>
            <a:ext cx="160397" cy="1192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3037681" y="3898915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7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957512" y="3560453"/>
            <a:ext cx="3706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26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3667" y="681133"/>
            <a:ext cx="8196490" cy="30434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228600" algn="ctr"/>
              </a:tabLst>
            </a:pPr>
            <a:r>
              <a:rPr lang="en-US" sz="139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	 </a:t>
            </a:r>
            <a:r>
              <a:rPr lang="en-US" sz="139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If 52 men can do a piece of work in 35 days, in how many days 28 men will do it ?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1234062" y="4388517"/>
            <a:ext cx="4218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</a:rPr>
              <a:t>Hence, 28 men will do the work in 65 days.</a:t>
            </a:r>
          </a:p>
        </p:txBody>
      </p:sp>
      <p:cxnSp>
        <p:nvCxnSpPr>
          <p:cNvPr id="94" name="Straight Connector 93"/>
          <p:cNvCxnSpPr/>
          <p:nvPr/>
        </p:nvCxnSpPr>
        <p:spPr>
          <a:xfrm flipH="1">
            <a:off x="3693964" y="3709631"/>
            <a:ext cx="232943" cy="513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3886200" y="3565055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5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97" name="Straight Connector 96"/>
          <p:cNvCxnSpPr/>
          <p:nvPr/>
        </p:nvCxnSpPr>
        <p:spPr>
          <a:xfrm rot="900000" flipH="1">
            <a:off x="3119797" y="3973608"/>
            <a:ext cx="132559" cy="985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2893211" y="3941301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1321552" y="1028700"/>
            <a:ext cx="66032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Suppose 28 men will do the piece of work in </a:t>
            </a:r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 days. The given information can be exhibited in the following tabular form.</a:t>
            </a:r>
          </a:p>
        </p:txBody>
      </p:sp>
      <p:cxnSp>
        <p:nvCxnSpPr>
          <p:cNvPr id="212" name="Straight Connector 211"/>
          <p:cNvCxnSpPr/>
          <p:nvPr/>
        </p:nvCxnSpPr>
        <p:spPr>
          <a:xfrm flipH="1">
            <a:off x="3052769" y="3656335"/>
            <a:ext cx="188722" cy="6249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25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8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8" dur="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500"/>
                            </p:stCondLst>
                            <p:childTnLst>
                              <p:par>
                                <p:cTn id="2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500"/>
                            </p:stCondLst>
                            <p:childTnLst>
                              <p:par>
                                <p:cTn id="25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9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2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500"/>
                            </p:stCondLst>
                            <p:childTnLst>
                              <p:par>
                                <p:cTn id="30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1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500"/>
                            </p:stCondLst>
                            <p:childTnLst>
                              <p:par>
                                <p:cTn id="3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1" fill="hold">
                            <p:stCondLst>
                              <p:cond delay="500"/>
                            </p:stCondLst>
                            <p:childTnLst>
                              <p:par>
                                <p:cTn id="3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500"/>
                            </p:stCondLst>
                            <p:childTnLst>
                              <p:par>
                                <p:cTn id="3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8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500"/>
                            </p:stCondLst>
                            <p:childTnLst>
                              <p:par>
                                <p:cTn id="3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500"/>
                            </p:stCondLst>
                            <p:childTnLst>
                              <p:par>
                                <p:cTn id="3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7" fill="hold">
                            <p:stCondLst>
                              <p:cond delay="500"/>
                            </p:stCondLst>
                            <p:childTnLst>
                              <p:par>
                                <p:cTn id="3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1" fill="hold">
                            <p:stCondLst>
                              <p:cond delay="500"/>
                            </p:stCondLst>
                            <p:childTnLst>
                              <p:par>
                                <p:cTn id="3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  <p:bldP spid="9" grpId="0" animBg="1"/>
      <p:bldP spid="96" grpId="0" animBg="1"/>
      <p:bldP spid="96" grpId="1" animBg="1"/>
      <p:bldP spid="150" grpId="0"/>
      <p:bldP spid="151" grpId="0"/>
      <p:bldP spid="152" grpId="0" animBg="1"/>
      <p:bldP spid="152" grpId="1" animBg="1"/>
      <p:bldP spid="155" grpId="0"/>
      <p:bldP spid="156" grpId="0"/>
      <p:bldP spid="157" grpId="0" animBg="1"/>
      <p:bldP spid="157" grpId="1" animBg="1"/>
      <p:bldP spid="158" grpId="0" animBg="1"/>
      <p:bldP spid="158" grpId="1" animBg="1"/>
      <p:bldP spid="159" grpId="0"/>
      <p:bldP spid="160" grpId="0"/>
      <p:bldP spid="162" grpId="0"/>
      <p:bldP spid="163" grpId="0"/>
      <p:bldP spid="164" grpId="0"/>
      <p:bldP spid="166" grpId="0"/>
      <p:bldP spid="167" grpId="0" animBg="1"/>
      <p:bldP spid="167" grpId="1" animBg="1"/>
      <p:bldP spid="168" grpId="0"/>
      <p:bldP spid="169" grpId="0"/>
      <p:bldP spid="170" grpId="0"/>
      <p:bldP spid="172" grpId="0"/>
      <p:bldP spid="173" grpId="0"/>
      <p:bldP spid="174" grpId="0" animBg="1"/>
      <p:bldP spid="174" grpId="1" animBg="1"/>
      <p:bldP spid="175" grpId="0"/>
      <p:bldP spid="176" grpId="0"/>
      <p:bldP spid="177" grpId="0"/>
      <p:bldP spid="178" grpId="0"/>
      <p:bldP spid="179" grpId="0"/>
      <p:bldP spid="180" grpId="0"/>
      <p:bldP spid="181" grpId="0"/>
      <p:bldP spid="183" grpId="0"/>
      <p:bldP spid="184" grpId="0"/>
      <p:bldP spid="185" grpId="0"/>
      <p:bldP spid="186" grpId="0"/>
      <p:bldP spid="187" grpId="0"/>
      <p:bldP spid="188" grpId="0" animBg="1"/>
      <p:bldP spid="190" grpId="0" animBg="1"/>
      <p:bldP spid="190" grpId="1" animBg="1"/>
      <p:bldP spid="191" grpId="0" animBg="1"/>
      <p:bldP spid="191" grpId="1" animBg="1"/>
      <p:bldP spid="210" grpId="0"/>
      <p:bldP spid="210" grpId="1"/>
      <p:bldP spid="211" grpId="0"/>
      <p:bldP spid="214" grpId="0"/>
      <p:bldP spid="215" grpId="0"/>
      <p:bldP spid="219" grpId="0" animBg="1"/>
      <p:bldP spid="219" grpId="1" animBg="1"/>
      <p:bldP spid="221" grpId="0"/>
      <p:bldP spid="222" grpId="0"/>
      <p:bldP spid="227" grpId="0" animBg="1"/>
      <p:bldP spid="227" grpId="1" animBg="1"/>
      <p:bldP spid="216" grpId="0" animBg="1"/>
      <p:bldP spid="216" grpId="1" animBg="1"/>
      <p:bldP spid="218" grpId="0" animBg="1"/>
      <p:bldP spid="218" grpId="1" animBg="1"/>
      <p:bldP spid="154" grpId="0" animBg="1"/>
      <p:bldP spid="154" grpId="1" animBg="1"/>
      <p:bldP spid="79" grpId="0"/>
      <p:bldP spid="80" grpId="0"/>
      <p:bldP spid="5" grpId="0"/>
      <p:bldP spid="189" grpId="0"/>
      <p:bldP spid="95" grpId="0"/>
      <p:bldP spid="98" grpId="0"/>
      <p:bldP spid="9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grupoplascencia.com/img/background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84" y="-67103"/>
            <a:ext cx="9162369" cy="5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472769" y="660390"/>
            <a:ext cx="8165592" cy="673110"/>
          </a:xfrm>
          <a:prstGeom prst="roundRect">
            <a:avLst/>
          </a:prstGeom>
          <a:solidFill>
            <a:srgbClr val="00FFFF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4" name="Pentagon 3"/>
          <p:cNvSpPr/>
          <p:nvPr/>
        </p:nvSpPr>
        <p:spPr>
          <a:xfrm>
            <a:off x="561503" y="206161"/>
            <a:ext cx="1700816" cy="381000"/>
          </a:xfrm>
          <a:prstGeom prst="homePlate">
            <a:avLst/>
          </a:prstGeom>
          <a:solidFill>
            <a:srgbClr val="00206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EXERCISE 13.1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72769" y="1389834"/>
            <a:ext cx="8165592" cy="3545960"/>
          </a:xfrm>
          <a:prstGeom prst="roundRect">
            <a:avLst>
              <a:gd name="adj" fmla="val 11614"/>
            </a:avLst>
          </a:prstGeom>
          <a:solidFill>
            <a:srgbClr val="CDAFED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46660" y="1397454"/>
            <a:ext cx="695730" cy="346364"/>
          </a:xfrm>
          <a:prstGeom prst="roundRect">
            <a:avLst>
              <a:gd name="adj" fmla="val 50000"/>
            </a:avLst>
          </a:prstGeom>
          <a:solidFill>
            <a:srgbClr val="FF0000">
              <a:alpha val="50196"/>
            </a:srgbClr>
          </a:solidFill>
          <a:ln>
            <a:solidFill>
              <a:srgbClr val="0033CC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80008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Sol :</a:t>
            </a:r>
          </a:p>
        </p:txBody>
      </p:sp>
      <p:sp>
        <p:nvSpPr>
          <p:cNvPr id="107" name="Rounded Rectangle 106"/>
          <p:cNvSpPr/>
          <p:nvPr/>
        </p:nvSpPr>
        <p:spPr>
          <a:xfrm>
            <a:off x="628286" y="628103"/>
            <a:ext cx="7953739" cy="320040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5708888" y="1811774"/>
            <a:ext cx="2977862" cy="959644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Which are the two quantities that are varying ?</a:t>
            </a:r>
          </a:p>
          <a:p>
            <a:pPr algn="ctr"/>
            <a:endParaRPr lang="en-US" sz="1400" b="1" dirty="0">
              <a:solidFill>
                <a:srgbClr val="0000FF"/>
              </a:solidFill>
              <a:latin typeface="Bookman Old Style" pitchFamily="18" charset="0"/>
              <a:ea typeface="Cambria Math" panose="02040503050406030204" pitchFamily="18" charset="0"/>
            </a:endParaRPr>
          </a:p>
          <a:p>
            <a:pPr algn="ctr"/>
            <a:endParaRPr lang="en-US" sz="1400" b="1" dirty="0">
              <a:solidFill>
                <a:srgbClr val="0000FF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143" name="Group 142"/>
          <p:cNvGrpSpPr/>
          <p:nvPr/>
        </p:nvGrpSpPr>
        <p:grpSpPr>
          <a:xfrm>
            <a:off x="5777231" y="2277130"/>
            <a:ext cx="1242524" cy="523220"/>
            <a:chOff x="9113904" y="2787837"/>
            <a:chExt cx="1653793" cy="633096"/>
          </a:xfrm>
        </p:grpSpPr>
        <p:sp>
          <p:nvSpPr>
            <p:cNvPr id="144" name="Rounded Rectangle 143"/>
            <p:cNvSpPr/>
            <p:nvPr/>
          </p:nvSpPr>
          <p:spPr>
            <a:xfrm>
              <a:off x="9253396" y="2844515"/>
              <a:ext cx="1392363" cy="522808"/>
            </a:xfrm>
            <a:prstGeom prst="roundRect">
              <a:avLst/>
            </a:prstGeom>
            <a:solidFill>
              <a:srgbClr val="FFCC66"/>
            </a:solidFill>
            <a:ln w="19050">
              <a:solidFill>
                <a:srgbClr val="FF0066"/>
              </a:solidFill>
            </a:ln>
            <a:scene3d>
              <a:camera prst="orthographicFront">
                <a:rot lat="0" lon="0" rev="0"/>
              </a:camera>
              <a:lightRig rig="balanced" dir="tr"/>
            </a:scene3d>
            <a:sp3d prstMaterial="matte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endParaRPr lang="en-US" sz="1600" b="1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9113904" y="2787837"/>
              <a:ext cx="1653793" cy="6330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Bookman Old Style" pitchFamily="18" charset="0"/>
                  <a:ea typeface="Cambria Math" panose="02040503050406030204" pitchFamily="18" charset="0"/>
                </a:rPr>
                <a:t>Length of the ship</a:t>
              </a:r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7449501" y="2277130"/>
            <a:ext cx="1043839" cy="523220"/>
            <a:chOff x="9371830" y="2813959"/>
            <a:chExt cx="1389345" cy="633097"/>
          </a:xfrm>
        </p:grpSpPr>
        <p:sp>
          <p:nvSpPr>
            <p:cNvPr id="147" name="Rounded Rectangle 146"/>
            <p:cNvSpPr/>
            <p:nvPr/>
          </p:nvSpPr>
          <p:spPr>
            <a:xfrm>
              <a:off x="9403539" y="2857940"/>
              <a:ext cx="1331314" cy="527835"/>
            </a:xfrm>
            <a:prstGeom prst="roundRect">
              <a:avLst/>
            </a:prstGeom>
            <a:solidFill>
              <a:srgbClr val="FFCC66"/>
            </a:solidFill>
            <a:ln w="19050">
              <a:solidFill>
                <a:srgbClr val="FF0066"/>
              </a:solidFill>
            </a:ln>
            <a:scene3d>
              <a:camera prst="orthographicFront">
                <a:rot lat="0" lon="0" rev="0"/>
              </a:camera>
              <a:lightRig rig="balanced" dir="tr"/>
            </a:scene3d>
            <a:sp3d prstMaterial="matte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endParaRPr lang="en-US" sz="1600" b="1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9371830" y="2813959"/>
              <a:ext cx="1389345" cy="6330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Bookman Old Style" pitchFamily="18" charset="0"/>
                  <a:ea typeface="Cambria Math" panose="02040503050406030204" pitchFamily="18" charset="0"/>
                </a:rPr>
                <a:t>Height of  the mast</a:t>
              </a:r>
            </a:p>
          </p:txBody>
        </p:sp>
      </p:grpSp>
      <p:sp>
        <p:nvSpPr>
          <p:cNvPr id="149" name="Rectangle 148"/>
          <p:cNvSpPr/>
          <p:nvPr/>
        </p:nvSpPr>
        <p:spPr>
          <a:xfrm>
            <a:off x="6946897" y="2343150"/>
            <a:ext cx="5778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</a:rPr>
              <a:t>And</a:t>
            </a:r>
          </a:p>
        </p:txBody>
      </p:sp>
      <p:grpSp>
        <p:nvGrpSpPr>
          <p:cNvPr id="151" name="Group 150"/>
          <p:cNvGrpSpPr/>
          <p:nvPr/>
        </p:nvGrpSpPr>
        <p:grpSpPr>
          <a:xfrm>
            <a:off x="1619634" y="1815740"/>
            <a:ext cx="3591040" cy="862955"/>
            <a:chOff x="736071" y="3118957"/>
            <a:chExt cx="4187880" cy="862955"/>
          </a:xfrm>
        </p:grpSpPr>
        <p:grpSp>
          <p:nvGrpSpPr>
            <p:cNvPr id="152" name="Group 151"/>
            <p:cNvGrpSpPr/>
            <p:nvPr/>
          </p:nvGrpSpPr>
          <p:grpSpPr>
            <a:xfrm>
              <a:off x="736071" y="3138777"/>
              <a:ext cx="4145447" cy="843135"/>
              <a:chOff x="1608686" y="4973498"/>
              <a:chExt cx="2884828" cy="1111100"/>
            </a:xfrm>
          </p:grpSpPr>
          <p:sp>
            <p:nvSpPr>
              <p:cNvPr id="155" name="Rectangle 154"/>
              <p:cNvSpPr/>
              <p:nvPr/>
            </p:nvSpPr>
            <p:spPr>
              <a:xfrm>
                <a:off x="1611230" y="4973498"/>
                <a:ext cx="2874745" cy="1102124"/>
              </a:xfrm>
              <a:prstGeom prst="rect">
                <a:avLst/>
              </a:prstGeom>
              <a:gradFill flip="none" rotWithShape="1">
                <a:gsLst>
                  <a:gs pos="0">
                    <a:srgbClr val="66FF66">
                      <a:tint val="66000"/>
                      <a:satMod val="160000"/>
                    </a:srgbClr>
                  </a:gs>
                  <a:gs pos="50000">
                    <a:srgbClr val="66FF66">
                      <a:tint val="44500"/>
                      <a:satMod val="160000"/>
                    </a:srgbClr>
                  </a:gs>
                  <a:gs pos="100000">
                    <a:srgbClr val="66FF66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noFill/>
              </a:ln>
              <a:scene3d>
                <a:camera prst="obliqueTop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Bookman Old Style" pitchFamily="18" charset="0"/>
                </a:endParaRPr>
              </a:p>
            </p:txBody>
          </p:sp>
          <p:grpSp>
            <p:nvGrpSpPr>
              <p:cNvPr id="156" name="Group 37"/>
              <p:cNvGrpSpPr/>
              <p:nvPr/>
            </p:nvGrpSpPr>
            <p:grpSpPr>
              <a:xfrm>
                <a:off x="1608686" y="4973500"/>
                <a:ext cx="2884828" cy="1111098"/>
                <a:chOff x="586485" y="1676401"/>
                <a:chExt cx="5122946" cy="653288"/>
              </a:xfrm>
            </p:grpSpPr>
            <p:sp>
              <p:nvSpPr>
                <p:cNvPr id="157" name="Rectangle 156"/>
                <p:cNvSpPr/>
                <p:nvPr/>
              </p:nvSpPr>
              <p:spPr>
                <a:xfrm>
                  <a:off x="586488" y="1676401"/>
                  <a:ext cx="5122943" cy="64801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b="1">
                    <a:ln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158" name="Straight Connector 157"/>
                <p:cNvCxnSpPr/>
                <p:nvPr/>
              </p:nvCxnSpPr>
              <p:spPr>
                <a:xfrm>
                  <a:off x="586485" y="1904896"/>
                  <a:ext cx="512100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 rot="5400000">
                  <a:off x="2831583" y="2003378"/>
                  <a:ext cx="651827" cy="79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/>
                <p:cNvCxnSpPr/>
                <p:nvPr/>
              </p:nvCxnSpPr>
              <p:spPr>
                <a:xfrm>
                  <a:off x="586485" y="2120458"/>
                  <a:ext cx="512100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3" name="TextBox 152"/>
            <p:cNvSpPr txBox="1"/>
            <p:nvPr/>
          </p:nvSpPr>
          <p:spPr>
            <a:xfrm>
              <a:off x="742655" y="3118957"/>
              <a:ext cx="24297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Speed (in km/ </a:t>
              </a:r>
              <a:r>
                <a:rPr lang="en-US" sz="1400" b="1" dirty="0" err="1">
                  <a:solidFill>
                    <a:prstClr val="black"/>
                  </a:solidFill>
                  <a:latin typeface="Bookman Old Style" pitchFamily="18" charset="0"/>
                </a:rPr>
                <a:t>hr</a:t>
              </a:r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)</a:t>
              </a: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2771867" y="3118957"/>
              <a:ext cx="21520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Time (in minutes)</a:t>
              </a:r>
            </a:p>
          </p:txBody>
        </p:sp>
      </p:grpSp>
      <p:sp>
        <p:nvSpPr>
          <p:cNvPr id="161" name="TextBox 160"/>
          <p:cNvSpPr txBox="1"/>
          <p:nvPr/>
        </p:nvSpPr>
        <p:spPr>
          <a:xfrm>
            <a:off x="4018629" y="2123517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20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2302240" y="2123517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12</a:t>
            </a:r>
          </a:p>
        </p:txBody>
      </p:sp>
      <p:sp>
        <p:nvSpPr>
          <p:cNvPr id="164" name="Rounded Rectangle 163"/>
          <p:cNvSpPr/>
          <p:nvPr/>
        </p:nvSpPr>
        <p:spPr>
          <a:xfrm>
            <a:off x="2551721" y="835660"/>
            <a:ext cx="5757866" cy="320040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4018629" y="2382958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15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2365558" y="2378422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x</a:t>
            </a:r>
          </a:p>
        </p:txBody>
      </p:sp>
      <p:sp>
        <p:nvSpPr>
          <p:cNvPr id="168" name="Rounded Rectangle 167"/>
          <p:cNvSpPr/>
          <p:nvPr/>
        </p:nvSpPr>
        <p:spPr>
          <a:xfrm>
            <a:off x="6096710" y="1693942"/>
            <a:ext cx="2427850" cy="58163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Therefore this is a case of direct variation</a:t>
            </a:r>
          </a:p>
        </p:txBody>
      </p:sp>
      <p:sp>
        <p:nvSpPr>
          <p:cNvPr id="169" name="Rounded Rectangle 168"/>
          <p:cNvSpPr/>
          <p:nvPr/>
        </p:nvSpPr>
        <p:spPr>
          <a:xfrm>
            <a:off x="6549345" y="1671981"/>
            <a:ext cx="1975215" cy="73120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Therefore we will take the ratio of the quantities</a:t>
            </a:r>
          </a:p>
        </p:txBody>
      </p:sp>
      <p:sp>
        <p:nvSpPr>
          <p:cNvPr id="170" name="Rounded Rectangle 169"/>
          <p:cNvSpPr/>
          <p:nvPr/>
        </p:nvSpPr>
        <p:spPr>
          <a:xfrm>
            <a:off x="6405489" y="1835573"/>
            <a:ext cx="2006486" cy="39271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Bookman Old Style" pitchFamily="18" charset="0"/>
              </a:rPr>
              <a:t>Lets assume it as </a:t>
            </a:r>
            <a:r>
              <a:rPr lang="en-US" sz="1400" b="1" i="1" dirty="0">
                <a:solidFill>
                  <a:schemeClr val="tx1"/>
                </a:solidFill>
                <a:latin typeface="Bookman Old Style" pitchFamily="18" charset="0"/>
              </a:rPr>
              <a:t>x</a:t>
            </a:r>
          </a:p>
        </p:txBody>
      </p:sp>
      <p:sp>
        <p:nvSpPr>
          <p:cNvPr id="172" name="Rectangle 171"/>
          <p:cNvSpPr/>
          <p:nvPr/>
        </p:nvSpPr>
        <p:spPr>
          <a:xfrm>
            <a:off x="1138466" y="2652747"/>
            <a:ext cx="58535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We note that more the speed, less will be the time taken to cover the given distance. So, it is case of inverse variation.</a:t>
            </a:r>
          </a:p>
        </p:txBody>
      </p:sp>
      <p:sp>
        <p:nvSpPr>
          <p:cNvPr id="173" name="TextBox 172"/>
          <p:cNvSpPr txBox="1"/>
          <p:nvPr/>
        </p:nvSpPr>
        <p:spPr>
          <a:xfrm>
            <a:off x="2359394" y="3075330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12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2411522" y="3258799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x</a:t>
            </a:r>
          </a:p>
        </p:txBody>
      </p:sp>
      <p:cxnSp>
        <p:nvCxnSpPr>
          <p:cNvPr id="175" name="Straight Connector 174"/>
          <p:cNvCxnSpPr/>
          <p:nvPr/>
        </p:nvCxnSpPr>
        <p:spPr>
          <a:xfrm>
            <a:off x="2448865" y="3334998"/>
            <a:ext cx="24153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/>
          <p:cNvSpPr txBox="1"/>
          <p:nvPr/>
        </p:nvSpPr>
        <p:spPr>
          <a:xfrm>
            <a:off x="2805212" y="3184385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3064667" y="3072155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15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3064667" y="3281026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20</a:t>
            </a:r>
          </a:p>
        </p:txBody>
      </p:sp>
      <p:cxnSp>
        <p:nvCxnSpPr>
          <p:cNvPr id="179" name="Straight Connector 178"/>
          <p:cNvCxnSpPr/>
          <p:nvPr/>
        </p:nvCxnSpPr>
        <p:spPr>
          <a:xfrm>
            <a:off x="3143879" y="3328648"/>
            <a:ext cx="25720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/>
          <p:cNvSpPr txBox="1"/>
          <p:nvPr/>
        </p:nvSpPr>
        <p:spPr>
          <a:xfrm>
            <a:off x="1069728" y="3536807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181" name="Right Arrow 180"/>
          <p:cNvSpPr/>
          <p:nvPr/>
        </p:nvSpPr>
        <p:spPr>
          <a:xfrm rot="1807267">
            <a:off x="2791291" y="3283355"/>
            <a:ext cx="365325" cy="102120"/>
          </a:xfrm>
          <a:prstGeom prst="rightArrow">
            <a:avLst>
              <a:gd name="adj1" fmla="val 0"/>
              <a:gd name="adj2" fmla="val 6295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TextBox 181"/>
          <p:cNvSpPr txBox="1"/>
          <p:nvPr/>
        </p:nvSpPr>
        <p:spPr>
          <a:xfrm>
            <a:off x="2065795" y="3536807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15</a:t>
            </a:r>
            <a:endParaRPr lang="en-US" sz="1400" b="1" i="1" dirty="0">
              <a:latin typeface="Bookman Old Style" pitchFamily="18" charset="0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2805212" y="353680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3030925" y="3536807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12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/>
              <p:cNvSpPr txBox="1"/>
              <p:nvPr/>
            </p:nvSpPr>
            <p:spPr>
              <a:xfrm>
                <a:off x="3346733" y="3536807"/>
                <a:ext cx="265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85" name="TextBox 1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6733" y="3536807"/>
                <a:ext cx="265201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6" name="TextBox 185"/>
          <p:cNvSpPr txBox="1"/>
          <p:nvPr/>
        </p:nvSpPr>
        <p:spPr>
          <a:xfrm>
            <a:off x="3508582" y="3536807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20</a:t>
            </a:r>
          </a:p>
        </p:txBody>
      </p:sp>
      <p:sp>
        <p:nvSpPr>
          <p:cNvPr id="187" name="Right Arrow 186"/>
          <p:cNvSpPr/>
          <p:nvPr/>
        </p:nvSpPr>
        <p:spPr>
          <a:xfrm rot="19792733" flipH="1">
            <a:off x="2741875" y="3288598"/>
            <a:ext cx="365325" cy="102120"/>
          </a:xfrm>
          <a:prstGeom prst="rightArrow">
            <a:avLst>
              <a:gd name="adj1" fmla="val 0"/>
              <a:gd name="adj2" fmla="val 6295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TextBox 187"/>
          <p:cNvSpPr txBox="1"/>
          <p:nvPr/>
        </p:nvSpPr>
        <p:spPr>
          <a:xfrm>
            <a:off x="1069728" y="3833154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2540806" y="3833154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x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2805212" y="3833154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3024284" y="3833154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12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TextBox 191"/>
              <p:cNvSpPr txBox="1"/>
              <p:nvPr/>
            </p:nvSpPr>
            <p:spPr>
              <a:xfrm>
                <a:off x="3325081" y="3835059"/>
                <a:ext cx="265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92" name="TextBox 1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081" y="3835059"/>
                <a:ext cx="265201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3" name="TextBox 192"/>
          <p:cNvSpPr txBox="1"/>
          <p:nvPr/>
        </p:nvSpPr>
        <p:spPr>
          <a:xfrm>
            <a:off x="3469053" y="3835059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20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3253746" y="4038262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15</a:t>
            </a:r>
          </a:p>
        </p:txBody>
      </p:sp>
      <p:cxnSp>
        <p:nvCxnSpPr>
          <p:cNvPr id="195" name="Straight Connector 194"/>
          <p:cNvCxnSpPr/>
          <p:nvPr/>
        </p:nvCxnSpPr>
        <p:spPr>
          <a:xfrm>
            <a:off x="3121954" y="4095409"/>
            <a:ext cx="6650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rot="360000" flipH="1">
            <a:off x="3564529" y="3946710"/>
            <a:ext cx="236735" cy="1022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rot="900000" flipH="1">
            <a:off x="3353521" y="4124375"/>
            <a:ext cx="226621" cy="1499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Rectangle 224"/>
          <p:cNvSpPr/>
          <p:nvPr/>
        </p:nvSpPr>
        <p:spPr>
          <a:xfrm>
            <a:off x="3556000" y="4104934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2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26" name="Rectangle 225"/>
          <p:cNvSpPr/>
          <p:nvPr/>
        </p:nvSpPr>
        <p:spPr>
          <a:xfrm>
            <a:off x="3762470" y="3790950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4</a:t>
            </a:r>
            <a:endParaRPr lang="en-US" sz="12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1069728" y="4245446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2540806" y="4245446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x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2805212" y="424544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=</a:t>
            </a:r>
          </a:p>
        </p:txBody>
      </p:sp>
      <p:sp>
        <p:nvSpPr>
          <p:cNvPr id="230" name="TextBox 229"/>
          <p:cNvSpPr txBox="1"/>
          <p:nvPr/>
        </p:nvSpPr>
        <p:spPr>
          <a:xfrm>
            <a:off x="3025887" y="4245446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16</a:t>
            </a:r>
          </a:p>
        </p:txBody>
      </p:sp>
      <p:sp>
        <p:nvSpPr>
          <p:cNvPr id="231" name="TextBox 230"/>
          <p:cNvSpPr txBox="1"/>
          <p:nvPr/>
        </p:nvSpPr>
        <p:spPr>
          <a:xfrm>
            <a:off x="1069728" y="4569637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ymbol" pitchFamily="18" charset="2"/>
              </a:rPr>
              <a:t>\</a:t>
            </a:r>
          </a:p>
        </p:txBody>
      </p:sp>
      <p:sp>
        <p:nvSpPr>
          <p:cNvPr id="232" name="Rounded Rectangle 231"/>
          <p:cNvSpPr/>
          <p:nvPr/>
        </p:nvSpPr>
        <p:spPr>
          <a:xfrm>
            <a:off x="1464055" y="4585827"/>
            <a:ext cx="4646863" cy="275396"/>
          </a:xfrm>
          <a:prstGeom prst="roundRect">
            <a:avLst/>
          </a:prstGeom>
          <a:gradFill flip="none" rotWithShape="1">
            <a:gsLst>
              <a:gs pos="0">
                <a:srgbClr val="00FFFF">
                  <a:tint val="66000"/>
                  <a:satMod val="160000"/>
                </a:srgbClr>
              </a:gs>
              <a:gs pos="29000">
                <a:srgbClr val="00FFFF">
                  <a:tint val="44500"/>
                  <a:satMod val="160000"/>
                </a:srgbClr>
              </a:gs>
              <a:gs pos="100000">
                <a:srgbClr val="00FFFF">
                  <a:tint val="23500"/>
                  <a:satMod val="160000"/>
                </a:srgbClr>
              </a:gs>
            </a:gsLst>
            <a:lin ang="2700000" scaled="1"/>
            <a:tileRect/>
          </a:gradFill>
          <a:ln w="12700">
            <a:solidFill>
              <a:srgbClr val="CC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33" name="TextBox 232"/>
          <p:cNvSpPr txBox="1"/>
          <p:nvPr/>
        </p:nvSpPr>
        <p:spPr>
          <a:xfrm>
            <a:off x="1423217" y="4569637"/>
            <a:ext cx="4748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</a:rPr>
              <a:t>Hence </a:t>
            </a:r>
            <a:r>
              <a:rPr lang="en-US" sz="1400" b="1" dirty="0" err="1">
                <a:solidFill>
                  <a:srgbClr val="0000FF"/>
                </a:solidFill>
                <a:latin typeface="Bookman Old Style" pitchFamily="18" charset="0"/>
              </a:rPr>
              <a:t>Shalu’s</a:t>
            </a:r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</a:rPr>
              <a:t> average speed should be 16km/hr.</a:t>
            </a:r>
          </a:p>
        </p:txBody>
      </p:sp>
      <p:sp>
        <p:nvSpPr>
          <p:cNvPr id="78" name="Rounded Rectangle 77"/>
          <p:cNvSpPr/>
          <p:nvPr/>
        </p:nvSpPr>
        <p:spPr>
          <a:xfrm>
            <a:off x="625704" y="843275"/>
            <a:ext cx="2027340" cy="320040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7042073" y="879841"/>
            <a:ext cx="1182213" cy="206814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354074" y="1339783"/>
            <a:ext cx="62659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Let the required speed be </a:t>
            </a:r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 km/hr. Then, the given information may be presented in the following tabular form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2387843" y="3536807"/>
                <a:ext cx="265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b="1" dirty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×</m:t>
                      </m:r>
                    </m:oMath>
                  </m:oMathPara>
                </a14:m>
                <a:endParaRPr lang="en-US" sz="1400" b="1" dirty="0"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843" y="3536807"/>
                <a:ext cx="265201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/>
          <p:cNvSpPr txBox="1"/>
          <p:nvPr/>
        </p:nvSpPr>
        <p:spPr>
          <a:xfrm>
            <a:off x="2554455" y="3536807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ookman Old Style" pitchFamily="18" charset="0"/>
              </a:rPr>
              <a:t>x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85" name="Curved Up Arrow 84"/>
          <p:cNvSpPr/>
          <p:nvPr/>
        </p:nvSpPr>
        <p:spPr>
          <a:xfrm>
            <a:off x="2246480" y="3793298"/>
            <a:ext cx="1326729" cy="161507"/>
          </a:xfrm>
          <a:prstGeom prst="curvedUpArrow">
            <a:avLst>
              <a:gd name="adj1" fmla="val 13390"/>
              <a:gd name="adj2" fmla="val 50000"/>
              <a:gd name="adj3" fmla="val 25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624646" y="1036320"/>
            <a:ext cx="2234601" cy="320040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8872" y="650712"/>
            <a:ext cx="8253396" cy="6653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228600" algn="ctr"/>
              </a:tabLst>
            </a:pP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	 </a:t>
            </a:r>
            <a:r>
              <a:rPr lang="en-US" sz="1400" b="1" dirty="0" err="1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Shalu</a:t>
            </a: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cycles to her school at an average speed of 12km/hr. It takes her 20 minutes </a:t>
            </a:r>
          </a:p>
          <a:p>
            <a:pPr>
              <a:tabLst>
                <a:tab pos="228600" algn="ctr"/>
              </a:tabLst>
            </a:pP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   to reach the school. If she wants to reach her school in 15 minutes, what should</a:t>
            </a:r>
          </a:p>
          <a:p>
            <a:pPr>
              <a:tabLst>
                <a:tab pos="228600" algn="ctr"/>
              </a:tabLst>
            </a:pP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   be her average speed?</a:t>
            </a:r>
          </a:p>
        </p:txBody>
      </p:sp>
      <p:sp>
        <p:nvSpPr>
          <p:cNvPr id="163" name="Rounded Rectangle 162"/>
          <p:cNvSpPr/>
          <p:nvPr/>
        </p:nvSpPr>
        <p:spPr>
          <a:xfrm>
            <a:off x="7371384" y="669433"/>
            <a:ext cx="1130728" cy="208805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65" name="Rounded Rectangle 164"/>
          <p:cNvSpPr/>
          <p:nvPr/>
        </p:nvSpPr>
        <p:spPr>
          <a:xfrm>
            <a:off x="5293017" y="669433"/>
            <a:ext cx="914902" cy="208805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5857683" y="879841"/>
            <a:ext cx="1113738" cy="208805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669928" y="1096912"/>
            <a:ext cx="2110880" cy="208805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cxnSp>
        <p:nvCxnSpPr>
          <p:cNvPr id="92" name="Straight Connector 91"/>
          <p:cNvCxnSpPr/>
          <p:nvPr/>
        </p:nvCxnSpPr>
        <p:spPr>
          <a:xfrm rot="360000" flipH="1">
            <a:off x="3127076" y="3928305"/>
            <a:ext cx="236735" cy="1022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rot="900000" flipH="1">
            <a:off x="3623391" y="4194230"/>
            <a:ext cx="140714" cy="1024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3733800" y="4133077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2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2957511" y="3729039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4</a:t>
            </a:r>
            <a:endParaRPr lang="en-US" sz="12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985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2" dur="5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2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5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500"/>
                            </p:stCondLst>
                            <p:childTnLst>
                              <p:par>
                                <p:cTn id="2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500"/>
                            </p:stCondLst>
                            <p:childTnLst>
                              <p:par>
                                <p:cTn id="27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3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8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3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500"/>
                            </p:stCondLst>
                            <p:childTnLst>
                              <p:par>
                                <p:cTn id="31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5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500"/>
                            </p:stCondLst>
                            <p:childTnLst>
                              <p:par>
                                <p:cTn id="3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4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500"/>
                            </p:stCondLst>
                            <p:childTnLst>
                              <p:par>
                                <p:cTn id="3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8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500"/>
                            </p:stCondLst>
                            <p:childTnLst>
                              <p:par>
                                <p:cTn id="3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3" fill="hold">
                            <p:stCondLst>
                              <p:cond delay="500"/>
                            </p:stCondLst>
                            <p:childTnLst>
                              <p:par>
                                <p:cTn id="3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6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2" fill="hold">
                      <p:stCondLst>
                        <p:cond delay="indefinite"/>
                      </p:stCondLst>
                      <p:childTnLst>
                        <p:par>
                          <p:cTn id="383" fill="hold">
                            <p:stCondLst>
                              <p:cond delay="0"/>
                            </p:stCondLst>
                            <p:childTnLst>
                              <p:par>
                                <p:cTn id="3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6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7" fill="hold">
                            <p:stCondLst>
                              <p:cond delay="500"/>
                            </p:stCondLst>
                            <p:childTnLst>
                              <p:par>
                                <p:cTn id="3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  <p:bldP spid="9" grpId="0" animBg="1"/>
      <p:bldP spid="107" grpId="0" animBg="1"/>
      <p:bldP spid="107" grpId="1" animBg="1"/>
      <p:bldP spid="142" grpId="0" animBg="1"/>
      <p:bldP spid="142" grpId="1" animBg="1"/>
      <p:bldP spid="149" grpId="0"/>
      <p:bldP spid="149" grpId="1"/>
      <p:bldP spid="161" grpId="0"/>
      <p:bldP spid="162" grpId="0"/>
      <p:bldP spid="164" grpId="0" animBg="1"/>
      <p:bldP spid="164" grpId="1" animBg="1"/>
      <p:bldP spid="166" grpId="0"/>
      <p:bldP spid="167" grpId="0"/>
      <p:bldP spid="168" grpId="0" animBg="1"/>
      <p:bldP spid="168" grpId="1" animBg="1"/>
      <p:bldP spid="169" grpId="0" animBg="1"/>
      <p:bldP spid="169" grpId="1" animBg="1"/>
      <p:bldP spid="170" grpId="0" animBg="1"/>
      <p:bldP spid="170" grpId="1" animBg="1"/>
      <p:bldP spid="172" grpId="0"/>
      <p:bldP spid="173" grpId="0"/>
      <p:bldP spid="174" grpId="0"/>
      <p:bldP spid="176" grpId="0"/>
      <p:bldP spid="177" grpId="0"/>
      <p:bldP spid="178" grpId="0"/>
      <p:bldP spid="180" grpId="0"/>
      <p:bldP spid="181" grpId="0" animBg="1"/>
      <p:bldP spid="181" grpId="1" animBg="1"/>
      <p:bldP spid="182" grpId="0"/>
      <p:bldP spid="183" grpId="0"/>
      <p:bldP spid="184" grpId="0"/>
      <p:bldP spid="185" grpId="0"/>
      <p:bldP spid="186" grpId="0"/>
      <p:bldP spid="187" grpId="0" animBg="1"/>
      <p:bldP spid="187" grpId="1" animBg="1"/>
      <p:bldP spid="188" grpId="0"/>
      <p:bldP spid="189" grpId="0"/>
      <p:bldP spid="190" grpId="0"/>
      <p:bldP spid="191" grpId="0"/>
      <p:bldP spid="192" grpId="0"/>
      <p:bldP spid="193" grpId="0"/>
      <p:bldP spid="194" grpId="0"/>
      <p:bldP spid="225" grpId="0"/>
      <p:bldP spid="226" grpId="0"/>
      <p:bldP spid="227" grpId="0"/>
      <p:bldP spid="228" grpId="0"/>
      <p:bldP spid="229" grpId="0"/>
      <p:bldP spid="230" grpId="0"/>
      <p:bldP spid="231" grpId="0"/>
      <p:bldP spid="232" grpId="0" animBg="1"/>
      <p:bldP spid="233" grpId="0"/>
      <p:bldP spid="78" grpId="0" animBg="1"/>
      <p:bldP spid="78" grpId="1" animBg="1"/>
      <p:bldP spid="79" grpId="0" animBg="1"/>
      <p:bldP spid="79" grpId="1" animBg="1"/>
      <p:bldP spid="80" grpId="0"/>
      <p:bldP spid="81" grpId="0"/>
      <p:bldP spid="82" grpId="0"/>
      <p:bldP spid="85" grpId="0" animBg="1"/>
      <p:bldP spid="85" grpId="1" animBg="1"/>
      <p:bldP spid="86" grpId="0" animBg="1"/>
      <p:bldP spid="86" grpId="1" animBg="1"/>
      <p:bldP spid="5" grpId="0"/>
      <p:bldP spid="163" grpId="0" animBg="1"/>
      <p:bldP spid="163" grpId="1" animBg="1"/>
      <p:bldP spid="165" grpId="0" animBg="1"/>
      <p:bldP spid="165" grpId="1" animBg="1"/>
      <p:bldP spid="150" grpId="0" animBg="1"/>
      <p:bldP spid="150" grpId="1" animBg="1"/>
      <p:bldP spid="87" grpId="0" animBg="1"/>
      <p:bldP spid="87" grpId="1" animBg="1"/>
      <p:bldP spid="94" grpId="0"/>
      <p:bldP spid="9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grupoplascencia.com/img/background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84" y="-67103"/>
            <a:ext cx="9162369" cy="5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472769" y="662744"/>
            <a:ext cx="8165592" cy="346906"/>
          </a:xfrm>
          <a:prstGeom prst="roundRect">
            <a:avLst/>
          </a:prstGeom>
          <a:solidFill>
            <a:srgbClr val="00FFFF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4" name="Pentagon 3"/>
          <p:cNvSpPr/>
          <p:nvPr/>
        </p:nvSpPr>
        <p:spPr>
          <a:xfrm>
            <a:off x="561503" y="206161"/>
            <a:ext cx="1700816" cy="381000"/>
          </a:xfrm>
          <a:prstGeom prst="homePlate">
            <a:avLst/>
          </a:prstGeom>
          <a:solidFill>
            <a:srgbClr val="00206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EXERCISE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72769" y="1069054"/>
            <a:ext cx="8165592" cy="3483896"/>
          </a:xfrm>
          <a:prstGeom prst="roundRect">
            <a:avLst>
              <a:gd name="adj" fmla="val 11614"/>
            </a:avLst>
          </a:prstGeom>
          <a:solidFill>
            <a:srgbClr val="CDAFED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80637" y="1073817"/>
            <a:ext cx="695730" cy="346364"/>
          </a:xfrm>
          <a:prstGeom prst="roundRect">
            <a:avLst>
              <a:gd name="adj" fmla="val 50000"/>
            </a:avLst>
          </a:prstGeom>
          <a:solidFill>
            <a:srgbClr val="FF0000">
              <a:alpha val="50196"/>
            </a:srgbClr>
          </a:solidFill>
          <a:ln>
            <a:solidFill>
              <a:srgbClr val="0033CC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80008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Sol :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1106424" y="1548280"/>
            <a:ext cx="3413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2488906" y="1548280"/>
            <a:ext cx="7762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10 </a:t>
            </a:r>
            <a:r>
              <a:rPr lang="en-US" sz="1400" b="1" dirty="0">
                <a:solidFill>
                  <a:prstClr val="black"/>
                </a:solidFill>
                <a:latin typeface="Symbol" pitchFamily="18" charset="2"/>
              </a:rPr>
              <a:t>´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 6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3218688" y="1548280"/>
            <a:ext cx="3084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3472949" y="1548280"/>
            <a:ext cx="8129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15 </a:t>
            </a:r>
            <a:r>
              <a:rPr lang="en-US" sz="1400" b="1" dirty="0">
                <a:solidFill>
                  <a:prstClr val="black"/>
                </a:solidFill>
                <a:latin typeface="Symbol" pitchFamily="18" charset="2"/>
              </a:rPr>
              <a:t>´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y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1106424" y="1938600"/>
            <a:ext cx="3413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2844074" y="1938600"/>
            <a:ext cx="4210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60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3218688" y="1938600"/>
            <a:ext cx="3084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3472949" y="1938600"/>
            <a:ext cx="5755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15</a:t>
            </a:r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y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1437155" y="1057370"/>
            <a:ext cx="52101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Since</a:t>
            </a:r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 x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and </a:t>
            </a:r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y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 vary inversely as each other, therefore the product </a:t>
            </a:r>
            <a:r>
              <a:rPr lang="en-US" sz="1400" b="1" i="1" dirty="0" err="1">
                <a:solidFill>
                  <a:prstClr val="black"/>
                </a:solidFill>
                <a:latin typeface="Bookman Old Style" pitchFamily="18" charset="0"/>
              </a:rPr>
              <a:t>xy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 always remains constant. 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1096483" y="2378942"/>
            <a:ext cx="3413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3221759" y="2380480"/>
            <a:ext cx="3022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2855343" y="2274167"/>
            <a:ext cx="4204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60</a:t>
            </a:r>
            <a:endParaRPr lang="en-US" sz="1400" b="1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2851559" y="2486793"/>
            <a:ext cx="4200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15</a:t>
            </a:r>
          </a:p>
        </p:txBody>
      </p:sp>
      <p:cxnSp>
        <p:nvCxnSpPr>
          <p:cNvPr id="117" name="Straight Connector 116"/>
          <p:cNvCxnSpPr/>
          <p:nvPr/>
        </p:nvCxnSpPr>
        <p:spPr>
          <a:xfrm>
            <a:off x="2959738" y="2540008"/>
            <a:ext cx="22369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/>
          <p:cNvSpPr/>
          <p:nvPr/>
        </p:nvSpPr>
        <p:spPr>
          <a:xfrm>
            <a:off x="3472949" y="2380480"/>
            <a:ext cx="4593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y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1106424" y="2819788"/>
            <a:ext cx="3413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2956289" y="2819788"/>
            <a:ext cx="3746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</a:rPr>
              <a:t>y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3218688" y="2819788"/>
            <a:ext cx="3084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3472949" y="2819788"/>
            <a:ext cx="2877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4</a:t>
            </a:r>
            <a:endParaRPr lang="en-US" sz="1400" b="1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670786" y="682885"/>
            <a:ext cx="7797019" cy="320040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7439" y="675647"/>
            <a:ext cx="8015305" cy="33216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228600" algn="ctr"/>
              </a:tabLst>
            </a:pP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	 </a:t>
            </a: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If </a:t>
            </a:r>
            <a:r>
              <a:rPr lang="en-US" sz="1400" b="1" i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x</a:t>
            </a: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and </a:t>
            </a:r>
            <a:r>
              <a:rPr lang="en-US" sz="1400" b="1" i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y</a:t>
            </a: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vary inversely as each other, and </a:t>
            </a:r>
            <a:r>
              <a:rPr lang="en-US" sz="1400" b="1" i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x</a:t>
            </a: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= 10 when </a:t>
            </a:r>
            <a:r>
              <a:rPr lang="en-US" sz="1400" b="1" i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y</a:t>
            </a: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= 6. Find </a:t>
            </a:r>
            <a:r>
              <a:rPr lang="en-US" sz="1400" b="1" i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y</a:t>
            </a: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when </a:t>
            </a:r>
            <a:r>
              <a:rPr lang="en-US" sz="1400" b="1" i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x</a:t>
            </a: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= 15</a:t>
            </a:r>
          </a:p>
        </p:txBody>
      </p:sp>
      <p:sp>
        <p:nvSpPr>
          <p:cNvPr id="29" name="Curved Up Arrow 28"/>
          <p:cNvSpPr/>
          <p:nvPr/>
        </p:nvSpPr>
        <p:spPr>
          <a:xfrm>
            <a:off x="3057076" y="2183727"/>
            <a:ext cx="680823" cy="121343"/>
          </a:xfrm>
          <a:prstGeom prst="curvedUpArrow">
            <a:avLst>
              <a:gd name="adj1" fmla="val 13390"/>
              <a:gd name="adj2" fmla="val 50000"/>
              <a:gd name="adj3" fmla="val 25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rot="360000" flipH="1">
            <a:off x="2943795" y="2384260"/>
            <a:ext cx="243908" cy="929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900000" flipH="1">
            <a:off x="2976815" y="2591263"/>
            <a:ext cx="189456" cy="1181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2750439" y="2549863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2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616991" y="2246779"/>
            <a:ext cx="3866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12</a:t>
            </a:r>
            <a:endParaRPr lang="en-US" sz="12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rot="360000" flipH="1">
            <a:off x="2714404" y="2343572"/>
            <a:ext cx="201577" cy="929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900000" flipH="1">
            <a:off x="2835458" y="2643993"/>
            <a:ext cx="106943" cy="887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2600324" y="2583197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2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486028" y="2219322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4</a:t>
            </a:r>
            <a:endParaRPr lang="en-US" sz="12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542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5" grpId="0"/>
      <p:bldP spid="116" grpId="0"/>
      <p:bldP spid="118" grpId="0"/>
      <p:bldP spid="119" grpId="0"/>
      <p:bldP spid="120" grpId="0"/>
      <p:bldP spid="121" grpId="0"/>
      <p:bldP spid="122" grpId="0"/>
      <p:bldP spid="28" grpId="0" animBg="1"/>
      <p:bldP spid="28" grpId="1" animBg="1"/>
      <p:bldP spid="7" grpId="0"/>
      <p:bldP spid="29" grpId="0" animBg="1"/>
      <p:bldP spid="29" grpId="1" animBg="1"/>
      <p:bldP spid="32" grpId="0"/>
      <p:bldP spid="33" grpId="0"/>
      <p:bldP spid="36" grpId="0"/>
      <p:bldP spid="3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70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832" y="-10488"/>
            <a:ext cx="9200379" cy="5164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247830" y="310493"/>
            <a:ext cx="6676970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000" b="1" cap="all" dirty="0">
                <a:ln w="0"/>
                <a:solidFill>
                  <a:srgbClr val="FFFF01"/>
                </a:solidFill>
                <a:effectLst>
                  <a:reflection blurRad="12700" stA="50000" endPos="50000" dist="5000" dir="5400000" sy="-100000" rotWithShape="0"/>
                </a:effectLst>
                <a:latin typeface="Comic Sans MS" pitchFamily="66" charset="0"/>
                <a:ea typeface="Cambria Math" panose="02040503050406030204" pitchFamily="18" charset="0"/>
              </a:rPr>
              <a:t>DIRECT VARIATIONS AND DIRECT PROPERTION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5029200" y="999294"/>
            <a:ext cx="2400837" cy="448191"/>
            <a:chOff x="4677841" y="6462455"/>
            <a:chExt cx="2030121" cy="448191"/>
          </a:xfrm>
        </p:grpSpPr>
        <p:grpSp>
          <p:nvGrpSpPr>
            <p:cNvPr id="24" name="Group 23"/>
            <p:cNvGrpSpPr/>
            <p:nvPr/>
          </p:nvGrpSpPr>
          <p:grpSpPr>
            <a:xfrm>
              <a:off x="4677841" y="6462455"/>
              <a:ext cx="1949658" cy="448191"/>
              <a:chOff x="1154430" y="605418"/>
              <a:chExt cx="1261346" cy="40307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6" name="Rounded Rectangle 25"/>
              <p:cNvSpPr/>
              <p:nvPr/>
            </p:nvSpPr>
            <p:spPr>
              <a:xfrm>
                <a:off x="1154430" y="605418"/>
                <a:ext cx="1261346" cy="403072"/>
              </a:xfrm>
              <a:prstGeom prst="round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>
                <a:off x="1196797" y="605418"/>
                <a:ext cx="1218979" cy="344915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4727332" y="6489700"/>
              <a:ext cx="19806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Bookman Old Style" pitchFamily="18" charset="0"/>
                </a:rPr>
                <a:t>‘y’ varies directly as ‘x’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029202" y="1793732"/>
            <a:ext cx="1720292" cy="644273"/>
            <a:chOff x="4536005" y="6485315"/>
            <a:chExt cx="1454657" cy="644273"/>
          </a:xfrm>
        </p:grpSpPr>
        <p:grpSp>
          <p:nvGrpSpPr>
            <p:cNvPr id="29" name="Group 28"/>
            <p:cNvGrpSpPr/>
            <p:nvPr/>
          </p:nvGrpSpPr>
          <p:grpSpPr>
            <a:xfrm>
              <a:off x="4536005" y="6485315"/>
              <a:ext cx="1441262" cy="644273"/>
              <a:chOff x="1062670" y="625977"/>
              <a:chExt cx="932436" cy="579415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1" name="Rounded Rectangle 30"/>
              <p:cNvSpPr/>
              <p:nvPr/>
            </p:nvSpPr>
            <p:spPr>
              <a:xfrm>
                <a:off x="1062670" y="625977"/>
                <a:ext cx="917090" cy="579415"/>
              </a:xfrm>
              <a:prstGeom prst="roundRect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>
                <a:off x="1108816" y="625977"/>
                <a:ext cx="886290" cy="495814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4662019" y="6501333"/>
              <a:ext cx="13286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Bookman Old Style" pitchFamily="18" charset="0"/>
                </a:rPr>
                <a:t>Let us remove </a:t>
              </a:r>
            </a:p>
            <a:p>
              <a:r>
                <a:rPr lang="en-US" sz="1400" b="1" dirty="0">
                  <a:latin typeface="Bookman Old Style" pitchFamily="18" charset="0"/>
                </a:rPr>
                <a:t>‘’(alpha) sign</a:t>
              </a:r>
            </a:p>
          </p:txBody>
        </p:sp>
      </p:grpSp>
      <p:sp>
        <p:nvSpPr>
          <p:cNvPr id="34" name="Rectangle 33"/>
          <p:cNvSpPr/>
          <p:nvPr/>
        </p:nvSpPr>
        <p:spPr>
          <a:xfrm>
            <a:off x="1322348" y="2586990"/>
            <a:ext cx="6373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65138" algn="l"/>
                <a:tab pos="914400" algn="l"/>
                <a:tab pos="1377950" algn="l"/>
              </a:tabLst>
            </a:pPr>
            <a:r>
              <a:rPr lang="en-US" b="1" dirty="0">
                <a:solidFill>
                  <a:srgbClr val="FF0066"/>
                </a:solidFill>
                <a:latin typeface="Bookman Old Style" pitchFamily="18" charset="0"/>
                <a:ea typeface="Cambria Math" panose="02040503050406030204" pitchFamily="18" charset="0"/>
              </a:rPr>
              <a:t>Whenever we have ‘k’, our  first job is to remove ‘k’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322348" y="2956322"/>
            <a:ext cx="58404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65138" algn="l"/>
                <a:tab pos="914400" algn="l"/>
                <a:tab pos="1377950" algn="l"/>
              </a:tabLst>
            </a:pPr>
            <a:r>
              <a:rPr lang="en-US" b="1" dirty="0">
                <a:solidFill>
                  <a:srgbClr val="FF0066"/>
                </a:solidFill>
                <a:latin typeface="Bookman Old Style" pitchFamily="18" charset="0"/>
                <a:ea typeface="Cambria Math" panose="02040503050406030204" pitchFamily="18" charset="0"/>
              </a:rPr>
              <a:t>In direct variation, the ratio is constant.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76400" y="123076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Bookman Old Style" pitchFamily="18" charset="0"/>
              </a:rPr>
              <a:t>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24957" y="12307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Bookman Old Style" pitchFamily="18" charset="0"/>
              </a:rPr>
              <a:t>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48963" y="1230764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Bookman Old Style" pitchFamily="18" charset="0"/>
              </a:rPr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3000" y="1779270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ymbol" pitchFamily="18" charset="2"/>
              </a:rPr>
              <a:t>\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8622" y="164973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Bookman Old Style" pitchFamily="18" charset="0"/>
              </a:rPr>
              <a:t>y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745664" y="2019062"/>
            <a:ext cx="2132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688622" y="1939290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Bookman Old Style" pitchFamily="18" charset="0"/>
              </a:rPr>
              <a:t>x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977856" y="180975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Bookman Old Style" pitchFamily="18" charset="0"/>
              </a:rPr>
              <a:t>=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213750" y="1809750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Bookman Old Style" pitchFamily="18" charset="0"/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251270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2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2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" fill="hold">
                          <p:stCondLst>
                            <p:cond delay="indefinite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4" fill="hold">
                          <p:stCondLst>
                            <p:cond delay="indefinite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8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34" grpId="0"/>
          <p:bldP spid="35" grpId="0"/>
          <p:bldP spid="2" grpId="0"/>
          <p:bldP spid="19" grpId="0"/>
          <p:bldP spid="20" grpId="0"/>
          <p:bldP spid="21" grpId="0"/>
          <p:bldP spid="22" grpId="0"/>
          <p:bldP spid="33" grpId="0"/>
          <p:bldP spid="36" grpId="0"/>
          <p:bldP spid="3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" fill="hold">
                          <p:stCondLst>
                            <p:cond delay="indefinite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4" fill="hold">
                          <p:stCondLst>
                            <p:cond delay="indefinite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8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34" grpId="0"/>
          <p:bldP spid="35" grpId="0"/>
          <p:bldP spid="2" grpId="0"/>
          <p:bldP spid="19" grpId="0"/>
          <p:bldP spid="20" grpId="0"/>
          <p:bldP spid="21" grpId="0"/>
          <p:bldP spid="22" grpId="0"/>
          <p:bldP spid="33" grpId="0"/>
          <p:bldP spid="36" grpId="0"/>
          <p:bldP spid="37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4" descr="http://www.grupoplascencia.com/img/background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70" y="-45590"/>
            <a:ext cx="9162369" cy="5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ounded Rectangle 60"/>
          <p:cNvSpPr/>
          <p:nvPr/>
        </p:nvSpPr>
        <p:spPr>
          <a:xfrm>
            <a:off x="551330" y="1409700"/>
            <a:ext cx="8165592" cy="3581400"/>
          </a:xfrm>
          <a:prstGeom prst="roundRect">
            <a:avLst>
              <a:gd name="adj" fmla="val 11614"/>
            </a:avLst>
          </a:prstGeom>
          <a:solidFill>
            <a:srgbClr val="CDAFED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551330" y="767624"/>
            <a:ext cx="8163334" cy="597409"/>
          </a:xfrm>
          <a:prstGeom prst="roundRect">
            <a:avLst/>
          </a:prstGeom>
          <a:solidFill>
            <a:srgbClr val="00FFFF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624091" y="2249507"/>
            <a:ext cx="277323" cy="266199"/>
          </a:xfrm>
          <a:prstGeom prst="rect">
            <a:avLst/>
          </a:prstGeom>
          <a:solidFill>
            <a:srgbClr val="F9F8DF"/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110969" y="2249507"/>
            <a:ext cx="491295" cy="266199"/>
          </a:xfrm>
          <a:prstGeom prst="rect">
            <a:avLst/>
          </a:prstGeom>
          <a:solidFill>
            <a:srgbClr val="F9F8DF"/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163009" y="2258472"/>
            <a:ext cx="1469969" cy="266199"/>
          </a:xfrm>
          <a:prstGeom prst="rect">
            <a:avLst/>
          </a:prstGeom>
          <a:solidFill>
            <a:srgbClr val="F9F8DF"/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148071" y="1502782"/>
            <a:ext cx="1150699" cy="234884"/>
          </a:xfrm>
          <a:prstGeom prst="rect">
            <a:avLst/>
          </a:prstGeom>
          <a:solidFill>
            <a:srgbClr val="F9F8DF"/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035703" y="999953"/>
            <a:ext cx="2456306" cy="374534"/>
          </a:xfrm>
          <a:prstGeom prst="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775787" y="760211"/>
            <a:ext cx="2940830" cy="403150"/>
          </a:xfrm>
          <a:prstGeom prst="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29441" y="763289"/>
            <a:ext cx="4897183" cy="374534"/>
          </a:xfrm>
          <a:prstGeom prst="rect">
            <a:avLst/>
          </a:prstGeom>
          <a:solidFill>
            <a:srgbClr val="FFFF00">
              <a:alpha val="67843"/>
            </a:srgbClr>
          </a:solidFill>
          <a:ln w="12700">
            <a:noFill/>
            <a:prstDash val="sysDash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Pentagon 3"/>
          <p:cNvSpPr/>
          <p:nvPr/>
        </p:nvSpPr>
        <p:spPr>
          <a:xfrm>
            <a:off x="561503" y="320461"/>
            <a:ext cx="1257300" cy="381000"/>
          </a:xfrm>
          <a:prstGeom prst="homePlate">
            <a:avLst/>
          </a:prstGeom>
          <a:solidFill>
            <a:srgbClr val="00206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Example :</a:t>
            </a:r>
          </a:p>
        </p:txBody>
      </p:sp>
      <p:sp>
        <p:nvSpPr>
          <p:cNvPr id="5" name="Rectangle 4"/>
          <p:cNvSpPr/>
          <p:nvPr/>
        </p:nvSpPr>
        <p:spPr>
          <a:xfrm>
            <a:off x="544340" y="761056"/>
            <a:ext cx="8447260" cy="59149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228600" algn="ctr"/>
                <a:tab pos="571500" algn="l"/>
              </a:tabLst>
            </a:pPr>
            <a:r>
              <a:rPr lang="en-US" sz="16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	   </a:t>
            </a:r>
            <a:r>
              <a:rPr lang="en-US" sz="16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The price of the scooter was 34000 last year. If it has increased by 20% </a:t>
            </a:r>
          </a:p>
          <a:p>
            <a:pPr>
              <a:tabLst>
                <a:tab pos="228600" algn="ctr"/>
                <a:tab pos="571500" algn="l"/>
              </a:tabLst>
            </a:pPr>
            <a:r>
              <a:rPr lang="en-US" sz="16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      this year, what is the price now 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2453" y="2829444"/>
            <a:ext cx="1943774" cy="1983041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743966" y="1428750"/>
            <a:ext cx="695730" cy="346364"/>
          </a:xfrm>
          <a:prstGeom prst="roundRect">
            <a:avLst>
              <a:gd name="adj" fmla="val 50000"/>
            </a:avLst>
          </a:prstGeom>
          <a:solidFill>
            <a:srgbClr val="FF0000">
              <a:alpha val="50196"/>
            </a:srgbClr>
          </a:solidFill>
          <a:ln>
            <a:solidFill>
              <a:srgbClr val="0033CC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80008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Sol :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23058" y="1413677"/>
            <a:ext cx="3395472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Original price of the scooter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48200" y="1413677"/>
            <a:ext cx="426218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98582" y="1428750"/>
            <a:ext cx="1337656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err="1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. 34000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742552" y="1793838"/>
            <a:ext cx="2971800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Increase in %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48200" y="1793838"/>
            <a:ext cx="426218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53096" y="1793838"/>
            <a:ext cx="1337656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20%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738952" y="2190750"/>
            <a:ext cx="2971800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20% of original price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648200" y="2190750"/>
            <a:ext cx="426218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049496" y="2190750"/>
            <a:ext cx="1808504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20% of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648200" y="2647950"/>
            <a:ext cx="426218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5029200" y="2531648"/>
                <a:ext cx="523859" cy="61360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2531648"/>
                <a:ext cx="523859" cy="61360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5504330" y="2643602"/>
            <a:ext cx="426218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×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854700" y="2676664"/>
            <a:ext cx="1003300" cy="31487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34000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H="1">
            <a:off x="6482975" y="2776772"/>
            <a:ext cx="101422" cy="1290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6355975" y="2776772"/>
            <a:ext cx="101422" cy="1290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5377965" y="2938920"/>
            <a:ext cx="118429" cy="1066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5250965" y="2938920"/>
            <a:ext cx="118429" cy="1066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648200" y="3100387"/>
            <a:ext cx="426218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504330" y="3100387"/>
            <a:ext cx="426218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×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854700" y="3133449"/>
            <a:ext cx="850900" cy="31487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340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111750" y="3100387"/>
            <a:ext cx="515078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20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648200" y="3404186"/>
            <a:ext cx="426218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118100" y="3437248"/>
            <a:ext cx="794518" cy="31487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6800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977647" y="2829444"/>
            <a:ext cx="2654577" cy="822595"/>
          </a:xfrm>
          <a:prstGeom prst="roundRect">
            <a:avLst/>
          </a:prstGeom>
          <a:blipFill>
            <a:blip r:embed="rId8" cstate="print"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1400" b="1" kern="0" dirty="0">
                <a:solidFill>
                  <a:srgbClr val="FFFF00"/>
                </a:solidFill>
                <a:latin typeface="Bookman Old Style" pitchFamily="18" charset="0"/>
              </a:rPr>
              <a:t>Here, increase % is given. Hence we will calculate the amount of increase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6858000" y="1885950"/>
            <a:ext cx="1568284" cy="510767"/>
          </a:xfrm>
          <a:prstGeom prst="roundRect">
            <a:avLst/>
          </a:prstGeom>
          <a:blipFill>
            <a:blip r:embed="rId8" cstate="print"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1400" b="1" kern="0" dirty="0">
                <a:solidFill>
                  <a:srgbClr val="FFFF00"/>
                </a:solidFill>
                <a:latin typeface="Bookman Old Style" pitchFamily="18" charset="0"/>
              </a:rPr>
              <a:t>The amount is calculated as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270304" y="3790950"/>
            <a:ext cx="1428696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New price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4648200" y="3790950"/>
            <a:ext cx="426218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037743" y="3790950"/>
            <a:ext cx="1729613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Original price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507982" y="3790950"/>
            <a:ext cx="426218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+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815744" y="3790950"/>
            <a:ext cx="1109056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Increase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648200" y="4095750"/>
            <a:ext cx="426218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</a:p>
        </p:txBody>
      </p:sp>
      <p:sp>
        <p:nvSpPr>
          <p:cNvPr id="52" name="Rectangle 51"/>
          <p:cNvSpPr/>
          <p:nvPr/>
        </p:nvSpPr>
        <p:spPr>
          <a:xfrm>
            <a:off x="5030681" y="4095750"/>
            <a:ext cx="989119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34000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867400" y="4095750"/>
            <a:ext cx="426218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+</a:t>
            </a:r>
          </a:p>
        </p:txBody>
      </p:sp>
      <p:sp>
        <p:nvSpPr>
          <p:cNvPr id="54" name="Rectangle 53"/>
          <p:cNvSpPr/>
          <p:nvPr/>
        </p:nvSpPr>
        <p:spPr>
          <a:xfrm>
            <a:off x="6249881" y="4095750"/>
            <a:ext cx="760519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6800</a:t>
            </a:r>
          </a:p>
        </p:txBody>
      </p:sp>
      <p:sp>
        <p:nvSpPr>
          <p:cNvPr id="55" name="Rectangle 54"/>
          <p:cNvSpPr/>
          <p:nvPr/>
        </p:nvSpPr>
        <p:spPr>
          <a:xfrm>
            <a:off x="4648200" y="4400550"/>
            <a:ext cx="426218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</a:t>
            </a:r>
          </a:p>
        </p:txBody>
      </p:sp>
      <p:sp>
        <p:nvSpPr>
          <p:cNvPr id="56" name="Rectangle 55"/>
          <p:cNvSpPr/>
          <p:nvPr/>
        </p:nvSpPr>
        <p:spPr>
          <a:xfrm>
            <a:off x="5030681" y="4400550"/>
            <a:ext cx="1370119" cy="381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err="1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Rs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40,800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439171" y="1200056"/>
            <a:ext cx="2379359" cy="348861"/>
          </a:xfrm>
          <a:prstGeom prst="roundRect">
            <a:avLst/>
          </a:prstGeom>
          <a:blipFill>
            <a:blip r:embed="rId8" cstate="print"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1400" b="1" kern="0" dirty="0">
                <a:solidFill>
                  <a:srgbClr val="FFFF00"/>
                </a:solidFill>
                <a:latin typeface="Bookman Old Style" pitchFamily="18" charset="0"/>
              </a:rPr>
              <a:t>Let us take an example</a:t>
            </a:r>
          </a:p>
        </p:txBody>
      </p:sp>
      <p:sp>
        <p:nvSpPr>
          <p:cNvPr id="2" name="Rectangle 1"/>
          <p:cNvSpPr/>
          <p:nvPr/>
        </p:nvSpPr>
        <p:spPr>
          <a:xfrm>
            <a:off x="5901414" y="2213387"/>
            <a:ext cx="8659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34000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7" name="Cloud Callout 56"/>
          <p:cNvSpPr/>
          <p:nvPr/>
        </p:nvSpPr>
        <p:spPr>
          <a:xfrm>
            <a:off x="4572000" y="1309992"/>
            <a:ext cx="2628294" cy="747814"/>
          </a:xfrm>
          <a:prstGeom prst="cloudCallout">
            <a:avLst>
              <a:gd name="adj1" fmla="val -61067"/>
              <a:gd name="adj2" fmla="val -57654"/>
            </a:avLst>
          </a:prstGeom>
          <a:blipFill>
            <a:blip r:embed="rId8" cstate="print"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1400" b="1" kern="0" dirty="0" err="1">
                <a:solidFill>
                  <a:srgbClr val="FFFF00"/>
                </a:solidFill>
                <a:latin typeface="Bookman Old Style" pitchFamily="18" charset="0"/>
              </a:rPr>
              <a:t>i.e</a:t>
            </a:r>
            <a:r>
              <a:rPr lang="en-US" sz="1400" b="1" kern="0" dirty="0">
                <a:solidFill>
                  <a:srgbClr val="FFFF00"/>
                </a:solidFill>
                <a:latin typeface="Bookman Old Style" pitchFamily="18" charset="0"/>
              </a:rPr>
              <a:t> original</a:t>
            </a:r>
          </a:p>
          <a:p>
            <a:pPr algn="ctr"/>
            <a:r>
              <a:rPr lang="en-US" sz="1400" b="1" kern="0" dirty="0">
                <a:solidFill>
                  <a:srgbClr val="FFFF00"/>
                </a:solidFill>
                <a:latin typeface="Bookman Old Style" pitchFamily="18" charset="0"/>
              </a:rPr>
              <a:t> price + increase</a:t>
            </a:r>
          </a:p>
        </p:txBody>
      </p:sp>
      <p:sp>
        <p:nvSpPr>
          <p:cNvPr id="58" name="Cloud Callout 57"/>
          <p:cNvSpPr/>
          <p:nvPr/>
        </p:nvSpPr>
        <p:spPr>
          <a:xfrm>
            <a:off x="4867147" y="1059897"/>
            <a:ext cx="1994423" cy="826053"/>
          </a:xfrm>
          <a:prstGeom prst="cloudCallout">
            <a:avLst>
              <a:gd name="adj1" fmla="val -61067"/>
              <a:gd name="adj2" fmla="val -57654"/>
            </a:avLst>
          </a:prstGeom>
          <a:blipFill>
            <a:blip r:embed="rId8" cstate="print"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1400" b="1" kern="0" dirty="0">
                <a:solidFill>
                  <a:srgbClr val="FFFF00"/>
                </a:solidFill>
                <a:latin typeface="Bookman Old Style" pitchFamily="18" charset="0"/>
              </a:rPr>
              <a:t>The original price of the scooter</a:t>
            </a:r>
          </a:p>
        </p:txBody>
      </p:sp>
      <p:sp>
        <p:nvSpPr>
          <p:cNvPr id="7" name="Cloud Callout 6"/>
          <p:cNvSpPr/>
          <p:nvPr/>
        </p:nvSpPr>
        <p:spPr>
          <a:xfrm>
            <a:off x="1903664" y="2484773"/>
            <a:ext cx="2858024" cy="1073303"/>
          </a:xfrm>
          <a:prstGeom prst="cloudCallout">
            <a:avLst>
              <a:gd name="adj1" fmla="val -53548"/>
              <a:gd name="adj2" fmla="val 60687"/>
            </a:avLst>
          </a:prstGeom>
          <a:blipFill>
            <a:blip r:embed="rId8" cstate="print"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a:blip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1400" b="1" kern="0" dirty="0">
                <a:solidFill>
                  <a:srgbClr val="FFFF00"/>
                </a:solidFill>
                <a:latin typeface="Bookman Old Style" pitchFamily="18" charset="0"/>
              </a:rPr>
              <a:t>Let us see how to calculate increase/decrease in%</a:t>
            </a:r>
          </a:p>
        </p:txBody>
      </p:sp>
    </p:spTree>
    <p:extLst>
      <p:ext uri="{BB962C8B-B14F-4D97-AF65-F5344CB8AC3E}">
        <p14:creationId xmlns:p14="http://schemas.microsoft.com/office/powerpoint/2010/main" val="264817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00"/>
                            </p:stCondLst>
                            <p:childTnLst>
                              <p:par>
                                <p:cTn id="1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500"/>
                            </p:stCondLst>
                            <p:childTnLst>
                              <p:par>
                                <p:cTn id="1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"/>
                            </p:stCondLst>
                            <p:childTnLst>
                              <p:par>
                                <p:cTn id="1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0" grpId="0" animBg="1"/>
      <p:bldP spid="45" grpId="0" animBg="1"/>
      <p:bldP spid="44" grpId="0" animBg="1"/>
      <p:bldP spid="43" grpId="0" animBg="1"/>
      <p:bldP spid="43" grpId="1" animBg="1"/>
      <p:bldP spid="22" grpId="0" animBg="1"/>
      <p:bldP spid="22" grpId="1" animBg="1"/>
      <p:bldP spid="21" grpId="0" animBg="1"/>
      <p:bldP spid="21" grpId="1" animBg="1"/>
      <p:bldP spid="20" grpId="0" animBg="1"/>
      <p:bldP spid="20" grpId="1" animBg="1"/>
      <p:bldP spid="19" grpId="0" animBg="1"/>
      <p:bldP spid="19" grpId="1" animBg="1"/>
      <p:bldP spid="4" grpId="0" animBg="1"/>
      <p:bldP spid="5" grpId="0"/>
      <p:bldP spid="9" grpId="0" animBg="1"/>
      <p:bldP spid="10" grpId="0"/>
      <p:bldP spid="11" grpId="0"/>
      <p:bldP spid="12" grpId="0"/>
      <p:bldP spid="13" grpId="0"/>
      <p:bldP spid="14" grpId="0"/>
      <p:bldP spid="15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5" grpId="0"/>
      <p:bldP spid="36" grpId="0"/>
      <p:bldP spid="37" grpId="0"/>
      <p:bldP spid="38" grpId="0"/>
      <p:bldP spid="39" grpId="0"/>
      <p:bldP spid="40" grpId="0"/>
      <p:bldP spid="41" grpId="0" animBg="1"/>
      <p:bldP spid="41" grpId="1" animBg="1"/>
      <p:bldP spid="42" grpId="0" animBg="1"/>
      <p:bldP spid="42" grpId="1" animBg="1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3" grpId="0" animBg="1"/>
      <p:bldP spid="3" grpId="1" animBg="1"/>
      <p:bldP spid="2" grpId="0"/>
      <p:bldP spid="57" grpId="0" animBg="1"/>
      <p:bldP spid="57" grpId="1" animBg="1"/>
      <p:bldP spid="58" grpId="0" animBg="1"/>
      <p:bldP spid="58" grpId="1" animBg="1"/>
      <p:bldP spid="7" grpId="0" animBg="1"/>
      <p:bldP spid="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grupoplascencia.com/img/background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70" y="-45590"/>
            <a:ext cx="9162369" cy="52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472769" y="663382"/>
            <a:ext cx="8165592" cy="339169"/>
          </a:xfrm>
          <a:prstGeom prst="roundRect">
            <a:avLst/>
          </a:prstGeom>
          <a:solidFill>
            <a:srgbClr val="00FFFF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4" name="Pentagon 3"/>
          <p:cNvSpPr/>
          <p:nvPr/>
        </p:nvSpPr>
        <p:spPr>
          <a:xfrm>
            <a:off x="561503" y="206161"/>
            <a:ext cx="1700816" cy="381000"/>
          </a:xfrm>
          <a:prstGeom prst="homePlate">
            <a:avLst/>
          </a:prstGeom>
          <a:solidFill>
            <a:srgbClr val="00206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EXERCISE 13.1</a:t>
            </a:r>
          </a:p>
        </p:txBody>
      </p:sp>
      <p:sp>
        <p:nvSpPr>
          <p:cNvPr id="5" name="Rectangle 4"/>
          <p:cNvSpPr/>
          <p:nvPr/>
        </p:nvSpPr>
        <p:spPr>
          <a:xfrm>
            <a:off x="785640" y="649331"/>
            <a:ext cx="6694660" cy="36727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228600" algn="ctr"/>
                <a:tab pos="571500" algn="l"/>
              </a:tabLst>
            </a:pP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  <a:sym typeface="Wingdings"/>
              </a:rPr>
              <a:t>	   </a:t>
            </a:r>
            <a:r>
              <a:rPr lang="en-US" sz="1400" b="1" dirty="0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Following are the car parking charges near a railway station </a:t>
            </a:r>
            <a:r>
              <a:rPr lang="en-US" sz="1400" b="1" dirty="0" err="1">
                <a:solidFill>
                  <a:srgbClr val="800080"/>
                </a:solidFill>
                <a:latin typeface="Bookman Old Style" pitchFamily="18" charset="0"/>
                <a:ea typeface="Cambria Math" panose="02040503050406030204" pitchFamily="18" charset="0"/>
              </a:rPr>
              <a:t>upto</a:t>
            </a:r>
            <a:endParaRPr lang="en-US" sz="1400" b="1" dirty="0">
              <a:solidFill>
                <a:srgbClr val="800080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72768" y="1037898"/>
            <a:ext cx="8165592" cy="963882"/>
          </a:xfrm>
          <a:prstGeom prst="roundRect">
            <a:avLst>
              <a:gd name="adj" fmla="val 7639"/>
            </a:avLst>
          </a:prstGeom>
          <a:solidFill>
            <a:srgbClr val="FF0066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72769" y="2035174"/>
            <a:ext cx="8165592" cy="2931267"/>
          </a:xfrm>
          <a:prstGeom prst="roundRect">
            <a:avLst>
              <a:gd name="adj" fmla="val 11614"/>
            </a:avLst>
          </a:prstGeom>
          <a:solidFill>
            <a:srgbClr val="CDAFED"/>
          </a:solidFill>
          <a:ln w="190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93320" y="2060575"/>
            <a:ext cx="695730" cy="346364"/>
          </a:xfrm>
          <a:prstGeom prst="roundRect">
            <a:avLst>
              <a:gd name="adj" fmla="val 50000"/>
            </a:avLst>
          </a:prstGeom>
          <a:solidFill>
            <a:srgbClr val="FF0000">
              <a:alpha val="50196"/>
            </a:srgbClr>
          </a:solidFill>
          <a:ln>
            <a:solidFill>
              <a:srgbClr val="0033CC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80008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Sol :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95793" y1="61350" x2="95793" y2="61350"/>
                        <a14:foregroundMark x1="96440" y1="63804" x2="95793" y2="72393"/>
                        <a14:foregroundMark x1="6796" y1="38650" x2="1942" y2="809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82589" y="1172652"/>
            <a:ext cx="1023630" cy="539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44120" y="1738137"/>
            <a:ext cx="587693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solidFill>
                  <a:sysClr val="windowText" lastClr="000000"/>
                </a:solidFill>
                <a:latin typeface="Bookman Old Style" pitchFamily="18" charset="0"/>
              </a:rPr>
              <a:t>Check if the parking are in direct proportion to the parking time.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646061" y="2063750"/>
            <a:ext cx="3945640" cy="2083416"/>
            <a:chOff x="1371600" y="4973496"/>
            <a:chExt cx="3945640" cy="2083416"/>
          </a:xfrm>
        </p:grpSpPr>
        <p:sp>
          <p:nvSpPr>
            <p:cNvPr id="14" name="Rectangle 13"/>
            <p:cNvSpPr/>
            <p:nvPr/>
          </p:nvSpPr>
          <p:spPr>
            <a:xfrm>
              <a:off x="1377951" y="4973496"/>
              <a:ext cx="3939288" cy="500204"/>
            </a:xfrm>
            <a:prstGeom prst="rect">
              <a:avLst/>
            </a:prstGeom>
            <a:gradFill flip="none" rotWithShape="1">
              <a:gsLst>
                <a:gs pos="0">
                  <a:srgbClr val="9933FF">
                    <a:tint val="66000"/>
                    <a:satMod val="160000"/>
                  </a:srgbClr>
                </a:gs>
                <a:gs pos="50000">
                  <a:srgbClr val="9933FF">
                    <a:tint val="44500"/>
                    <a:satMod val="160000"/>
                  </a:srgbClr>
                </a:gs>
                <a:gs pos="100000">
                  <a:srgbClr val="9933FF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7951" y="5473699"/>
              <a:ext cx="3934713" cy="1571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grpSp>
          <p:nvGrpSpPr>
            <p:cNvPr id="16" name="Group 37"/>
            <p:cNvGrpSpPr/>
            <p:nvPr/>
          </p:nvGrpSpPr>
          <p:grpSpPr>
            <a:xfrm>
              <a:off x="1371600" y="4973496"/>
              <a:ext cx="3945640" cy="2083416"/>
              <a:chOff x="165464" y="1676400"/>
              <a:chExt cx="7006759" cy="1224979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78843" y="1676400"/>
                <a:ext cx="6993380" cy="12183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>
                <a:off x="165464" y="1970049"/>
                <a:ext cx="699863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rot="5400000">
                <a:off x="1319181" y="2290765"/>
                <a:ext cx="1220434" cy="79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rot="5400000">
                <a:off x="3326605" y="2286222"/>
                <a:ext cx="1220434" cy="79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165464" y="2197137"/>
                <a:ext cx="699863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165464" y="2442698"/>
                <a:ext cx="699863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165464" y="2670751"/>
                <a:ext cx="699863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711725" y="2073228"/>
                <a:ext cx="960519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300" b="1" dirty="0" smtClean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Parking</m:t>
                      </m:r>
                      <m:r>
                        <m:rPr>
                          <m:nor/>
                        </m:rPr>
                        <a:rPr lang="en-US" sz="1300" b="1" dirty="0" smtClean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 </m:t>
                      </m:r>
                    </m:oMath>
                  </m:oMathPara>
                </a14:m>
                <a:endParaRPr lang="en-US" sz="13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300" b="1" dirty="0" smtClean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time</m:t>
                      </m:r>
                    </m:oMath>
                  </m:oMathPara>
                </a14:m>
                <a:endParaRPr lang="en-US" sz="13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1725" y="2073228"/>
                <a:ext cx="960519" cy="49244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775458" y="2073228"/>
                <a:ext cx="914868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300" b="1" dirty="0" smtClean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Parking</m:t>
                      </m:r>
                    </m:oMath>
                  </m:oMathPara>
                </a14:m>
                <a:endParaRPr lang="en-US" sz="13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300" b="1" dirty="0" smtClean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charges</m:t>
                      </m:r>
                    </m:oMath>
                  </m:oMathPara>
                </a14:m>
                <a:endParaRPr lang="en-US" sz="13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5458" y="2073228"/>
                <a:ext cx="914868" cy="492443"/>
              </a:xfrm>
              <a:prstGeom prst="rect">
                <a:avLst/>
              </a:prstGeom>
              <a:blipFill rotWithShape="1">
                <a:blip r:embed="rId7"/>
                <a:stretch>
                  <a:fillRect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832657" y="2072538"/>
                <a:ext cx="172472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300" b="1" dirty="0" smtClean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Parking</m:t>
                      </m:r>
                      <m:r>
                        <m:rPr>
                          <m:nor/>
                        </m:rPr>
                        <a:rPr lang="en-US" sz="1300" b="1" dirty="0" smtClean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300" b="1" dirty="0" smtClean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charges</m:t>
                      </m:r>
                      <m:r>
                        <m:rPr>
                          <m:nor/>
                        </m:rPr>
                        <a:rPr lang="en-US" sz="1300" b="1" dirty="0" smtClean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 </m:t>
                      </m:r>
                    </m:oMath>
                  </m:oMathPara>
                </a14:m>
                <a:endParaRPr lang="en-US" sz="13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  <a:p>
                <a:pPr algn="ctr"/>
                <a:r>
                  <a:rPr lang="en-US" sz="1300" b="1" dirty="0">
                    <a:solidFill>
                      <a:prstClr val="black"/>
                    </a:solidFill>
                    <a:latin typeface="Bookman Old Style" pitchFamily="18" charset="0"/>
                  </a:rPr>
                  <a:t>/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300" b="1" dirty="0" smtClean="0">
                        <a:solidFill>
                          <a:prstClr val="black"/>
                        </a:solidFill>
                        <a:latin typeface="Bookman Old Style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300" b="1" dirty="0" smtClean="0">
                        <a:solidFill>
                          <a:prstClr val="black"/>
                        </a:solidFill>
                        <a:latin typeface="Bookman Old Style" pitchFamily="18" charset="0"/>
                      </a:rPr>
                      <m:t>Parking</m:t>
                    </m:r>
                    <m:r>
                      <m:rPr>
                        <m:nor/>
                      </m:rPr>
                      <a:rPr lang="en-US" sz="1300" b="1" dirty="0" smtClean="0">
                        <a:solidFill>
                          <a:prstClr val="black"/>
                        </a:solidFill>
                        <a:latin typeface="Bookman Old Style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300" b="1" dirty="0" smtClean="0">
                        <a:solidFill>
                          <a:prstClr val="black"/>
                        </a:solidFill>
                        <a:latin typeface="Bookman Old Style" pitchFamily="18" charset="0"/>
                      </a:rPr>
                      <m:t>time</m:t>
                    </m:r>
                    <m:r>
                      <m:rPr>
                        <m:nor/>
                      </m:rPr>
                      <a:rPr lang="en-US" sz="1300" b="1" dirty="0" smtClean="0">
                        <a:solidFill>
                          <a:prstClr val="black"/>
                        </a:solidFill>
                        <a:latin typeface="Bookman Old Style" pitchFamily="18" charset="0"/>
                      </a:rPr>
                      <m:t> </m:t>
                    </m:r>
                  </m:oMath>
                </a14:m>
                <a:endParaRPr lang="en-US" sz="13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657" y="2072538"/>
                <a:ext cx="1724729" cy="492443"/>
              </a:xfrm>
              <a:prstGeom prst="rect">
                <a:avLst/>
              </a:prstGeom>
              <a:blipFill rotWithShape="1">
                <a:blip r:embed="rId8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ounded Rectangle 26"/>
          <p:cNvSpPr/>
          <p:nvPr/>
        </p:nvSpPr>
        <p:spPr>
          <a:xfrm>
            <a:off x="3577332" y="1074225"/>
            <a:ext cx="573718" cy="755474"/>
          </a:xfrm>
          <a:prstGeom prst="roundRect">
            <a:avLst>
              <a:gd name="adj" fmla="val 11905"/>
            </a:avLst>
          </a:prstGeom>
          <a:solidFill>
            <a:srgbClr val="F9F8DF"/>
          </a:solidFill>
          <a:ln w="12700">
            <a:solidFill>
              <a:srgbClr val="FF006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4751384" y="1082733"/>
            <a:ext cx="366218" cy="758952"/>
          </a:xfrm>
          <a:prstGeom prst="roundRect">
            <a:avLst/>
          </a:prstGeom>
          <a:solidFill>
            <a:srgbClr val="F9F8DF"/>
          </a:solidFill>
          <a:ln w="12700">
            <a:solidFill>
              <a:srgbClr val="FF006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5839086" y="2297422"/>
            <a:ext cx="2390011" cy="509305"/>
            <a:chOff x="4028852" y="5143500"/>
            <a:chExt cx="2390011" cy="509305"/>
          </a:xfrm>
        </p:grpSpPr>
        <p:pic>
          <p:nvPicPr>
            <p:cNvPr id="30" name="Picture 2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3636"/>
            <a:stretch/>
          </p:blipFill>
          <p:spPr bwMode="auto">
            <a:xfrm flipH="1">
              <a:off x="4028852" y="5143501"/>
              <a:ext cx="2390010" cy="509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Rounded Rectangle 30"/>
            <p:cNvSpPr/>
            <p:nvPr/>
          </p:nvSpPr>
          <p:spPr>
            <a:xfrm>
              <a:off x="4028852" y="5143500"/>
              <a:ext cx="2390011" cy="49942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800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Bookman Old Style" pitchFamily="18" charset="0"/>
                </a:rPr>
                <a:t>Therefore this is a case of direct variation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748481" y="2266950"/>
            <a:ext cx="2390011" cy="709698"/>
            <a:chOff x="4028852" y="5038362"/>
            <a:chExt cx="2390011" cy="709698"/>
          </a:xfrm>
        </p:grpSpPr>
        <p:pic>
          <p:nvPicPr>
            <p:cNvPr id="33" name="Picture 2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3636"/>
            <a:stretch/>
          </p:blipFill>
          <p:spPr bwMode="auto">
            <a:xfrm flipH="1">
              <a:off x="4028852" y="5043478"/>
              <a:ext cx="2390010" cy="704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Rounded Rectangle 33"/>
            <p:cNvSpPr/>
            <p:nvPr/>
          </p:nvSpPr>
          <p:spPr>
            <a:xfrm>
              <a:off x="4028852" y="5038362"/>
              <a:ext cx="2390011" cy="70969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800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Bookman Old Style" pitchFamily="18" charset="0"/>
                </a:rPr>
                <a:t>Lets  check whether the given Quantities  are direct  variation.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658316" y="2268502"/>
            <a:ext cx="2751555" cy="723963"/>
            <a:chOff x="4028852" y="5038362"/>
            <a:chExt cx="2390011" cy="709698"/>
          </a:xfrm>
        </p:grpSpPr>
        <p:pic>
          <p:nvPicPr>
            <p:cNvPr id="36" name="Picture 2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3636"/>
            <a:stretch/>
          </p:blipFill>
          <p:spPr bwMode="auto">
            <a:xfrm flipH="1">
              <a:off x="4028852" y="5043478"/>
              <a:ext cx="2390010" cy="704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Rounded Rectangle 36"/>
            <p:cNvSpPr/>
            <p:nvPr/>
          </p:nvSpPr>
          <p:spPr>
            <a:xfrm>
              <a:off x="4028852" y="5038362"/>
              <a:ext cx="2390011" cy="70969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800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Bookman Old Style" pitchFamily="18" charset="0"/>
                </a:rPr>
                <a:t>If the  parking time increases then the parking charges will also increase</a:t>
              </a:r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1820093" y="2669841"/>
            <a:ext cx="183697" cy="201168"/>
          </a:xfrm>
          <a:prstGeom prst="roundRect">
            <a:avLst>
              <a:gd name="adj" fmla="val 11905"/>
            </a:avLst>
          </a:prstGeom>
          <a:solidFill>
            <a:srgbClr val="FFFF99"/>
          </a:solidFill>
          <a:ln w="1270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prstClr val="white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1731522" y="2609997"/>
                <a:ext cx="898002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300" b="1" dirty="0" smtClean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4 </m:t>
                      </m:r>
                      <m:r>
                        <m:rPr>
                          <m:nor/>
                        </m:rPr>
                        <a:rPr lang="en-US" sz="1300" b="1" dirty="0" smtClean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hours</m:t>
                      </m:r>
                    </m:oMath>
                  </m:oMathPara>
                </a14:m>
                <a:endParaRPr lang="en-US" sz="13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522" y="2609997"/>
                <a:ext cx="898002" cy="292388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/>
          <p:cNvGrpSpPr/>
          <p:nvPr/>
        </p:nvGrpSpPr>
        <p:grpSpPr>
          <a:xfrm>
            <a:off x="3650108" y="2033905"/>
            <a:ext cx="2046424" cy="817245"/>
            <a:chOff x="6657838" y="3150984"/>
            <a:chExt cx="1210785" cy="988866"/>
          </a:xfrm>
          <a:solidFill>
            <a:srgbClr val="FFFF00"/>
          </a:solidFill>
        </p:grpSpPr>
        <p:sp>
          <p:nvSpPr>
            <p:cNvPr id="41" name="Rounded Rectangle 55"/>
            <p:cNvSpPr/>
            <p:nvPr/>
          </p:nvSpPr>
          <p:spPr>
            <a:xfrm>
              <a:off x="6657838" y="3156176"/>
              <a:ext cx="1210785" cy="974450"/>
            </a:xfrm>
            <a:prstGeom prst="roundRect">
              <a:avLst/>
            </a:prstGeom>
            <a:solidFill>
              <a:srgbClr val="FF7C8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89451" y="3150984"/>
              <a:ext cx="1149793" cy="988866"/>
            </a:xfrm>
            <a:prstGeom prst="roundRect">
              <a:avLst/>
            </a:prstGeom>
            <a:solidFill>
              <a:srgbClr val="FFFFCC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0206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Which are the two quantities that are varying ?</a:t>
              </a: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4304118" y="2519181"/>
            <a:ext cx="40588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latin typeface="Bookman Old Style" pitchFamily="18" charset="0"/>
              </a:rPr>
              <a:t>60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4389718" y="2766266"/>
            <a:ext cx="2420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358666" y="2710390"/>
            <a:ext cx="29527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latin typeface="Bookman Old Style" pitchFamily="18" charset="0"/>
              </a:rPr>
              <a:t>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723640" y="2612054"/>
            <a:ext cx="28405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latin typeface="Bookman Old Style" pitchFamily="18" charset="0"/>
              </a:rPr>
              <a:t>=</a:t>
            </a:r>
          </a:p>
        </p:txBody>
      </p:sp>
      <p:cxnSp>
        <p:nvCxnSpPr>
          <p:cNvPr id="47" name="Straight Connector 46"/>
          <p:cNvCxnSpPr/>
          <p:nvPr/>
        </p:nvCxnSpPr>
        <p:spPr>
          <a:xfrm flipH="1">
            <a:off x="4408855" y="2631858"/>
            <a:ext cx="218804" cy="824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rot="900000" flipH="1">
            <a:off x="4443678" y="2809571"/>
            <a:ext cx="128525" cy="1046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175953" y="2731881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076797" y="2509988"/>
            <a:ext cx="3706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15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3147795" y="2666007"/>
            <a:ext cx="250463" cy="202106"/>
          </a:xfrm>
          <a:prstGeom prst="roundRect">
            <a:avLst>
              <a:gd name="adj" fmla="val 11905"/>
            </a:avLst>
          </a:prstGeom>
          <a:solidFill>
            <a:srgbClr val="FFFF99"/>
          </a:solidFill>
          <a:ln w="1270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prstClr val="white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2767846" y="2609997"/>
                <a:ext cx="734496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300" b="1" dirty="0" smtClean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Rs</m:t>
                      </m:r>
                      <m:r>
                        <m:rPr>
                          <m:nor/>
                        </m:rPr>
                        <a:rPr lang="en-US" sz="1300" b="1" dirty="0" smtClean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 60</m:t>
                      </m:r>
                    </m:oMath>
                  </m:oMathPara>
                </a14:m>
                <a:endParaRPr lang="en-US" sz="13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846" y="2609997"/>
                <a:ext cx="734496" cy="292388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ounded Rectangle 52"/>
          <p:cNvSpPr/>
          <p:nvPr/>
        </p:nvSpPr>
        <p:spPr>
          <a:xfrm>
            <a:off x="1820290" y="3043549"/>
            <a:ext cx="173778" cy="201168"/>
          </a:xfrm>
          <a:prstGeom prst="roundRect">
            <a:avLst>
              <a:gd name="adj" fmla="val 11905"/>
            </a:avLst>
          </a:prstGeom>
          <a:solidFill>
            <a:srgbClr val="FFFF99"/>
          </a:solidFill>
          <a:ln w="1270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252153" y="2907968"/>
            <a:ext cx="51648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latin typeface="Bookman Old Style" pitchFamily="18" charset="0"/>
              </a:rPr>
              <a:t>100</a:t>
            </a:r>
          </a:p>
        </p:txBody>
      </p:sp>
      <p:cxnSp>
        <p:nvCxnSpPr>
          <p:cNvPr id="55" name="Straight Connector 54"/>
          <p:cNvCxnSpPr/>
          <p:nvPr/>
        </p:nvCxnSpPr>
        <p:spPr>
          <a:xfrm>
            <a:off x="4371744" y="3166958"/>
            <a:ext cx="29702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372955" y="3111082"/>
            <a:ext cx="29527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latin typeface="Bookman Old Style" pitchFamily="18" charset="0"/>
              </a:rPr>
              <a:t>8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723640" y="3007984"/>
            <a:ext cx="28405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latin typeface="Bookman Old Style" pitchFamily="18" charset="0"/>
              </a:rPr>
              <a:t>=</a:t>
            </a:r>
          </a:p>
        </p:txBody>
      </p:sp>
      <p:cxnSp>
        <p:nvCxnSpPr>
          <p:cNvPr id="58" name="Straight Connector 57"/>
          <p:cNvCxnSpPr/>
          <p:nvPr/>
        </p:nvCxnSpPr>
        <p:spPr>
          <a:xfrm flipH="1">
            <a:off x="4376889" y="3025407"/>
            <a:ext cx="301784" cy="824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900000" flipH="1">
            <a:off x="4457967" y="3212644"/>
            <a:ext cx="128525" cy="1046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172778" y="3143686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028315" y="2910681"/>
            <a:ext cx="3706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25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3165897" y="3074775"/>
            <a:ext cx="349347" cy="189509"/>
          </a:xfrm>
          <a:prstGeom prst="roundRect">
            <a:avLst>
              <a:gd name="adj" fmla="val 11905"/>
            </a:avLst>
          </a:prstGeom>
          <a:solidFill>
            <a:srgbClr val="FFFF99"/>
          </a:solidFill>
          <a:ln w="1270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prstClr val="white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1731522" y="2991985"/>
                <a:ext cx="898002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300" b="1" dirty="0" smtClean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8 </m:t>
                      </m:r>
                      <m:r>
                        <m:rPr>
                          <m:nor/>
                        </m:rPr>
                        <a:rPr lang="en-US" sz="1300" b="1" dirty="0" smtClean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hours</m:t>
                      </m:r>
                    </m:oMath>
                  </m:oMathPara>
                </a14:m>
                <a:endParaRPr lang="en-US" sz="13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522" y="2991985"/>
                <a:ext cx="898002" cy="292388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2767846" y="3025026"/>
                <a:ext cx="845103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300" b="1" dirty="0" smtClean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Rs</m:t>
                      </m:r>
                      <m:r>
                        <m:rPr>
                          <m:nor/>
                        </m:rPr>
                        <a:rPr lang="en-US" sz="1300" b="1" dirty="0" smtClean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 100</m:t>
                      </m:r>
                    </m:oMath>
                  </m:oMathPara>
                </a14:m>
                <a:endParaRPr lang="en-US" sz="13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846" y="3025026"/>
                <a:ext cx="845103" cy="292388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Rounded Rectangle 64"/>
          <p:cNvSpPr/>
          <p:nvPr/>
        </p:nvSpPr>
        <p:spPr>
          <a:xfrm>
            <a:off x="1739934" y="3460704"/>
            <a:ext cx="251753" cy="201168"/>
          </a:xfrm>
          <a:prstGeom prst="roundRect">
            <a:avLst>
              <a:gd name="adj" fmla="val 11905"/>
            </a:avLst>
          </a:prstGeom>
          <a:solidFill>
            <a:srgbClr val="FFFF99"/>
          </a:solidFill>
          <a:ln w="1270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252153" y="3308456"/>
            <a:ext cx="51648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latin typeface="Bookman Old Style" pitchFamily="18" charset="0"/>
              </a:rPr>
              <a:t>140</a:t>
            </a:r>
          </a:p>
        </p:txBody>
      </p:sp>
      <p:cxnSp>
        <p:nvCxnSpPr>
          <p:cNvPr id="67" name="Straight Connector 66"/>
          <p:cNvCxnSpPr/>
          <p:nvPr/>
        </p:nvCxnSpPr>
        <p:spPr>
          <a:xfrm>
            <a:off x="4371744" y="3567446"/>
            <a:ext cx="29702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4307714" y="3511570"/>
            <a:ext cx="40588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latin typeface="Bookman Old Style" pitchFamily="18" charset="0"/>
              </a:rPr>
              <a:t>12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723640" y="3408472"/>
            <a:ext cx="28405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latin typeface="Bookman Old Style" pitchFamily="18" charset="0"/>
              </a:rPr>
              <a:t>=</a:t>
            </a:r>
          </a:p>
        </p:txBody>
      </p:sp>
      <p:cxnSp>
        <p:nvCxnSpPr>
          <p:cNvPr id="70" name="Straight Connector 69"/>
          <p:cNvCxnSpPr/>
          <p:nvPr/>
        </p:nvCxnSpPr>
        <p:spPr>
          <a:xfrm flipH="1">
            <a:off x="4376889" y="3425895"/>
            <a:ext cx="301784" cy="824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900000" flipH="1">
            <a:off x="4423377" y="3605562"/>
            <a:ext cx="188175" cy="11979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4153728" y="3537824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4028315" y="3317519"/>
            <a:ext cx="3706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35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3165897" y="3475263"/>
            <a:ext cx="349347" cy="189509"/>
          </a:xfrm>
          <a:prstGeom prst="roundRect">
            <a:avLst>
              <a:gd name="adj" fmla="val 11905"/>
            </a:avLst>
          </a:prstGeom>
          <a:solidFill>
            <a:srgbClr val="FFFF99"/>
          </a:solidFill>
          <a:ln w="1270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prstClr val="white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2767846" y="3418472"/>
                <a:ext cx="845103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300" b="1" dirty="0" smtClean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Rs</m:t>
                      </m:r>
                      <m:r>
                        <m:rPr>
                          <m:nor/>
                        </m:rPr>
                        <a:rPr lang="en-US" sz="1300" b="1" dirty="0" smtClean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 140</m:t>
                      </m:r>
                    </m:oMath>
                  </m:oMathPara>
                </a14:m>
                <a:endParaRPr lang="en-US" sz="13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846" y="3418472"/>
                <a:ext cx="845103" cy="292388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1612900" y="3404014"/>
                <a:ext cx="1008609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300" b="1" dirty="0" smtClean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12 </m:t>
                      </m:r>
                      <m:r>
                        <m:rPr>
                          <m:nor/>
                        </m:rPr>
                        <a:rPr lang="en-US" sz="1300" b="1" dirty="0" smtClean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hours</m:t>
                      </m:r>
                    </m:oMath>
                  </m:oMathPara>
                </a14:m>
                <a:endParaRPr lang="en-US" sz="13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900" y="3404014"/>
                <a:ext cx="1008609" cy="292388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ounded Rectangle 76"/>
          <p:cNvSpPr/>
          <p:nvPr/>
        </p:nvSpPr>
        <p:spPr>
          <a:xfrm>
            <a:off x="1724703" y="3859513"/>
            <a:ext cx="256814" cy="201168"/>
          </a:xfrm>
          <a:prstGeom prst="roundRect">
            <a:avLst>
              <a:gd name="adj" fmla="val 11905"/>
            </a:avLst>
          </a:prstGeom>
          <a:solidFill>
            <a:srgbClr val="FFFF99"/>
          </a:solidFill>
          <a:ln w="1270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252153" y="3700915"/>
            <a:ext cx="51648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latin typeface="Bookman Old Style" pitchFamily="18" charset="0"/>
              </a:rPr>
              <a:t>180</a:t>
            </a:r>
          </a:p>
        </p:txBody>
      </p:sp>
      <p:cxnSp>
        <p:nvCxnSpPr>
          <p:cNvPr id="79" name="Straight Connector 78"/>
          <p:cNvCxnSpPr/>
          <p:nvPr/>
        </p:nvCxnSpPr>
        <p:spPr>
          <a:xfrm>
            <a:off x="4371744" y="3959905"/>
            <a:ext cx="29702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4309303" y="3904029"/>
            <a:ext cx="40588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latin typeface="Bookman Old Style" pitchFamily="18" charset="0"/>
              </a:rPr>
              <a:t>24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4723640" y="3800931"/>
            <a:ext cx="28405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latin typeface="Bookman Old Style" pitchFamily="18" charset="0"/>
              </a:rPr>
              <a:t>=</a:t>
            </a:r>
          </a:p>
        </p:txBody>
      </p:sp>
      <p:cxnSp>
        <p:nvCxnSpPr>
          <p:cNvPr id="82" name="Straight Connector 81"/>
          <p:cNvCxnSpPr/>
          <p:nvPr/>
        </p:nvCxnSpPr>
        <p:spPr>
          <a:xfrm flipH="1">
            <a:off x="4376889" y="3818354"/>
            <a:ext cx="301784" cy="824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rot="900000" flipH="1">
            <a:off x="4418732" y="4000358"/>
            <a:ext cx="206993" cy="11511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4175953" y="3930283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4028315" y="3697278"/>
            <a:ext cx="3706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Bookman Old Style" pitchFamily="18" charset="0"/>
                <a:ea typeface="Cambria Math" panose="02040503050406030204" pitchFamily="18" charset="0"/>
              </a:rPr>
              <a:t>25</a:t>
            </a:r>
            <a:endParaRPr lang="en-US" sz="11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3172247" y="3861372"/>
            <a:ext cx="349347" cy="189509"/>
          </a:xfrm>
          <a:prstGeom prst="roundRect">
            <a:avLst>
              <a:gd name="adj" fmla="val 11905"/>
            </a:avLst>
          </a:prstGeom>
          <a:solidFill>
            <a:srgbClr val="FFFF99"/>
          </a:solidFill>
          <a:ln w="1270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prstClr val="white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1637561" y="3802449"/>
                <a:ext cx="102474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300" b="1" dirty="0" smtClean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24 </m:t>
                      </m:r>
                      <m:r>
                        <m:rPr>
                          <m:nor/>
                        </m:rPr>
                        <a:rPr lang="en-US" sz="1300" b="1" dirty="0" smtClean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hours</m:t>
                      </m:r>
                    </m:oMath>
                  </m:oMathPara>
                </a14:m>
                <a:endParaRPr lang="en-US" sz="13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561" y="3802449"/>
                <a:ext cx="1024745" cy="292388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2767846" y="3802559"/>
                <a:ext cx="845103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300" b="1" dirty="0" smtClean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Rs</m:t>
                      </m:r>
                      <m:r>
                        <m:rPr>
                          <m:nor/>
                        </m:rPr>
                        <a:rPr lang="en-US" sz="1300" b="1" dirty="0" smtClean="0">
                          <a:solidFill>
                            <a:prstClr val="black"/>
                          </a:solidFill>
                          <a:latin typeface="Bookman Old Style" pitchFamily="18" charset="0"/>
                        </a:rPr>
                        <m:t> 180</m:t>
                      </m:r>
                    </m:oMath>
                  </m:oMathPara>
                </a14:m>
                <a:endParaRPr lang="en-US" sz="13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846" y="3802559"/>
                <a:ext cx="845103" cy="292388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TextBox 88"/>
          <p:cNvSpPr txBox="1"/>
          <p:nvPr/>
        </p:nvSpPr>
        <p:spPr>
          <a:xfrm>
            <a:off x="3356291" y="1022350"/>
            <a:ext cx="84189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solidFill>
                  <a:sysClr val="windowText" lastClr="000000"/>
                </a:solidFill>
                <a:latin typeface="Bookman Old Style" pitchFamily="18" charset="0"/>
              </a:rPr>
              <a:t>4 hours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356291" y="1206597"/>
            <a:ext cx="84189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solidFill>
                  <a:sysClr val="windowText" lastClr="000000"/>
                </a:solidFill>
                <a:latin typeface="Bookman Old Style" pitchFamily="18" charset="0"/>
              </a:rPr>
              <a:t>8 hours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245683" y="1390844"/>
            <a:ext cx="95250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solidFill>
                  <a:sysClr val="windowText" lastClr="000000"/>
                </a:solidFill>
                <a:latin typeface="Bookman Old Style" pitchFamily="18" charset="0"/>
              </a:rPr>
              <a:t>12 hours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4356100" y="1022350"/>
            <a:ext cx="73449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 err="1">
                <a:solidFill>
                  <a:sysClr val="windowText" lastClr="000000"/>
                </a:solidFill>
                <a:latin typeface="Bookman Old Style" pitchFamily="18" charset="0"/>
              </a:rPr>
              <a:t>Rs</a:t>
            </a:r>
            <a:r>
              <a:rPr lang="en-US" sz="1300" b="1" dirty="0">
                <a:solidFill>
                  <a:sysClr val="windowText" lastClr="000000"/>
                </a:solidFill>
                <a:latin typeface="Bookman Old Style" pitchFamily="18" charset="0"/>
              </a:rPr>
              <a:t>. 60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4356100" y="1206597"/>
            <a:ext cx="84510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 err="1">
                <a:solidFill>
                  <a:sysClr val="windowText" lastClr="000000"/>
                </a:solidFill>
                <a:latin typeface="Bookman Old Style" pitchFamily="18" charset="0"/>
              </a:rPr>
              <a:t>Rs</a:t>
            </a:r>
            <a:r>
              <a:rPr lang="en-US" sz="1300" b="1" dirty="0">
                <a:solidFill>
                  <a:sysClr val="windowText" lastClr="000000"/>
                </a:solidFill>
                <a:latin typeface="Bookman Old Style" pitchFamily="18" charset="0"/>
              </a:rPr>
              <a:t>. 100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4356100" y="1390844"/>
            <a:ext cx="84510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 err="1">
                <a:solidFill>
                  <a:sysClr val="windowText" lastClr="000000"/>
                </a:solidFill>
                <a:latin typeface="Bookman Old Style" pitchFamily="18" charset="0"/>
              </a:rPr>
              <a:t>Rs</a:t>
            </a:r>
            <a:r>
              <a:rPr lang="en-US" sz="1300" b="1" dirty="0">
                <a:solidFill>
                  <a:sysClr val="windowText" lastClr="000000"/>
                </a:solidFill>
                <a:latin typeface="Bookman Old Style" pitchFamily="18" charset="0"/>
              </a:rPr>
              <a:t>. 140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245683" y="1575091"/>
            <a:ext cx="95250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solidFill>
                  <a:sysClr val="windowText" lastClr="000000"/>
                </a:solidFill>
                <a:latin typeface="Bookman Old Style" pitchFamily="18" charset="0"/>
              </a:rPr>
              <a:t>24 hours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4356100" y="1575091"/>
            <a:ext cx="84510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 err="1">
                <a:solidFill>
                  <a:sysClr val="windowText" lastClr="000000"/>
                </a:solidFill>
                <a:latin typeface="Bookman Old Style" pitchFamily="18" charset="0"/>
              </a:rPr>
              <a:t>Rs</a:t>
            </a:r>
            <a:r>
              <a:rPr lang="en-US" sz="1300" b="1" dirty="0">
                <a:solidFill>
                  <a:sysClr val="windowText" lastClr="000000"/>
                </a:solidFill>
                <a:latin typeface="Bookman Old Style" pitchFamily="18" charset="0"/>
              </a:rPr>
              <a:t>. 180</a:t>
            </a:r>
          </a:p>
        </p:txBody>
      </p:sp>
      <p:grpSp>
        <p:nvGrpSpPr>
          <p:cNvPr id="97" name="Group 96"/>
          <p:cNvGrpSpPr/>
          <p:nvPr/>
        </p:nvGrpSpPr>
        <p:grpSpPr>
          <a:xfrm>
            <a:off x="6011248" y="1102180"/>
            <a:ext cx="2391156" cy="499422"/>
            <a:chOff x="5326775" y="5794231"/>
            <a:chExt cx="2391156" cy="499422"/>
          </a:xfrm>
        </p:grpSpPr>
        <p:pic>
          <p:nvPicPr>
            <p:cNvPr id="98" name="Picture 2"/>
            <p:cNvPicPr>
              <a:picLocks noChangeAspect="1" noChangeArrowheads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3636"/>
            <a:stretch/>
          </p:blipFill>
          <p:spPr bwMode="auto">
            <a:xfrm flipH="1">
              <a:off x="5331089" y="5794231"/>
              <a:ext cx="2386842" cy="488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9" name="Rounded Rectangle 98"/>
            <p:cNvSpPr/>
            <p:nvPr/>
          </p:nvSpPr>
          <p:spPr>
            <a:xfrm>
              <a:off x="5326775" y="5794231"/>
              <a:ext cx="2390011" cy="49942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800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Bookman Old Style" pitchFamily="18" charset="0"/>
                </a:rPr>
                <a:t>Therefore we will take ratio of the quantities</a:t>
              </a: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6019800" y="1669558"/>
            <a:ext cx="2391156" cy="499422"/>
            <a:chOff x="5326775" y="5794231"/>
            <a:chExt cx="2391156" cy="499422"/>
          </a:xfrm>
        </p:grpSpPr>
        <p:pic>
          <p:nvPicPr>
            <p:cNvPr id="101" name="Picture 2"/>
            <p:cNvPicPr>
              <a:picLocks noChangeAspect="1" noChangeArrowheads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3636"/>
            <a:stretch/>
          </p:blipFill>
          <p:spPr bwMode="auto">
            <a:xfrm flipH="1">
              <a:off x="5331089" y="5794231"/>
              <a:ext cx="2386842" cy="488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" name="Rounded Rectangle 101"/>
            <p:cNvSpPr/>
            <p:nvPr/>
          </p:nvSpPr>
          <p:spPr>
            <a:xfrm>
              <a:off x="5326775" y="5794231"/>
              <a:ext cx="2390011" cy="49942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800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Bookman Old Style" pitchFamily="18" charset="0"/>
                </a:rPr>
                <a:t>Let us reduce the ratio in the lowest form</a:t>
              </a:r>
            </a:p>
          </p:txBody>
        </p:sp>
      </p:grpSp>
      <p:sp>
        <p:nvSpPr>
          <p:cNvPr id="103" name="Rounded Rectangle 102"/>
          <p:cNvSpPr/>
          <p:nvPr/>
        </p:nvSpPr>
        <p:spPr>
          <a:xfrm>
            <a:off x="5044088" y="2587141"/>
            <a:ext cx="252305" cy="344032"/>
          </a:xfrm>
          <a:prstGeom prst="roundRect">
            <a:avLst>
              <a:gd name="adj" fmla="val 11905"/>
            </a:avLst>
          </a:prstGeom>
          <a:solidFill>
            <a:srgbClr val="FFFF99"/>
          </a:solidFill>
          <a:ln w="1270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04" name="Rounded Rectangle 103"/>
          <p:cNvSpPr/>
          <p:nvPr/>
        </p:nvSpPr>
        <p:spPr>
          <a:xfrm>
            <a:off x="5043312" y="2985771"/>
            <a:ext cx="252305" cy="333914"/>
          </a:xfrm>
          <a:prstGeom prst="roundRect">
            <a:avLst>
              <a:gd name="adj" fmla="val 11905"/>
            </a:avLst>
          </a:prstGeom>
          <a:solidFill>
            <a:srgbClr val="FFFF99"/>
          </a:solidFill>
          <a:ln w="1270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05" name="Rounded Rectangle 104"/>
          <p:cNvSpPr/>
          <p:nvPr/>
        </p:nvSpPr>
        <p:spPr>
          <a:xfrm>
            <a:off x="5041547" y="3383921"/>
            <a:ext cx="252305" cy="333914"/>
          </a:xfrm>
          <a:prstGeom prst="roundRect">
            <a:avLst>
              <a:gd name="adj" fmla="val 11905"/>
            </a:avLst>
          </a:prstGeom>
          <a:solidFill>
            <a:srgbClr val="FFFF99"/>
          </a:solidFill>
          <a:ln w="1270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06" name="Rounded Rectangle 105"/>
          <p:cNvSpPr/>
          <p:nvPr/>
        </p:nvSpPr>
        <p:spPr>
          <a:xfrm>
            <a:off x="5040425" y="3772684"/>
            <a:ext cx="261774" cy="351488"/>
          </a:xfrm>
          <a:prstGeom prst="roundRect">
            <a:avLst>
              <a:gd name="adj" fmla="val 11905"/>
            </a:avLst>
          </a:prstGeom>
          <a:solidFill>
            <a:srgbClr val="FFFF99"/>
          </a:solidFill>
          <a:ln w="1270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4965785" y="2519722"/>
            <a:ext cx="40588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latin typeface="Bookman Old Style" pitchFamily="18" charset="0"/>
              </a:rPr>
              <a:t>15</a:t>
            </a:r>
          </a:p>
        </p:txBody>
      </p:sp>
      <p:cxnSp>
        <p:nvCxnSpPr>
          <p:cNvPr id="108" name="Straight Connector 107"/>
          <p:cNvCxnSpPr/>
          <p:nvPr/>
        </p:nvCxnSpPr>
        <p:spPr>
          <a:xfrm>
            <a:off x="5068901" y="2766266"/>
            <a:ext cx="21300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5025096" y="2705626"/>
            <a:ext cx="29527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latin typeface="Bookman Old Style" pitchFamily="18" charset="0"/>
              </a:rPr>
              <a:t>1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4965785" y="2923336"/>
            <a:ext cx="40588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latin typeface="Bookman Old Style" pitchFamily="18" charset="0"/>
              </a:rPr>
              <a:t>25</a:t>
            </a:r>
          </a:p>
        </p:txBody>
      </p:sp>
      <p:cxnSp>
        <p:nvCxnSpPr>
          <p:cNvPr id="111" name="Straight Connector 110"/>
          <p:cNvCxnSpPr/>
          <p:nvPr/>
        </p:nvCxnSpPr>
        <p:spPr>
          <a:xfrm>
            <a:off x="5062752" y="3166958"/>
            <a:ext cx="21031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5025096" y="3103398"/>
            <a:ext cx="29527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latin typeface="Bookman Old Style" pitchFamily="18" charset="0"/>
              </a:rPr>
              <a:t>2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4965785" y="3323824"/>
            <a:ext cx="40588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latin typeface="Bookman Old Style" pitchFamily="18" charset="0"/>
              </a:rPr>
              <a:t>35</a:t>
            </a:r>
          </a:p>
        </p:txBody>
      </p:sp>
      <p:cxnSp>
        <p:nvCxnSpPr>
          <p:cNvPr id="114" name="Straight Connector 113"/>
          <p:cNvCxnSpPr/>
          <p:nvPr/>
        </p:nvCxnSpPr>
        <p:spPr>
          <a:xfrm>
            <a:off x="5070436" y="3567446"/>
            <a:ext cx="21031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5025096" y="3503886"/>
            <a:ext cx="29527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latin typeface="Bookman Old Style" pitchFamily="18" charset="0"/>
              </a:rPr>
              <a:t>3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4965785" y="3716283"/>
            <a:ext cx="40588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latin typeface="Bookman Old Style" pitchFamily="18" charset="0"/>
              </a:rPr>
              <a:t>25</a:t>
            </a:r>
          </a:p>
        </p:txBody>
      </p:sp>
      <p:cxnSp>
        <p:nvCxnSpPr>
          <p:cNvPr id="117" name="Straight Connector 116"/>
          <p:cNvCxnSpPr/>
          <p:nvPr/>
        </p:nvCxnSpPr>
        <p:spPr>
          <a:xfrm>
            <a:off x="5070436" y="3959905"/>
            <a:ext cx="21031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5025096" y="3896345"/>
            <a:ext cx="29527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latin typeface="Bookman Old Style" pitchFamily="18" charset="0"/>
              </a:rPr>
              <a:t>2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1301392" y="4188839"/>
            <a:ext cx="66075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latin typeface="Bookman Old Style" pitchFamily="18" charset="0"/>
              </a:rPr>
              <a:t>Since</a:t>
            </a:r>
          </a:p>
        </p:txBody>
      </p:sp>
      <p:grpSp>
        <p:nvGrpSpPr>
          <p:cNvPr id="120" name="Group 119"/>
          <p:cNvGrpSpPr/>
          <p:nvPr/>
        </p:nvGrpSpPr>
        <p:grpSpPr>
          <a:xfrm>
            <a:off x="1816799" y="4087282"/>
            <a:ext cx="405880" cy="495502"/>
            <a:chOff x="4724485" y="4095750"/>
            <a:chExt cx="405880" cy="495502"/>
          </a:xfrm>
        </p:grpSpPr>
        <p:sp>
          <p:nvSpPr>
            <p:cNvPr id="121" name="TextBox 120"/>
            <p:cNvSpPr txBox="1"/>
            <p:nvPr/>
          </p:nvSpPr>
          <p:spPr>
            <a:xfrm>
              <a:off x="4724485" y="4095750"/>
              <a:ext cx="40588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>
                  <a:latin typeface="Bookman Old Style" pitchFamily="18" charset="0"/>
                </a:rPr>
                <a:t>15</a:t>
              </a:r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4832363" y="4354740"/>
              <a:ext cx="21300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/>
            <p:cNvSpPr txBox="1"/>
            <p:nvPr/>
          </p:nvSpPr>
          <p:spPr>
            <a:xfrm>
              <a:off x="4783796" y="4298864"/>
              <a:ext cx="295274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>
                  <a:latin typeface="Bookman Old Style" pitchFamily="18" charset="0"/>
                </a:rPr>
                <a:t>1</a:t>
              </a:r>
            </a:p>
          </p:txBody>
        </p:sp>
      </p:grpSp>
      <p:sp>
        <p:nvSpPr>
          <p:cNvPr id="124" name="TextBox 123"/>
          <p:cNvSpPr txBox="1"/>
          <p:nvPr/>
        </p:nvSpPr>
        <p:spPr>
          <a:xfrm>
            <a:off x="2119630" y="4188839"/>
            <a:ext cx="27603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latin typeface="Symbol" pitchFamily="18" charset="2"/>
              </a:rPr>
              <a:t>¹</a:t>
            </a:r>
          </a:p>
        </p:txBody>
      </p:sp>
      <p:grpSp>
        <p:nvGrpSpPr>
          <p:cNvPr id="125" name="Group 124"/>
          <p:cNvGrpSpPr/>
          <p:nvPr/>
        </p:nvGrpSpPr>
        <p:grpSpPr>
          <a:xfrm>
            <a:off x="2286000" y="4087282"/>
            <a:ext cx="405880" cy="495502"/>
            <a:chOff x="4724485" y="4095750"/>
            <a:chExt cx="405880" cy="495502"/>
          </a:xfrm>
        </p:grpSpPr>
        <p:sp>
          <p:nvSpPr>
            <p:cNvPr id="126" name="TextBox 125"/>
            <p:cNvSpPr txBox="1"/>
            <p:nvPr/>
          </p:nvSpPr>
          <p:spPr>
            <a:xfrm>
              <a:off x="4724485" y="4095750"/>
              <a:ext cx="40588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>
                  <a:latin typeface="Bookman Old Style" pitchFamily="18" charset="0"/>
                </a:rPr>
                <a:t>25</a:t>
              </a:r>
            </a:p>
          </p:txBody>
        </p:sp>
        <p:cxnSp>
          <p:nvCxnSpPr>
            <p:cNvPr id="127" name="Straight Connector 126"/>
            <p:cNvCxnSpPr/>
            <p:nvPr/>
          </p:nvCxnSpPr>
          <p:spPr>
            <a:xfrm>
              <a:off x="4832363" y="4354740"/>
              <a:ext cx="21300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/>
            <p:cNvSpPr txBox="1"/>
            <p:nvPr/>
          </p:nvSpPr>
          <p:spPr>
            <a:xfrm>
              <a:off x="4783796" y="4298864"/>
              <a:ext cx="295274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>
                  <a:latin typeface="Bookman Old Style" pitchFamily="18" charset="0"/>
                </a:rPr>
                <a:t>2</a:t>
              </a:r>
            </a:p>
          </p:txBody>
        </p:sp>
      </p:grpSp>
      <p:sp>
        <p:nvSpPr>
          <p:cNvPr id="129" name="TextBox 128"/>
          <p:cNvSpPr txBox="1"/>
          <p:nvPr/>
        </p:nvSpPr>
        <p:spPr>
          <a:xfrm>
            <a:off x="2588831" y="4188839"/>
            <a:ext cx="27603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latin typeface="Symbol" pitchFamily="18" charset="2"/>
              </a:rPr>
              <a:t>¹</a:t>
            </a:r>
          </a:p>
        </p:txBody>
      </p:sp>
      <p:grpSp>
        <p:nvGrpSpPr>
          <p:cNvPr id="130" name="Group 129"/>
          <p:cNvGrpSpPr/>
          <p:nvPr/>
        </p:nvGrpSpPr>
        <p:grpSpPr>
          <a:xfrm>
            <a:off x="2765425" y="4087282"/>
            <a:ext cx="405880" cy="495502"/>
            <a:chOff x="4724485" y="4095750"/>
            <a:chExt cx="405880" cy="495502"/>
          </a:xfrm>
        </p:grpSpPr>
        <p:sp>
          <p:nvSpPr>
            <p:cNvPr id="131" name="TextBox 130"/>
            <p:cNvSpPr txBox="1"/>
            <p:nvPr/>
          </p:nvSpPr>
          <p:spPr>
            <a:xfrm>
              <a:off x="4724485" y="4095750"/>
              <a:ext cx="40588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>
                  <a:latin typeface="Bookman Old Style" pitchFamily="18" charset="0"/>
                </a:rPr>
                <a:t>35</a:t>
              </a:r>
            </a:p>
          </p:txBody>
        </p:sp>
        <p:cxnSp>
          <p:nvCxnSpPr>
            <p:cNvPr id="132" name="Straight Connector 131"/>
            <p:cNvCxnSpPr/>
            <p:nvPr/>
          </p:nvCxnSpPr>
          <p:spPr>
            <a:xfrm>
              <a:off x="4832363" y="4354740"/>
              <a:ext cx="21300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/>
            <p:cNvSpPr txBox="1"/>
            <p:nvPr/>
          </p:nvSpPr>
          <p:spPr>
            <a:xfrm>
              <a:off x="4783796" y="4298864"/>
              <a:ext cx="295274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>
                  <a:latin typeface="Bookman Old Style" pitchFamily="18" charset="0"/>
                </a:rPr>
                <a:t>3</a:t>
              </a:r>
            </a:p>
          </p:txBody>
        </p:sp>
      </p:grpSp>
      <p:sp>
        <p:nvSpPr>
          <p:cNvPr id="134" name="TextBox 133"/>
          <p:cNvSpPr txBox="1"/>
          <p:nvPr/>
        </p:nvSpPr>
        <p:spPr>
          <a:xfrm>
            <a:off x="3068256" y="4188839"/>
            <a:ext cx="27603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latin typeface="Symbol" pitchFamily="18" charset="2"/>
              </a:rPr>
              <a:t>¹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3239871" y="4087282"/>
            <a:ext cx="405880" cy="495502"/>
            <a:chOff x="4734010" y="4095750"/>
            <a:chExt cx="405880" cy="495502"/>
          </a:xfrm>
        </p:grpSpPr>
        <p:sp>
          <p:nvSpPr>
            <p:cNvPr id="136" name="TextBox 135"/>
            <p:cNvSpPr txBox="1"/>
            <p:nvPr/>
          </p:nvSpPr>
          <p:spPr>
            <a:xfrm>
              <a:off x="4734010" y="4095750"/>
              <a:ext cx="40588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>
                  <a:latin typeface="Bookman Old Style" pitchFamily="18" charset="0"/>
                </a:rPr>
                <a:t>25</a:t>
              </a:r>
            </a:p>
          </p:txBody>
        </p:sp>
        <p:cxnSp>
          <p:nvCxnSpPr>
            <p:cNvPr id="137" name="Straight Connector 136"/>
            <p:cNvCxnSpPr/>
            <p:nvPr/>
          </p:nvCxnSpPr>
          <p:spPr>
            <a:xfrm>
              <a:off x="4832363" y="4354740"/>
              <a:ext cx="21300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/>
            <p:cNvSpPr txBox="1"/>
            <p:nvPr/>
          </p:nvSpPr>
          <p:spPr>
            <a:xfrm>
              <a:off x="4783796" y="4298864"/>
              <a:ext cx="295274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>
                  <a:latin typeface="Bookman Old Style" pitchFamily="18" charset="0"/>
                </a:rPr>
                <a:t>2</a:t>
              </a:r>
            </a:p>
          </p:txBody>
        </p:sp>
      </p:grpSp>
      <p:sp>
        <p:nvSpPr>
          <p:cNvPr id="139" name="TextBox 138"/>
          <p:cNvSpPr txBox="1"/>
          <p:nvPr/>
        </p:nvSpPr>
        <p:spPr>
          <a:xfrm>
            <a:off x="927100" y="4445511"/>
            <a:ext cx="32893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latin typeface="Symbol" pitchFamily="18" charset="2"/>
              </a:rPr>
              <a:t>\</a:t>
            </a:r>
          </a:p>
        </p:txBody>
      </p:sp>
      <p:sp>
        <p:nvSpPr>
          <p:cNvPr id="140" name="Rounded Rectangle 139"/>
          <p:cNvSpPr/>
          <p:nvPr/>
        </p:nvSpPr>
        <p:spPr>
          <a:xfrm>
            <a:off x="1905000" y="4513526"/>
            <a:ext cx="3411686" cy="407238"/>
          </a:xfrm>
          <a:prstGeom prst="roundRect">
            <a:avLst/>
          </a:prstGeom>
          <a:solidFill>
            <a:srgbClr val="F9F8DF"/>
          </a:solidFill>
          <a:ln w="127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1927270" y="4463113"/>
            <a:ext cx="339239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rgbClr val="0000FF"/>
                </a:solidFill>
                <a:latin typeface="Bookman Old Style" pitchFamily="18" charset="0"/>
              </a:rPr>
              <a:t>The parking charges are not in direct proportion with the parking time.</a:t>
            </a:r>
          </a:p>
        </p:txBody>
      </p:sp>
    </p:spTree>
    <p:extLst>
      <p:ext uri="{BB962C8B-B14F-4D97-AF65-F5344CB8AC3E}">
        <p14:creationId xmlns:p14="http://schemas.microsoft.com/office/powerpoint/2010/main" val="215424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500"/>
                            </p:stCondLst>
                            <p:childTnLst>
                              <p:par>
                                <p:cTn id="2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500"/>
                            </p:stCondLst>
                            <p:childTnLst>
                              <p:par>
                                <p:cTn id="2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500"/>
                            </p:stCondLst>
                            <p:childTnLst>
                              <p:par>
                                <p:cTn id="2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500"/>
                            </p:stCondLst>
                            <p:childTnLst>
                              <p:par>
                                <p:cTn id="2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4" fill="hold">
                            <p:stCondLst>
                              <p:cond delay="500"/>
                            </p:stCondLst>
                            <p:childTnLst>
                              <p:par>
                                <p:cTn id="3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500"/>
                            </p:stCondLst>
                            <p:childTnLst>
                              <p:par>
                                <p:cTn id="3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4" fill="hold">
                      <p:stCondLst>
                        <p:cond delay="indefinite"/>
                      </p:stCondLst>
                      <p:childTnLst>
                        <p:par>
                          <p:cTn id="415" fill="hold">
                            <p:stCondLst>
                              <p:cond delay="0"/>
                            </p:stCondLst>
                            <p:childTnLst>
                              <p:par>
                                <p:cTn id="4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>
                            <p:stCondLst>
                              <p:cond delay="500"/>
                            </p:stCondLst>
                            <p:childTnLst>
                              <p:par>
                                <p:cTn id="4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500"/>
                            </p:stCondLst>
                            <p:childTnLst>
                              <p:par>
                                <p:cTn id="4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2" fill="hold">
                      <p:stCondLst>
                        <p:cond delay="indefinite"/>
                      </p:stCondLst>
                      <p:childTnLst>
                        <p:par>
                          <p:cTn id="433" fill="hold">
                            <p:stCondLst>
                              <p:cond delay="0"/>
                            </p:stCondLst>
                            <p:childTnLst>
                              <p:par>
                                <p:cTn id="4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7" fill="hold">
                      <p:stCondLst>
                        <p:cond delay="indefinite"/>
                      </p:stCondLst>
                      <p:childTnLst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5" fill="hold">
                      <p:stCondLst>
                        <p:cond delay="indefinite"/>
                      </p:stCondLst>
                      <p:childTnLst>
                        <p:par>
                          <p:cTn id="466" fill="hold">
                            <p:stCondLst>
                              <p:cond delay="0"/>
                            </p:stCondLst>
                            <p:childTnLst>
                              <p:par>
                                <p:cTn id="4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0" fill="hold">
                      <p:stCondLst>
                        <p:cond delay="indefinite"/>
                      </p:stCondLst>
                      <p:childTnLst>
                        <p:par>
                          <p:cTn id="471" fill="hold">
                            <p:stCondLst>
                              <p:cond delay="0"/>
                            </p:stCondLst>
                            <p:childTnLst>
                              <p:par>
                                <p:cTn id="4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5" fill="hold">
                      <p:stCondLst>
                        <p:cond delay="indefinite"/>
                      </p:stCondLst>
                      <p:childTnLst>
                        <p:par>
                          <p:cTn id="476" fill="hold">
                            <p:stCondLst>
                              <p:cond delay="0"/>
                            </p:stCondLst>
                            <p:childTnLst>
                              <p:par>
                                <p:cTn id="4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0" fill="hold">
                      <p:stCondLst>
                        <p:cond delay="indefinite"/>
                      </p:stCondLst>
                      <p:childTnLst>
                        <p:par>
                          <p:cTn id="481" fill="hold">
                            <p:stCondLst>
                              <p:cond delay="0"/>
                            </p:stCondLst>
                            <p:childTnLst>
                              <p:par>
                                <p:cTn id="4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5" fill="hold">
                      <p:stCondLst>
                        <p:cond delay="indefinite"/>
                      </p:stCondLst>
                      <p:childTnLst>
                        <p:par>
                          <p:cTn id="486" fill="hold">
                            <p:stCondLst>
                              <p:cond delay="0"/>
                            </p:stCondLst>
                            <p:childTnLst>
                              <p:par>
                                <p:cTn id="4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5" fill="hold">
                            <p:stCondLst>
                              <p:cond delay="500"/>
                            </p:stCondLst>
                            <p:childTnLst>
                              <p:par>
                                <p:cTn id="5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7" grpId="0" animBg="1"/>
      <p:bldP spid="8" grpId="0" animBg="1"/>
      <p:bldP spid="9" grpId="0" animBg="1"/>
      <p:bldP spid="12" grpId="0"/>
      <p:bldP spid="24" grpId="0"/>
      <p:bldP spid="25" grpId="0"/>
      <p:bldP spid="26" grpId="0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38" grpId="0" animBg="1"/>
      <p:bldP spid="38" grpId="1" animBg="1"/>
      <p:bldP spid="39" grpId="0"/>
      <p:bldP spid="43" grpId="0"/>
      <p:bldP spid="45" grpId="0"/>
      <p:bldP spid="46" grpId="0"/>
      <p:bldP spid="49" grpId="0"/>
      <p:bldP spid="50" grpId="0"/>
      <p:bldP spid="51" grpId="0" animBg="1"/>
      <p:bldP spid="51" grpId="1" animBg="1"/>
      <p:bldP spid="52" grpId="0"/>
      <p:bldP spid="53" grpId="0" animBg="1"/>
      <p:bldP spid="53" grpId="1" animBg="1"/>
      <p:bldP spid="54" grpId="0"/>
      <p:bldP spid="56" grpId="0"/>
      <p:bldP spid="57" grpId="0"/>
      <p:bldP spid="60" grpId="0"/>
      <p:bldP spid="61" grpId="0"/>
      <p:bldP spid="62" grpId="0" animBg="1"/>
      <p:bldP spid="62" grpId="1" animBg="1"/>
      <p:bldP spid="63" grpId="0"/>
      <p:bldP spid="64" grpId="0"/>
      <p:bldP spid="65" grpId="0" animBg="1"/>
      <p:bldP spid="65" grpId="1" animBg="1"/>
      <p:bldP spid="66" grpId="0"/>
      <p:bldP spid="68" grpId="0"/>
      <p:bldP spid="69" grpId="0"/>
      <p:bldP spid="72" grpId="0"/>
      <p:bldP spid="73" grpId="0"/>
      <p:bldP spid="74" grpId="0" animBg="1"/>
      <p:bldP spid="74" grpId="1" animBg="1"/>
      <p:bldP spid="75" grpId="0"/>
      <p:bldP spid="76" grpId="0"/>
      <p:bldP spid="77" grpId="0" animBg="1"/>
      <p:bldP spid="77" grpId="1" animBg="1"/>
      <p:bldP spid="78" grpId="0"/>
      <p:bldP spid="80" grpId="0"/>
      <p:bldP spid="81" grpId="0"/>
      <p:bldP spid="84" grpId="0"/>
      <p:bldP spid="85" grpId="0"/>
      <p:bldP spid="86" grpId="0" animBg="1"/>
      <p:bldP spid="86" grpId="1" animBg="1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/>
      <p:bldP spid="109" grpId="0"/>
      <p:bldP spid="110" grpId="0"/>
      <p:bldP spid="112" grpId="0"/>
      <p:bldP spid="113" grpId="0"/>
      <p:bldP spid="115" grpId="0"/>
      <p:bldP spid="116" grpId="0"/>
      <p:bldP spid="118" grpId="0"/>
      <p:bldP spid="119" grpId="0"/>
      <p:bldP spid="124" grpId="0"/>
      <p:bldP spid="129" grpId="0"/>
      <p:bldP spid="134" grpId="0"/>
      <p:bldP spid="139" grpId="0"/>
      <p:bldP spid="140" grpId="0" animBg="1"/>
      <p:bldP spid="14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5e8871fc6a9a95bc96617db34b8d1cb3029463e"/>
</p:tagLst>
</file>

<file path=ppt/theme/theme1.xml><?xml version="1.0" encoding="utf-8"?>
<a:theme xmlns:a="http://schemas.openxmlformats.org/drawingml/2006/main" name="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9_Office Theme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11752</TotalTime>
  <Words>8133</Words>
  <Application>Microsoft Office PowerPoint</Application>
  <PresentationFormat>On-screen Show (16:9)</PresentationFormat>
  <Paragraphs>2817</Paragraphs>
  <Slides>69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69</vt:i4>
      </vt:variant>
    </vt:vector>
  </HeadingPairs>
  <TitlesOfParts>
    <vt:vector size="85" baseType="lpstr">
      <vt:lpstr>Arial</vt:lpstr>
      <vt:lpstr>Book Antiqua</vt:lpstr>
      <vt:lpstr>Bookman Old Style</vt:lpstr>
      <vt:lpstr>Calibri</vt:lpstr>
      <vt:lpstr>Cambria Math</vt:lpstr>
      <vt:lpstr>Comic Sans MS</vt:lpstr>
      <vt:lpstr>Georgia</vt:lpstr>
      <vt:lpstr>Rupee Foradian</vt:lpstr>
      <vt:lpstr>Symbol</vt:lpstr>
      <vt:lpstr>Trebuchet MS</vt:lpstr>
      <vt:lpstr>Slipstream</vt:lpstr>
      <vt:lpstr>7_Office Theme</vt:lpstr>
      <vt:lpstr>8_Office Theme</vt:lpstr>
      <vt:lpstr>Office Theme</vt:lpstr>
      <vt:lpstr>1_Office Theme</vt:lpstr>
      <vt:lpstr>9_Office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Debashish Nath</cp:lastModifiedBy>
  <cp:revision>1910</cp:revision>
  <cp:lastPrinted>2024-01-29T12:29:34Z</cp:lastPrinted>
  <dcterms:created xsi:type="dcterms:W3CDTF">2013-07-31T12:47:49Z</dcterms:created>
  <dcterms:modified xsi:type="dcterms:W3CDTF">2024-01-29T12:29:49Z</dcterms:modified>
</cp:coreProperties>
</file>